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666" r:id="rId2"/>
  </p:sldMasterIdLst>
  <p:notesMasterIdLst>
    <p:notesMasterId r:id="rId87"/>
  </p:notesMasterIdLst>
  <p:handoutMasterIdLst>
    <p:handoutMasterId r:id="rId88"/>
  </p:handoutMasterIdLst>
  <p:sldIdLst>
    <p:sldId id="332" r:id="rId3"/>
    <p:sldId id="1080" r:id="rId4"/>
    <p:sldId id="1889" r:id="rId5"/>
    <p:sldId id="1081" r:id="rId6"/>
    <p:sldId id="1890" r:id="rId7"/>
    <p:sldId id="1393" r:id="rId8"/>
    <p:sldId id="1893" r:id="rId9"/>
    <p:sldId id="1892" r:id="rId10"/>
    <p:sldId id="1894" r:id="rId11"/>
    <p:sldId id="1895" r:id="rId12"/>
    <p:sldId id="1896" r:id="rId13"/>
    <p:sldId id="1897" r:id="rId14"/>
    <p:sldId id="1898" r:id="rId15"/>
    <p:sldId id="1899" r:id="rId16"/>
    <p:sldId id="1900" r:id="rId17"/>
    <p:sldId id="1901" r:id="rId18"/>
    <p:sldId id="1902" r:id="rId19"/>
    <p:sldId id="1903" r:id="rId20"/>
    <p:sldId id="1904" r:id="rId21"/>
    <p:sldId id="1905" r:id="rId22"/>
    <p:sldId id="1906" r:id="rId23"/>
    <p:sldId id="1907" r:id="rId24"/>
    <p:sldId id="1908" r:id="rId25"/>
    <p:sldId id="1909" r:id="rId26"/>
    <p:sldId id="1910" r:id="rId27"/>
    <p:sldId id="1911" r:id="rId28"/>
    <p:sldId id="1912" r:id="rId29"/>
    <p:sldId id="1913" r:id="rId30"/>
    <p:sldId id="1914" r:id="rId31"/>
    <p:sldId id="1915" r:id="rId32"/>
    <p:sldId id="1916" r:id="rId33"/>
    <p:sldId id="1917" r:id="rId34"/>
    <p:sldId id="1918" r:id="rId35"/>
    <p:sldId id="1919" r:id="rId36"/>
    <p:sldId id="1920" r:id="rId37"/>
    <p:sldId id="1921" r:id="rId38"/>
    <p:sldId id="1922" r:id="rId39"/>
    <p:sldId id="1923" r:id="rId40"/>
    <p:sldId id="1924" r:id="rId41"/>
    <p:sldId id="1925" r:id="rId42"/>
    <p:sldId id="1926" r:id="rId43"/>
    <p:sldId id="1927" r:id="rId44"/>
    <p:sldId id="1928" r:id="rId45"/>
    <p:sldId id="1929" r:id="rId46"/>
    <p:sldId id="1930" r:id="rId47"/>
    <p:sldId id="1931" r:id="rId48"/>
    <p:sldId id="1932" r:id="rId49"/>
    <p:sldId id="1933" r:id="rId50"/>
    <p:sldId id="1934" r:id="rId51"/>
    <p:sldId id="1935" r:id="rId52"/>
    <p:sldId id="1936" r:id="rId53"/>
    <p:sldId id="1937" r:id="rId54"/>
    <p:sldId id="1938" r:id="rId55"/>
    <p:sldId id="1939" r:id="rId56"/>
    <p:sldId id="1940" r:id="rId57"/>
    <p:sldId id="1968" r:id="rId58"/>
    <p:sldId id="1941" r:id="rId59"/>
    <p:sldId id="1942" r:id="rId60"/>
    <p:sldId id="1943" r:id="rId61"/>
    <p:sldId id="1944" r:id="rId62"/>
    <p:sldId id="1945" r:id="rId63"/>
    <p:sldId id="1946" r:id="rId64"/>
    <p:sldId id="1947" r:id="rId65"/>
    <p:sldId id="1948" r:id="rId66"/>
    <p:sldId id="1949" r:id="rId67"/>
    <p:sldId id="1950" r:id="rId68"/>
    <p:sldId id="1951" r:id="rId69"/>
    <p:sldId id="1952" r:id="rId70"/>
    <p:sldId id="1953" r:id="rId71"/>
    <p:sldId id="1954" r:id="rId72"/>
    <p:sldId id="1955" r:id="rId73"/>
    <p:sldId id="1956" r:id="rId74"/>
    <p:sldId id="1957" r:id="rId75"/>
    <p:sldId id="1958" r:id="rId76"/>
    <p:sldId id="1959" r:id="rId77"/>
    <p:sldId id="1960" r:id="rId78"/>
    <p:sldId id="1961" r:id="rId79"/>
    <p:sldId id="1962" r:id="rId80"/>
    <p:sldId id="1963" r:id="rId81"/>
    <p:sldId id="1964" r:id="rId82"/>
    <p:sldId id="1965" r:id="rId83"/>
    <p:sldId id="1966" r:id="rId84"/>
    <p:sldId id="1967" r:id="rId85"/>
    <p:sldId id="1711" r:id="rId8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754">
          <p15:clr>
            <a:srgbClr val="A4A3A4"/>
          </p15:clr>
        </p15:guide>
        <p15:guide id="4" orient="horz" pos="3974">
          <p15:clr>
            <a:srgbClr val="A4A3A4"/>
          </p15:clr>
        </p15:guide>
        <p15:guide id="5" orient="horz" pos="4080">
          <p15:clr>
            <a:srgbClr val="A4A3A4"/>
          </p15:clr>
        </p15:guide>
        <p15:guide id="6" orient="horz" pos="4271">
          <p15:clr>
            <a:srgbClr val="A4A3A4"/>
          </p15:clr>
        </p15:guide>
        <p15:guide id="7" orient="horz" pos="3777">
          <p15:clr>
            <a:srgbClr val="A4A3A4"/>
          </p15:clr>
        </p15:guide>
        <p15:guide id="8" pos="7302">
          <p15:clr>
            <a:srgbClr val="A4A3A4"/>
          </p15:clr>
        </p15:guide>
        <p15:guide id="9" pos="332">
          <p15:clr>
            <a:srgbClr val="A4A3A4"/>
          </p15:clr>
        </p15:guide>
        <p15:guide id="10" pos="3840">
          <p15:clr>
            <a:srgbClr val="A4A3A4"/>
          </p15:clr>
        </p15:guide>
        <p15:guide id="11" pos="37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08">
          <p15:clr>
            <a:srgbClr val="A4A3A4"/>
          </p15:clr>
        </p15:guide>
        <p15:guide id="2" orient="horz" pos="520">
          <p15:clr>
            <a:srgbClr val="A4A3A4"/>
          </p15:clr>
        </p15:guide>
        <p15:guide id="3" orient="horz" pos="5440">
          <p15:clr>
            <a:srgbClr val="A4A3A4"/>
          </p15:clr>
        </p15:guide>
        <p15:guide id="4" orient="horz" pos="5768">
          <p15:clr>
            <a:srgbClr val="A4A3A4"/>
          </p15:clr>
        </p15:guide>
        <p15:guide id="5" orient="horz" pos="5576">
          <p15:clr>
            <a:srgbClr val="A4A3A4"/>
          </p15:clr>
        </p15:guide>
        <p15:guide id="6" orient="horz" pos="5694">
          <p15:clr>
            <a:srgbClr val="A4A3A4"/>
          </p15:clr>
        </p15:guide>
        <p15:guide id="7" pos="3974">
          <p15:clr>
            <a:srgbClr val="A4A3A4"/>
          </p15:clr>
        </p15:guide>
        <p15:guide id="8" pos="35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99"/>
    <a:srgbClr val="FF6600"/>
    <a:srgbClr val="242D3C"/>
    <a:srgbClr val="16C6CC"/>
    <a:srgbClr val="FFD85C"/>
    <a:srgbClr val="FFBA32"/>
    <a:srgbClr val="FFFFFF"/>
    <a:srgbClr val="E45327"/>
    <a:srgbClr val="7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04" autoAdjust="0"/>
    <p:restoredTop sz="87709" autoAdjust="0"/>
  </p:normalViewPr>
  <p:slideViewPr>
    <p:cSldViewPr showGuides="1">
      <p:cViewPr varScale="1">
        <p:scale>
          <a:sx n="80" d="100"/>
          <a:sy n="80" d="100"/>
        </p:scale>
        <p:origin x="614" y="48"/>
      </p:cViewPr>
      <p:guideLst>
        <p:guide orient="horz" pos="164"/>
        <p:guide orient="horz" pos="618"/>
        <p:guide orient="horz" pos="754"/>
        <p:guide orient="horz" pos="3974"/>
        <p:guide orient="horz" pos="4080"/>
        <p:guide orient="horz" pos="4271"/>
        <p:guide orient="horz" pos="3777"/>
        <p:guide pos="7302"/>
        <p:guide pos="332"/>
        <p:guide pos="3840"/>
        <p:guide pos="3744"/>
      </p:guideLst>
    </p:cSldViewPr>
  </p:slideViewPr>
  <p:outlineViewPr>
    <p:cViewPr>
      <p:scale>
        <a:sx n="33" d="100"/>
        <a:sy n="33" d="100"/>
      </p:scale>
      <p:origin x="0" y="-4176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36348"/>
    </p:cViewPr>
  </p:sorterViewPr>
  <p:notesViewPr>
    <p:cSldViewPr>
      <p:cViewPr varScale="1">
        <p:scale>
          <a:sx n="91" d="100"/>
          <a:sy n="91" d="100"/>
        </p:scale>
        <p:origin x="3750" y="96"/>
      </p:cViewPr>
      <p:guideLst>
        <p:guide orient="horz" pos="3008"/>
        <p:guide orient="horz" pos="520"/>
        <p:guide orient="horz" pos="5440"/>
        <p:guide orient="horz" pos="5768"/>
        <p:guide orient="horz" pos="5576"/>
        <p:guide orient="horz" pos="5694"/>
        <p:guide pos="3974"/>
        <p:guide pos="35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988229" y="107503"/>
            <a:ext cx="4320496" cy="2398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/>
              <a:t>此处添加页眉信息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1989137" y="351842"/>
            <a:ext cx="4319587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algn="l"/>
            <a:fld id="{CB446F43-867F-4F64-92FD-6C8496B9358B}" type="datetimeFigureOut">
              <a:rPr lang="zh-CN" altLang="en-US" smtClean="0"/>
              <a:t>2020/2/7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518112" y="8748464"/>
            <a:ext cx="2971800" cy="3219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dirty="0"/>
              <a:t>此处添加页脚信息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085183" y="8748464"/>
            <a:ext cx="1223541" cy="3235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zh-CN" altLang="en-US" dirty="0"/>
              <a:t>第 </a:t>
            </a:r>
            <a:fld id="{15FF29FA-1BF5-411D-8347-0A24CCE555CE}" type="slidenum">
              <a:rPr lang="zh-CN" altLang="en-US" dirty="0" smtClean="0"/>
              <a:t>‹#›</a:t>
            </a:fld>
            <a:r>
              <a:rPr lang="zh-CN" altLang="en-US" dirty="0"/>
              <a:t> 页 讲义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723669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429000" y="1312195"/>
            <a:ext cx="2879725" cy="1603621"/>
            <a:chOff x="0" y="1312195"/>
            <a:chExt cx="6858000" cy="1603621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3429000" y="3980364"/>
            <a:ext cx="2879725" cy="1603621"/>
            <a:chOff x="0" y="1312195"/>
            <a:chExt cx="6858000" cy="1603621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3429000" y="6629089"/>
            <a:ext cx="2879725" cy="1603621"/>
            <a:chOff x="0" y="1312195"/>
            <a:chExt cx="6858000" cy="1603621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/>
          <p:cNvSpPr/>
          <p:nvPr/>
        </p:nvSpPr>
        <p:spPr>
          <a:xfrm>
            <a:off x="549275" y="114299"/>
            <a:ext cx="1368152" cy="46614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0" y="8676457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328526" y="989904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sp>
        <p:nvSpPr>
          <p:cNvPr id="36" name="矩形 35"/>
          <p:cNvSpPr/>
          <p:nvPr/>
        </p:nvSpPr>
        <p:spPr>
          <a:xfrm>
            <a:off x="3328526" y="367258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sp>
        <p:nvSpPr>
          <p:cNvPr id="37" name="矩形 36"/>
          <p:cNvSpPr/>
          <p:nvPr/>
        </p:nvSpPr>
        <p:spPr>
          <a:xfrm>
            <a:off x="3328526" y="6321312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pic>
        <p:nvPicPr>
          <p:cNvPr id="38" name="Picture 3" descr="E:\设计素材\shad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275" y="2929386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E:\设计素材\shad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275" y="5581827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E:\设计素材\shad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275" y="8232710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E:\设计素材\sha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5292080"/>
            <a:ext cx="5759450" cy="37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988840" y="114299"/>
            <a:ext cx="4319884" cy="233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/>
              <a:t>此处添加页眉信息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1988840" y="347370"/>
            <a:ext cx="4319885" cy="233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51D64F8-606E-4201-A2DE-1AF0754CE781}" type="datetimeFigureOut">
              <a:rPr lang="zh-CN" altLang="en-US" smtClean="0"/>
              <a:t>2020/2/7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404813" y="971550"/>
            <a:ext cx="7670801" cy="4316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49275" y="5508104"/>
            <a:ext cx="5759450" cy="2878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549523" y="8748465"/>
            <a:ext cx="2971800" cy="2875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dirty="0"/>
              <a:t>此处添加页脚信息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748713"/>
            <a:ext cx="2424112" cy="2873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zh-CN" altLang="en-US" dirty="0"/>
              <a:t>第 </a:t>
            </a:r>
            <a:fld id="{CE884005-AAD7-43DA-8323-709AF992FEE5}" type="slidenum">
              <a:rPr lang="zh-CN" altLang="en-US" dirty="0" smtClean="0"/>
              <a:t>‹#›</a:t>
            </a:fld>
            <a:r>
              <a:rPr lang="zh-CN" altLang="en-US" dirty="0"/>
              <a:t> 页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723669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49275" y="114299"/>
            <a:ext cx="1368152" cy="46614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8676457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1pPr>
    <a:lvl2pPr marL="6286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2pPr>
    <a:lvl3pPr marL="10858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3pPr>
    <a:lvl4pPr marL="15430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4pPr>
    <a:lvl5pPr marL="20002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04813" y="971550"/>
            <a:ext cx="7670801" cy="43164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第 </a:t>
            </a:r>
            <a:fld id="{CE884005-AAD7-43DA-8323-709AF992FEE5}" type="slidenum">
              <a:rPr lang="zh-CN" altLang="en-US" smtClean="0"/>
              <a:t>1</a:t>
            </a:fld>
            <a:r>
              <a:rPr lang="zh-CN" altLang="en-US"/>
              <a:t> 页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2905BF-42AB-4EB2-B1DB-72CD92706662}" type="slidenum">
              <a:rPr lang="en-US" altLang="zh-CN" sz="1300">
                <a:latin typeface="Times New Roman" panose="02020603050405020304" pitchFamily="18" charset="0"/>
              </a:rPr>
              <a:pPr/>
              <a:t>11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740354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6D6BA75-2ADE-48EA-B5AF-6FF2C85D3F46}" type="slidenum">
              <a:rPr lang="en-US" altLang="zh-CN" sz="1300">
                <a:latin typeface="Times New Roman" panose="02020603050405020304" pitchFamily="18" charset="0"/>
              </a:rPr>
              <a:pPr/>
              <a:t>12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67840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437BB1C-E014-4704-BA33-E661CCF4FF47}" type="slidenum">
              <a:rPr lang="en-US" altLang="zh-CN" sz="1300">
                <a:latin typeface="Times New Roman" panose="02020603050405020304" pitchFamily="18" charset="0"/>
              </a:rPr>
              <a:pPr/>
              <a:t>13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74073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84DD2D2-1E82-499B-B1F3-5BD89D0B4490}" type="slidenum">
              <a:rPr lang="en-US" altLang="zh-CN" sz="1300">
                <a:latin typeface="Times New Roman" panose="02020603050405020304" pitchFamily="18" charset="0"/>
              </a:rPr>
              <a:pPr/>
              <a:t>14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13488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700F4770-0EAF-4BF2-8E85-D58695136B7E}" type="slidenum">
              <a:rPr lang="en-US" altLang="zh-CN" sz="1300">
                <a:latin typeface="Times New Roman" panose="02020603050405020304" pitchFamily="18" charset="0"/>
              </a:rPr>
              <a:pPr algn="r"/>
              <a:t>15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89393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A69F9B9-9990-4E74-A5F6-E5D7D308E1E9}" type="slidenum">
              <a:rPr lang="en-US" altLang="zh-CN" sz="1300">
                <a:latin typeface="Times New Roman" panose="02020603050405020304" pitchFamily="18" charset="0"/>
              </a:rPr>
              <a:pPr/>
              <a:t>16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47230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C95CDEF-3ADE-48CC-B941-2DCDF855B4D4}" type="slidenum">
              <a:rPr lang="en-US" altLang="zh-CN" sz="1300">
                <a:latin typeface="Times New Roman" panose="02020603050405020304" pitchFamily="18" charset="0"/>
              </a:rPr>
              <a:pPr/>
              <a:t>17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70403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33CA38F-D344-4212-812B-5B602F322E6B}" type="slidenum">
              <a:rPr lang="en-US" altLang="zh-CN" sz="1300">
                <a:latin typeface="Times New Roman" panose="02020603050405020304" pitchFamily="18" charset="0"/>
              </a:rPr>
              <a:pPr/>
              <a:t>21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23304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156D107-D578-43AE-92DB-EC056CDA9373}" type="slidenum">
              <a:rPr lang="en-US" altLang="zh-CN" sz="1300">
                <a:latin typeface="Times New Roman" panose="02020603050405020304" pitchFamily="18" charset="0"/>
              </a:rPr>
              <a:pPr/>
              <a:t>23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82962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6B019C3-8A25-4C16-8053-14CCD3821D94}" type="slidenum">
              <a:rPr lang="en-US" altLang="zh-CN" sz="1300">
                <a:latin typeface="Times New Roman" panose="02020603050405020304" pitchFamily="18" charset="0"/>
              </a:rPr>
              <a:pPr/>
              <a:t>25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25111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512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3" name="文本占位符 51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sz="1200" dirty="0"/>
              <a:t>2</a:t>
            </a:fld>
            <a:endParaRPr lang="en-US" sz="12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E5D59D4-248C-4AAF-904D-7F06BE1C42DC}" type="slidenum">
              <a:rPr lang="en-US" altLang="zh-CN" sz="1300">
                <a:latin typeface="Times New Roman" panose="02020603050405020304" pitchFamily="18" charset="0"/>
              </a:rPr>
              <a:pPr/>
              <a:t>26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2793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4AEAE84-7CFC-48B1-9AB5-B3E652167D11}" type="slidenum">
              <a:rPr lang="en-US" altLang="zh-CN" sz="1300">
                <a:latin typeface="Times New Roman" panose="02020603050405020304" pitchFamily="18" charset="0"/>
              </a:rPr>
              <a:pPr/>
              <a:t>27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91485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551C610-A8D8-44C1-B661-1896B83089A4}" type="slidenum">
              <a:rPr lang="en-US" altLang="zh-CN" sz="1300">
                <a:latin typeface="Times New Roman" panose="02020603050405020304" pitchFamily="18" charset="0"/>
              </a:rPr>
              <a:pPr algn="r"/>
              <a:t>28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12273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3E5D375-8CC7-46AD-9DB4-CABC589579CD}" type="slidenum">
              <a:rPr lang="en-US" altLang="zh-CN" sz="1300">
                <a:latin typeface="Times New Roman" panose="02020603050405020304" pitchFamily="18" charset="0"/>
              </a:rPr>
              <a:pPr/>
              <a:t>29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36874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A0B830-1236-464A-84EF-3FF0B3CB0852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30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192422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EF3877-8597-44DB-889D-9C4BD4ED3CAC}" type="slidenum">
              <a:rPr lang="en-US" altLang="zh-CN" sz="1300">
                <a:latin typeface="Times New Roman" panose="02020603050405020304" pitchFamily="18" charset="0"/>
              </a:rPr>
              <a:pPr/>
              <a:t>31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184624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63E3ED1-5B57-4430-B7B8-3FC16A9ACB5C}" type="slidenum">
              <a:rPr lang="en-US" altLang="zh-CN" sz="1300">
                <a:latin typeface="Times New Roman" panose="02020603050405020304" pitchFamily="18" charset="0"/>
              </a:rPr>
              <a:pPr/>
              <a:t>33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54639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6F1E901-8D51-449B-9879-2DA8D72EA0DF}" type="slidenum">
              <a:rPr lang="en-US" altLang="zh-CN" sz="1300">
                <a:latin typeface="Times New Roman" panose="02020603050405020304" pitchFamily="18" charset="0"/>
              </a:rPr>
              <a:pPr/>
              <a:t>34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Two simple multiple access control techniques.</a:t>
            </a:r>
          </a:p>
          <a:p>
            <a:endParaRPr lang="en-US" altLang="zh-CN"/>
          </a:p>
          <a:p>
            <a:r>
              <a:rPr lang="en-US" altLang="zh-CN"/>
              <a:t>Each mobile</a:t>
            </a:r>
            <a:r>
              <a:rPr lang="ja-JP" altLang="en-US"/>
              <a:t>’</a:t>
            </a:r>
            <a:r>
              <a:rPr lang="en-US" altLang="ja-JP"/>
              <a:t>s share of the bandwidth is divided into portions for the uplink and the downlink. Also, possibly, out of band signaling.</a:t>
            </a:r>
          </a:p>
          <a:p>
            <a:endParaRPr lang="en-US" altLang="zh-CN"/>
          </a:p>
          <a:p>
            <a:r>
              <a:rPr lang="en-US" altLang="zh-CN"/>
              <a:t>As we will see, used in AMPS, GSM, IS-54/136</a:t>
            </a:r>
          </a:p>
        </p:txBody>
      </p:sp>
    </p:spTree>
    <p:extLst>
      <p:ext uri="{BB962C8B-B14F-4D97-AF65-F5344CB8AC3E}">
        <p14:creationId xmlns:p14="http://schemas.microsoft.com/office/powerpoint/2010/main" val="10147654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FD2A3CE-AFCF-4A37-BB30-CF124B447375}" type="slidenum">
              <a:rPr lang="en-US" altLang="zh-CN" sz="1300">
                <a:latin typeface="Times New Roman" panose="02020603050405020304" pitchFamily="18" charset="0"/>
              </a:rPr>
              <a:pPr/>
              <a:t>35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371704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06D0CB3-C742-4C1D-BC49-1B7770C9398A}" type="slidenum">
              <a:rPr lang="en-US" altLang="zh-CN" sz="1300">
                <a:latin typeface="Times New Roman" panose="02020603050405020304" pitchFamily="18" charset="0"/>
              </a:rPr>
              <a:pPr/>
              <a:t>36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4413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第 </a:t>
            </a:r>
            <a:fld id="{CE884005-AAD7-43DA-8323-709AF992FEE5}" type="slidenum">
              <a:rPr lang="zh-CN" altLang="en-US" smtClean="0"/>
              <a:t>3</a:t>
            </a:fld>
            <a:r>
              <a:rPr lang="zh-CN" altLang="en-US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5030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FA72B39-A3CA-4F2A-8A2B-32F8B9A167EA}" type="slidenum">
              <a:rPr lang="en-US" altLang="zh-CN" sz="1300">
                <a:latin typeface="Times New Roman" panose="02020603050405020304" pitchFamily="18" charset="0"/>
              </a:rPr>
              <a:pPr/>
              <a:t>37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633308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99AA035-1464-4631-BC3D-8E03868BD359}" type="slidenum">
              <a:rPr lang="en-US" altLang="zh-CN" sz="1300">
                <a:latin typeface="Times New Roman" panose="02020603050405020304" pitchFamily="18" charset="0"/>
              </a:rPr>
              <a:pPr/>
              <a:t>38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74854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CC450DB-F9B3-4A92-897C-B23C073AD626}" type="slidenum">
              <a:rPr lang="en-US" altLang="zh-CN" sz="1300">
                <a:latin typeface="Times New Roman" panose="02020603050405020304" pitchFamily="18" charset="0"/>
              </a:rPr>
              <a:pPr/>
              <a:t>39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872222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E853791-4AEC-458C-A969-7D57DA3D66AE}" type="slidenum">
              <a:rPr lang="en-US" altLang="zh-CN" sz="1300">
                <a:latin typeface="Times New Roman" panose="02020603050405020304" pitchFamily="18" charset="0"/>
              </a:rPr>
              <a:pPr/>
              <a:t>40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302386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3A459E5-6A86-4866-B041-7A871A6758EA}" type="slidenum">
              <a:rPr lang="en-US" altLang="zh-CN" sz="1300">
                <a:latin typeface="Times New Roman" panose="02020603050405020304" pitchFamily="18" charset="0"/>
              </a:rPr>
              <a:pPr/>
              <a:t>41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12352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3B6FFB2-66FA-4F3B-A385-D50A6E38E5EA}" type="slidenum">
              <a:rPr lang="en-US" altLang="zh-CN" sz="1300">
                <a:latin typeface="Times New Roman" panose="02020603050405020304" pitchFamily="18" charset="0"/>
              </a:rPr>
              <a:pPr/>
              <a:t>42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569219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8A6FF7E-3884-4DCE-9657-3C425FBB08C6}" type="slidenum">
              <a:rPr lang="en-US" altLang="zh-CN" sz="1300">
                <a:latin typeface="Times New Roman" panose="02020603050405020304" pitchFamily="18" charset="0"/>
              </a:rPr>
              <a:pPr/>
              <a:t>43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755409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1F86E88-F5B2-46FA-9366-0B0B61ACAD4C}" type="slidenum">
              <a:rPr lang="en-US" altLang="zh-CN" sz="1300">
                <a:latin typeface="Times New Roman" panose="02020603050405020304" pitchFamily="18" charset="0"/>
              </a:rPr>
              <a:pPr/>
              <a:t>44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757730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5C71B14-2038-4B4A-92FD-3135E3BE97D6}" type="slidenum">
              <a:rPr lang="en-US" altLang="zh-CN" sz="1300">
                <a:latin typeface="Times New Roman" panose="02020603050405020304" pitchFamily="18" charset="0"/>
              </a:rPr>
              <a:pPr/>
              <a:t>45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200504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7F7B0C9-01B9-474B-9835-695FEFC446B2}" type="slidenum">
              <a:rPr lang="en-US" altLang="zh-CN" sz="1300">
                <a:latin typeface="Times New Roman" panose="02020603050405020304" pitchFamily="18" charset="0"/>
              </a:rPr>
              <a:pPr/>
              <a:t>46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67679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29697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文本占位符 2969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sz="1200" dirty="0"/>
              <a:t>4</a:t>
            </a:fld>
            <a:endParaRPr lang="en-US" sz="1200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9F5640EF-55AC-4ED2-B32B-CF91749DBFF7}" type="slidenum">
              <a:rPr lang="en-US" altLang="zh-CN" sz="1300">
                <a:latin typeface="Times New Roman" panose="02020603050405020304" pitchFamily="18" charset="0"/>
              </a:rPr>
              <a:pPr algn="r"/>
              <a:t>47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754102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43ACE7F-159D-4071-B6AF-EF3187306990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48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086074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C04EC0E-7BE3-497F-A5BE-039A34F6189D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49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510131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A158578A-8F20-4FF4-A174-590502E2F570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 algn="r"/>
              <a:t>50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276026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D4034D6-CACC-4B9F-82AC-7BDF0F17D340}" type="slidenum">
              <a:rPr lang="en-US" altLang="zh-CN" sz="1300">
                <a:latin typeface="Times New Roman" panose="02020603050405020304" pitchFamily="18" charset="0"/>
              </a:rPr>
              <a:pPr/>
              <a:t>51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94014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03DD7A3-2D3D-4CB7-8B76-E938CFBDEDBD}" type="slidenum">
              <a:rPr lang="en-US" altLang="zh-CN" sz="1300">
                <a:latin typeface="Times New Roman" panose="02020603050405020304" pitchFamily="18" charset="0"/>
              </a:rPr>
              <a:pPr/>
              <a:t>52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17590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6CD4732-BCA8-49F9-8181-CC26BA0F7BAB}" type="slidenum">
              <a:rPr lang="en-US" altLang="zh-CN" sz="1300">
                <a:latin typeface="Times New Roman" panose="02020603050405020304" pitchFamily="18" charset="0"/>
              </a:rPr>
              <a:pPr/>
              <a:t>53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864924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81AD779-C3DC-498C-9715-E6FE38E94ADE}" type="slidenum">
              <a:rPr lang="en-US" altLang="zh-CN" sz="1300">
                <a:latin typeface="Times New Roman" panose="02020603050405020304" pitchFamily="18" charset="0"/>
              </a:rPr>
              <a:pPr/>
              <a:t>54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ICMP</a:t>
            </a:r>
          </a:p>
          <a:p>
            <a:pPr marL="171450" indent="-171450"/>
            <a:r>
              <a:rPr lang="en-US" altLang="zh-CN" dirty="0"/>
              <a:t>Traceroute</a:t>
            </a:r>
            <a:r>
              <a:rPr lang="zh-CN" altLang="en-US" dirty="0"/>
              <a:t>的用法为</a:t>
            </a:r>
            <a:r>
              <a:rPr lang="en-US" altLang="zh-CN" dirty="0"/>
              <a:t>: Traceroute [options] &lt;IP-address or domain-name&gt; [data size]</a:t>
            </a:r>
          </a:p>
          <a:p>
            <a:pPr marL="0" indent="0">
              <a:buNone/>
            </a:pPr>
            <a:r>
              <a:rPr lang="en-US" altLang="zh-CN" dirty="0"/>
              <a:t>[options]</a:t>
            </a:r>
            <a:r>
              <a:rPr lang="zh-CN" altLang="en-US" dirty="0"/>
              <a:t>的内容有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[-n]:</a:t>
            </a:r>
            <a:r>
              <a:rPr lang="zh-CN" altLang="en-US" dirty="0"/>
              <a:t>显示的地址是用数字表示而不是符号</a:t>
            </a:r>
          </a:p>
          <a:p>
            <a:pPr marL="0" indent="0">
              <a:buNone/>
            </a:pPr>
            <a:r>
              <a:rPr lang="en-US" altLang="zh-CN" dirty="0"/>
              <a:t>[-v]:</a:t>
            </a:r>
            <a:r>
              <a:rPr lang="zh-CN" altLang="en-US" dirty="0"/>
              <a:t>长输出</a:t>
            </a:r>
          </a:p>
          <a:p>
            <a:pPr marL="0" indent="0">
              <a:buNone/>
            </a:pPr>
            <a:r>
              <a:rPr lang="en-US" altLang="zh-CN" dirty="0"/>
              <a:t>[-p]:UDP</a:t>
            </a:r>
            <a:r>
              <a:rPr lang="zh-CN" altLang="en-US" dirty="0"/>
              <a:t>端口设置</a:t>
            </a:r>
            <a:r>
              <a:rPr lang="en-US" altLang="zh-CN" dirty="0"/>
              <a:t>(</a:t>
            </a:r>
            <a:r>
              <a:rPr lang="zh-CN" altLang="en-US" dirty="0"/>
              <a:t>缺省为</a:t>
            </a:r>
            <a:r>
              <a:rPr lang="en-US" altLang="zh-CN" dirty="0"/>
              <a:t>33434)</a:t>
            </a:r>
          </a:p>
          <a:p>
            <a:pPr marL="0" indent="0">
              <a:buNone/>
            </a:pPr>
            <a:r>
              <a:rPr lang="en-US" altLang="zh-CN" dirty="0"/>
              <a:t>[-q]:</a:t>
            </a:r>
            <a:r>
              <a:rPr lang="zh-CN" altLang="en-US" dirty="0"/>
              <a:t>设置</a:t>
            </a:r>
            <a:r>
              <a:rPr lang="en-US" altLang="zh-CN" dirty="0"/>
              <a:t>TTL</a:t>
            </a:r>
            <a:r>
              <a:rPr lang="zh-CN" altLang="en-US" dirty="0"/>
              <a:t>测试数目</a:t>
            </a:r>
            <a:r>
              <a:rPr lang="en-US" altLang="zh-CN" dirty="0"/>
              <a:t>(</a:t>
            </a:r>
            <a:r>
              <a:rPr lang="zh-CN" altLang="en-US" dirty="0"/>
              <a:t>缺省为</a:t>
            </a:r>
            <a:r>
              <a:rPr lang="en-US" altLang="zh-CN" dirty="0"/>
              <a:t>3)</a:t>
            </a:r>
          </a:p>
          <a:p>
            <a:pPr marL="0" indent="0">
              <a:buNone/>
            </a:pPr>
            <a:r>
              <a:rPr lang="en-US" altLang="zh-CN" dirty="0"/>
              <a:t>[-t]:</a:t>
            </a:r>
            <a:r>
              <a:rPr lang="zh-CN" altLang="en-US" dirty="0"/>
              <a:t>设置测包的服务类型</a:t>
            </a:r>
          </a:p>
          <a:p>
            <a:pPr marL="0" indent="0">
              <a:buNone/>
            </a:pPr>
            <a:r>
              <a:rPr lang="en-US" altLang="zh-CN" dirty="0"/>
              <a:t>[data size]:</a:t>
            </a:r>
            <a:r>
              <a:rPr lang="zh-CN" altLang="en-US" dirty="0"/>
              <a:t>每次测试包的数据字节长度</a:t>
            </a:r>
            <a:r>
              <a:rPr lang="en-US" altLang="zh-CN" dirty="0"/>
              <a:t>(</a:t>
            </a:r>
            <a:r>
              <a:rPr lang="zh-CN" altLang="en-US" dirty="0"/>
              <a:t>缺省为</a:t>
            </a:r>
            <a:r>
              <a:rPr lang="en-US" altLang="zh-CN" dirty="0"/>
              <a:t>38)</a:t>
            </a:r>
          </a:p>
          <a:p>
            <a:pPr marL="0" indent="0">
              <a:buNone/>
            </a:pP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564410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4508FE-195E-48A5-91AC-5EE198BBA0D4}" type="slidenum">
              <a:rPr lang="en-US" altLang="zh-CN" sz="1300">
                <a:latin typeface="Times New Roman" panose="02020603050405020304" pitchFamily="18" charset="0"/>
              </a:rPr>
              <a:pPr/>
              <a:t>55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228160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4508FE-195E-48A5-91AC-5EE198BBA0D4}" type="slidenum">
              <a:rPr lang="en-US" altLang="zh-CN" sz="1300">
                <a:latin typeface="Times New Roman" panose="02020603050405020304" pitchFamily="18" charset="0"/>
              </a:rPr>
              <a:pPr/>
              <a:t>56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3448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3072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0723" name="文本占位符 307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sz="1200" dirty="0"/>
              <a:t>6</a:t>
            </a:fld>
            <a:endParaRPr lang="en-US" sz="1200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E0A21AC-9A27-4865-875D-35E4217C4695}" type="slidenum">
              <a:rPr lang="en-US" altLang="zh-CN" sz="1300">
                <a:latin typeface="Times New Roman" panose="02020603050405020304" pitchFamily="18" charset="0"/>
              </a:rPr>
              <a:pPr/>
              <a:t>57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404709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1BD74A87-69EE-4CB5-816C-78B0EB976DF5}" type="slidenum">
              <a:rPr lang="en-US" altLang="zh-CN" sz="1300">
                <a:latin typeface="Times New Roman" panose="02020603050405020304" pitchFamily="18" charset="0"/>
              </a:rPr>
              <a:pPr algn="r"/>
              <a:t>61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285679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D966BD7-CB0B-4CC4-A8AE-FE486DFFED7F}" type="slidenum">
              <a:rPr lang="en-US" altLang="zh-CN" sz="1300">
                <a:latin typeface="Times New Roman" panose="02020603050405020304" pitchFamily="18" charset="0"/>
              </a:rPr>
              <a:pPr/>
              <a:t>62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008204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EEB145-8858-4054-B9FE-3B469368E13D}" type="slidenum">
              <a:rPr lang="en-US" altLang="zh-CN" sz="1300">
                <a:latin typeface="Times New Roman" panose="02020603050405020304" pitchFamily="18" charset="0"/>
              </a:rPr>
              <a:pPr/>
              <a:t>63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284880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7844480-0767-4F2C-8D58-5EA44D43AF7A}" type="slidenum">
              <a:rPr lang="en-US" altLang="zh-CN" sz="1300">
                <a:latin typeface="Times New Roman" panose="02020603050405020304" pitchFamily="18" charset="0"/>
              </a:rPr>
              <a:pPr/>
              <a:t>64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366099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210ED3C-BA45-4C6E-9254-80381B7AF0C2}" type="slidenum">
              <a:rPr lang="en-US" altLang="zh-CN" sz="1300">
                <a:latin typeface="Times New Roman" panose="02020603050405020304" pitchFamily="18" charset="0"/>
              </a:rPr>
              <a:pPr/>
              <a:t>65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081228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E5BF24A-A6FF-448A-992A-535E16B05033}" type="slidenum">
              <a:rPr lang="en-US" altLang="zh-CN" sz="1300">
                <a:latin typeface="Times New Roman" panose="02020603050405020304" pitchFamily="18" charset="0"/>
              </a:rPr>
              <a:pPr/>
              <a:t>66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3071617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1F008B2-3006-49C5-925D-E73B1D56B7A0}" type="slidenum">
              <a:rPr lang="en-US" altLang="zh-CN" sz="1300">
                <a:latin typeface="Times New Roman" panose="02020603050405020304" pitchFamily="18" charset="0"/>
              </a:rPr>
              <a:pPr/>
              <a:t>67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575022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0D4DFDD-C534-4F82-940E-A3029A806A2D}" type="slidenum">
              <a:rPr lang="en-US" altLang="zh-CN" sz="1300">
                <a:latin typeface="Times New Roman" panose="02020603050405020304" pitchFamily="18" charset="0"/>
              </a:rPr>
              <a:pPr/>
              <a:t>68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061028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FB82871A-EE76-4587-AA34-668DA30B53B4}" type="slidenum">
              <a:rPr lang="en-US" altLang="zh-CN" sz="1300">
                <a:latin typeface="Times New Roman" panose="02020603050405020304" pitchFamily="18" charset="0"/>
              </a:rPr>
              <a:pPr algn="r"/>
              <a:t>69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8864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8EB7BB8-49B2-4DAD-B1E9-3AC217F7EF6A}" type="slidenum">
              <a:rPr lang="en-US" altLang="zh-CN" sz="1300"/>
              <a:pPr/>
              <a:t>7</a:t>
            </a:fld>
            <a:endParaRPr lang="en-US" altLang="zh-CN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kumimoji="0"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58803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第 </a:t>
            </a:r>
            <a:fld id="{CE884005-AAD7-43DA-8323-709AF992FEE5}" type="slidenum">
              <a:rPr lang="zh-CN" altLang="en-US" smtClean="0"/>
              <a:t>73</a:t>
            </a:fld>
            <a:r>
              <a:rPr lang="zh-CN" altLang="en-US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0637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5A125192-709D-49E5-AA05-2B6A130C5957}" type="slidenum">
              <a:rPr lang="en-US" altLang="zh-CN" sz="1300">
                <a:latin typeface="Times New Roman" panose="02020603050405020304" pitchFamily="18" charset="0"/>
              </a:rPr>
              <a:pPr algn="r"/>
              <a:t>75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032717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56599F8-9EE9-4462-94B4-7064E87771DC}" type="slidenum">
              <a:rPr lang="en-US" altLang="zh-CN" sz="1300">
                <a:latin typeface="Times New Roman" panose="02020603050405020304" pitchFamily="18" charset="0"/>
              </a:rPr>
              <a:pPr/>
              <a:t>76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408835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CBEA7C3-A791-491A-95C6-D5EBC72F8D1B}" type="slidenum">
              <a:rPr lang="en-US" altLang="zh-CN" sz="1300">
                <a:latin typeface="Times New Roman" panose="02020603050405020304" pitchFamily="18" charset="0"/>
              </a:rPr>
              <a:pPr/>
              <a:t>77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050704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A2C281B-47BA-4810-87F0-1D3BCA375101}" type="slidenum">
              <a:rPr lang="en-US" altLang="zh-CN" sz="1300">
                <a:latin typeface="Times New Roman" panose="02020603050405020304" pitchFamily="18" charset="0"/>
              </a:rPr>
              <a:pPr/>
              <a:t>78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328866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D7A2F0A-AB41-47AE-BA8A-567349F88D27}" type="slidenum">
              <a:rPr lang="en-US" altLang="zh-CN" sz="1300">
                <a:latin typeface="Times New Roman" panose="02020603050405020304" pitchFamily="18" charset="0"/>
              </a:rPr>
              <a:pPr/>
              <a:t>79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535161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B8F9209-5A17-4130-A441-8581755FDE28}" type="slidenum">
              <a:rPr lang="en-US" altLang="zh-CN" sz="1300">
                <a:latin typeface="Times New Roman" panose="02020603050405020304" pitchFamily="18" charset="0"/>
              </a:rPr>
              <a:pPr/>
              <a:t>80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384862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85BFA84-D5F6-4559-B007-A03CBFB71C9E}" type="slidenum">
              <a:rPr lang="en-US" altLang="zh-CN" sz="1300">
                <a:latin typeface="Times New Roman" panose="02020603050405020304" pitchFamily="18" charset="0"/>
              </a:rPr>
              <a:pPr/>
              <a:t>81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422396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565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55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D72366A-70EA-43D2-B2A5-8133D5AB8B99}" type="slidenum">
              <a:rPr lang="en-US" altLang="zh-CN" sz="1300">
                <a:latin typeface="Times New Roman" panose="02020603050405020304" pitchFamily="18" charset="0"/>
              </a:rPr>
              <a:pPr/>
              <a:t>82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6424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769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57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1BA167A-D141-4595-9313-5C84615FFE19}" type="slidenum">
              <a:rPr lang="en-US" altLang="zh-CN" sz="1300">
                <a:latin typeface="Times New Roman" panose="02020603050405020304" pitchFamily="18" charset="0"/>
              </a:rPr>
              <a:pPr/>
              <a:t>83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697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5DE3501-DDB2-45B1-8383-B6806526F4BB}" type="slidenum">
              <a:rPr lang="en-US" altLang="zh-CN" sz="1300"/>
              <a:pPr/>
              <a:t>8</a:t>
            </a:fld>
            <a:endParaRPr lang="en-US" altLang="zh-CN" sz="13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kumimoji="0"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39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80785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C3D82E7-A1D6-404E-86D1-18B218E5B3F8}" type="slidenum">
              <a:rPr lang="en-US" altLang="zh-CN" sz="1300">
                <a:latin typeface="Times New Roman" panose="02020603050405020304" pitchFamily="18" charset="0"/>
              </a:rPr>
              <a:pPr/>
              <a:t>10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349886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639616" y="836712"/>
            <a:ext cx="9468544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72975" y="3573016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339476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527050" y="1125538"/>
            <a:ext cx="11137900" cy="5111774"/>
          </a:xfrm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/>
              <a:t>Add picture</a:t>
            </a:r>
            <a:endParaRPr lang="zh-CN" altLang="en-US" dirty="0"/>
          </a:p>
        </p:txBody>
      </p:sp>
      <p:sp>
        <p:nvSpPr>
          <p:cNvPr id="14" name="标题 1"/>
          <p:cNvSpPr txBox="1"/>
          <p:nvPr userDrawn="1"/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sz="3200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686967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-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" y="1125538"/>
            <a:ext cx="12191999" cy="5111774"/>
          </a:xfrm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/>
              <a:t>Add picture</a:t>
            </a:r>
            <a:endParaRPr lang="zh-CN" altLang="en-US" dirty="0"/>
          </a:p>
        </p:txBody>
      </p:sp>
      <p:sp>
        <p:nvSpPr>
          <p:cNvPr id="14" name="标题 1"/>
          <p:cNvSpPr txBox="1"/>
          <p:nvPr userDrawn="1"/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sz="3200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1969406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855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dirty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3196763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752021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</p:spPr>
        <p:txBody>
          <a:bodyPr/>
          <a:lstStyle/>
          <a:p>
            <a:r>
              <a:rPr lang="en-US" altLang="zh-CN" dirty="0"/>
              <a:t>1.3 network core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</p:spPr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1957027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0272464" y="6679441"/>
            <a:ext cx="1312387" cy="188640"/>
          </a:xfrm>
        </p:spPr>
        <p:txBody>
          <a:bodyPr/>
          <a:lstStyle/>
          <a:p>
            <a:r>
              <a:rPr lang="en-US" altLang="zh-CN" dirty="0"/>
              <a:t>1.3 network core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</p:spPr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312313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33154013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28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611313"/>
            <a:ext cx="508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994400" y="1611313"/>
            <a:ext cx="508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994400" y="4011613"/>
            <a:ext cx="508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FB9AE2A9-862D-4735-96F7-B371DC022AD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5878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16921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-T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0">
                <a:solidFill>
                  <a:srgbClr val="0000FF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400">
                <a:solidFill>
                  <a:srgbClr val="0000FF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2000">
                <a:solidFill>
                  <a:srgbClr val="0000FF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5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9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-T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0">
                <a:solidFill>
                  <a:srgbClr val="0000FF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400">
                <a:solidFill>
                  <a:srgbClr val="0000FF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2000">
                <a:solidFill>
                  <a:srgbClr val="0000FF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5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037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600200"/>
            <a:ext cx="508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4400" y="1600200"/>
            <a:ext cx="508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 dirty="0"/>
              <a:t> 1 Introduction</a:t>
            </a:r>
            <a:endParaRPr lang="en-US" altLang="zh-CN" dirty="0"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834922" y="6662138"/>
            <a:ext cx="360040" cy="223246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C3CF1F0-77BB-4D83-A23F-AC4F63D13D36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46836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EC640B-8EC1-433E-80CD-79E910140350}" type="slidenum">
              <a:rPr lang="en-US" altLang="zh-CN" smtClean="0"/>
              <a:pPr/>
              <a:t>‹#›</a:t>
            </a:fld>
            <a:r>
              <a:rPr lang="en-US" altLang="zh-CN" dirty="0"/>
              <a:t>/</a:t>
            </a:r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238741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527050" y="1125538"/>
            <a:ext cx="5473700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1250" y="1125538"/>
            <a:ext cx="5473700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0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3514594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27051" y="1125538"/>
            <a:ext cx="5473700" cy="63976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>
                <a:solidFill>
                  <a:srgbClr val="0000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27051" y="1844825"/>
            <a:ext cx="5469467" cy="4463901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00FF"/>
                </a:solidFill>
              </a:defRPr>
            </a:lvl1pPr>
            <a:lvl2pPr>
              <a:defRPr sz="1800">
                <a:solidFill>
                  <a:srgbClr val="0000FF"/>
                </a:solidFill>
              </a:defRPr>
            </a:lvl2pPr>
            <a:lvl3pPr>
              <a:defRPr sz="1600">
                <a:solidFill>
                  <a:srgbClr val="0000FF"/>
                </a:solidFill>
              </a:defRPr>
            </a:lvl3pPr>
            <a:lvl4pPr>
              <a:defRPr sz="1400">
                <a:solidFill>
                  <a:srgbClr val="0000FF"/>
                </a:solidFill>
              </a:defRPr>
            </a:lvl4pPr>
            <a:lvl5pPr>
              <a:defRPr sz="1400">
                <a:solidFill>
                  <a:srgbClr val="0000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91250" y="1125538"/>
            <a:ext cx="5473700" cy="63976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>
                <a:solidFill>
                  <a:srgbClr val="0000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93367" y="1844825"/>
            <a:ext cx="5471584" cy="4463901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00FF"/>
                </a:solidFill>
              </a:defRPr>
            </a:lvl1pPr>
            <a:lvl2pPr>
              <a:defRPr sz="1800">
                <a:solidFill>
                  <a:srgbClr val="0000FF"/>
                </a:solidFill>
              </a:defRPr>
            </a:lvl2pPr>
            <a:lvl3pPr>
              <a:defRPr sz="1600">
                <a:solidFill>
                  <a:srgbClr val="0000FF"/>
                </a:solidFill>
              </a:defRPr>
            </a:lvl3pPr>
            <a:lvl4pPr>
              <a:defRPr sz="1400">
                <a:solidFill>
                  <a:srgbClr val="0000FF"/>
                </a:solidFill>
              </a:defRPr>
            </a:lvl4pPr>
            <a:lvl5pPr>
              <a:defRPr sz="1400">
                <a:solidFill>
                  <a:srgbClr val="0000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  <a:p>
            <a:pPr lvl="0"/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0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2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1548405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27051" y="273051"/>
            <a:ext cx="11137900" cy="7080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/>
            </a:lvl1pPr>
          </a:lstStyle>
          <a:p>
            <a:pPr marL="0" lvl="0"/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27382" y="1125538"/>
            <a:ext cx="6898217" cy="5183187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>
            <a:lvl1pPr>
              <a:defRPr sz="2800">
                <a:solidFill>
                  <a:srgbClr val="0000FF"/>
                </a:solidFill>
              </a:defRPr>
            </a:lvl1pPr>
            <a:lvl2pPr>
              <a:defRPr sz="2400">
                <a:solidFill>
                  <a:srgbClr val="0000FF"/>
                </a:solidFill>
              </a:defRPr>
            </a:lvl2pPr>
            <a:lvl3pPr>
              <a:defRPr sz="2000">
                <a:solidFill>
                  <a:srgbClr val="0000FF"/>
                </a:solidFill>
              </a:defRPr>
            </a:lvl3pPr>
            <a:lvl4pPr>
              <a:defRPr sz="1800">
                <a:solidFill>
                  <a:srgbClr val="0000FF"/>
                </a:solidFill>
              </a:defRPr>
            </a:lvl4pPr>
            <a:lvl5pPr>
              <a:defRPr sz="1800">
                <a:solidFill>
                  <a:srgbClr val="0000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536161" y="1125538"/>
            <a:ext cx="4093633" cy="5183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0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825888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871864" y="3140968"/>
            <a:ext cx="71300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16687" y="1073458"/>
            <a:ext cx="4661334" cy="4661334"/>
          </a:xfrm>
          <a:prstGeom prst="rect">
            <a:avLst/>
          </a:prstGeom>
        </p:spPr>
      </p:pic>
      <p:sp>
        <p:nvSpPr>
          <p:cNvPr id="9" name="弧形 8"/>
          <p:cNvSpPr/>
          <p:nvPr userDrawn="1"/>
        </p:nvSpPr>
        <p:spPr>
          <a:xfrm rot="10800000">
            <a:off x="659210" y="638693"/>
            <a:ext cx="5530862" cy="5530864"/>
          </a:xfrm>
          <a:prstGeom prst="arc">
            <a:avLst>
              <a:gd name="adj1" fmla="val 5484487"/>
              <a:gd name="adj2" fmla="val 18518042"/>
            </a:avLst>
          </a:prstGeom>
          <a:ln w="3048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弧形 9"/>
          <p:cNvSpPr/>
          <p:nvPr userDrawn="1"/>
        </p:nvSpPr>
        <p:spPr>
          <a:xfrm rot="10800000">
            <a:off x="-744760" y="-143009"/>
            <a:ext cx="7094266" cy="7094268"/>
          </a:xfrm>
          <a:prstGeom prst="arc">
            <a:avLst>
              <a:gd name="adj1" fmla="val 3803342"/>
              <a:gd name="adj2" fmla="val 19577685"/>
            </a:avLst>
          </a:prstGeom>
          <a:ln w="3048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弧形 10"/>
          <p:cNvSpPr/>
          <p:nvPr userDrawn="1"/>
        </p:nvSpPr>
        <p:spPr>
          <a:xfrm rot="10800000">
            <a:off x="659210" y="638693"/>
            <a:ext cx="5530862" cy="5530864"/>
          </a:xfrm>
          <a:prstGeom prst="arc">
            <a:avLst>
              <a:gd name="adj1" fmla="val 3459"/>
              <a:gd name="adj2" fmla="val 4777379"/>
            </a:avLst>
          </a:prstGeom>
          <a:ln w="3048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弧形 11"/>
          <p:cNvSpPr/>
          <p:nvPr userDrawn="1"/>
        </p:nvSpPr>
        <p:spPr>
          <a:xfrm rot="10800000">
            <a:off x="659210" y="638693"/>
            <a:ext cx="5530862" cy="5530864"/>
          </a:xfrm>
          <a:prstGeom prst="arc">
            <a:avLst>
              <a:gd name="adj1" fmla="val 19211528"/>
              <a:gd name="adj2" fmla="val 20880876"/>
            </a:avLst>
          </a:prstGeom>
          <a:ln w="3048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弧形 12"/>
          <p:cNvSpPr/>
          <p:nvPr userDrawn="1"/>
        </p:nvSpPr>
        <p:spPr>
          <a:xfrm rot="10800000">
            <a:off x="-744761" y="-143009"/>
            <a:ext cx="7094266" cy="7094268"/>
          </a:xfrm>
          <a:prstGeom prst="arc">
            <a:avLst>
              <a:gd name="adj1" fmla="val 1039272"/>
              <a:gd name="adj2" fmla="val 3259357"/>
            </a:avLst>
          </a:prstGeom>
          <a:ln w="3048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94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00FF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 userDrawn="1"/>
        </p:nvCxnSpPr>
        <p:spPr>
          <a:xfrm>
            <a:off x="-168696" y="6760418"/>
            <a:ext cx="10585176" cy="0"/>
          </a:xfrm>
          <a:prstGeom prst="line">
            <a:avLst/>
          </a:prstGeom>
          <a:ln w="1905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10416480" y="6760418"/>
            <a:ext cx="1248471" cy="0"/>
          </a:xfrm>
          <a:prstGeom prst="line">
            <a:avLst/>
          </a:prstGeom>
          <a:ln w="1905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7052" y="1196752"/>
            <a:ext cx="11137899" cy="5111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529411" y="6669360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928648" y="6645954"/>
            <a:ext cx="360040" cy="223246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11952263" y="6760418"/>
            <a:ext cx="480441" cy="0"/>
          </a:xfrm>
          <a:prstGeom prst="line">
            <a:avLst/>
          </a:prstGeom>
          <a:ln w="1905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87816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8" r:id="rId2"/>
    <p:sldLayoutId id="2147483699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708" r:id="rId13"/>
    <p:sldLayoutId id="2147483709" r:id="rId14"/>
    <p:sldLayoutId id="2147483683" r:id="rId15"/>
    <p:sldLayoutId id="2147483707" r:id="rId16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accent1"/>
          </a:solidFill>
          <a:latin typeface="Comic Sans MS" panose="030F0702030302020204" pitchFamily="66" charset="0"/>
          <a:ea typeface="微软雅黑" panose="020B0503020204020204" pitchFamily="34" charset="-122"/>
          <a:cs typeface="+mj-cs"/>
        </a:defRPr>
      </a:lvl1pPr>
    </p:titleStyle>
    <p:bodyStyle>
      <a:lvl1pPr marL="342900" marR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sz="2800" b="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1pPr>
      <a:lvl2pPr marL="742950" marR="0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defRPr sz="24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2pPr>
      <a:lvl3pPr marL="11430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sz="20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3pPr>
      <a:lvl4pPr marL="16002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defRPr sz="18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4pPr>
      <a:lvl5pPr marL="20574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18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39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5.jpeg"/><Relationship Id="rId12" Type="http://schemas.openxmlformats.org/officeDocument/2006/relationships/image" Target="../media/image3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jpeg"/><Relationship Id="rId11" Type="http://schemas.openxmlformats.org/officeDocument/2006/relationships/image" Target="../media/image37.emf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openxmlformats.org/officeDocument/2006/relationships/image" Target="../media/image8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8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8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8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8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2.png"/><Relationship Id="rId5" Type="http://schemas.openxmlformats.org/officeDocument/2006/relationships/image" Target="../media/image43.w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8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6.pn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8.png"/><Relationship Id="rId3" Type="http://schemas.openxmlformats.org/officeDocument/2006/relationships/image" Target="../media/image47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3" Type="http://schemas.openxmlformats.org/officeDocument/2006/relationships/image" Target="../media/image8.png"/><Relationship Id="rId7" Type="http://schemas.openxmlformats.org/officeDocument/2006/relationships/image" Target="../media/image64.png"/><Relationship Id="rId12" Type="http://schemas.openxmlformats.org/officeDocument/2006/relationships/image" Target="../media/image5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47.png"/><Relationship Id="rId15" Type="http://schemas.openxmlformats.org/officeDocument/2006/relationships/image" Target="../media/image71.png"/><Relationship Id="rId10" Type="http://schemas.openxmlformats.org/officeDocument/2006/relationships/image" Target="../media/image67.png"/><Relationship Id="rId4" Type="http://schemas.openxmlformats.org/officeDocument/2006/relationships/image" Target="../media/image6.png"/><Relationship Id="rId9" Type="http://schemas.openxmlformats.org/officeDocument/2006/relationships/image" Target="../media/image66.png"/><Relationship Id="rId1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6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8.png"/><Relationship Id="rId7" Type="http://schemas.openxmlformats.org/officeDocument/2006/relationships/image" Target="../media/image7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0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2.png"/><Relationship Id="rId4" Type="http://schemas.openxmlformats.org/officeDocument/2006/relationships/image" Target="../media/image91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2.png"/><Relationship Id="rId4" Type="http://schemas.openxmlformats.org/officeDocument/2006/relationships/image" Target="../media/image91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6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7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97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7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5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5663952" y="2636912"/>
            <a:ext cx="6696744" cy="1193378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网络与分布式计算</a:t>
            </a:r>
            <a:endParaRPr lang="zh-CN" altLang="en-US" sz="6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503712" y="3717032"/>
            <a:ext cx="9001000" cy="720080"/>
          </a:xfrm>
        </p:spPr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Networks and Distributed Computing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62925" y="248804"/>
            <a:ext cx="8077200" cy="1006475"/>
          </a:xfrm>
        </p:spPr>
        <p:txBody>
          <a:bodyPr/>
          <a:lstStyle/>
          <a:p>
            <a:pPr eaLnBrk="1" hangingPunct="1"/>
            <a:r>
              <a:rPr lang="en-US" altLang="ja-JP" dirty="0"/>
              <a:t>"Fun" Internet-connected devices</a:t>
            </a:r>
            <a:endParaRPr lang="en-US" altLang="zh-CN" dirty="0"/>
          </a:p>
        </p:txBody>
      </p:sp>
      <p:pic>
        <p:nvPicPr>
          <p:cNvPr id="23554" name="Picture 19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50" y="1004889"/>
            <a:ext cx="75628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3" descr="toast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1460500"/>
            <a:ext cx="2495550" cy="29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4" descr="whisp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9" y="1425576"/>
            <a:ext cx="1895475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 Box 7"/>
          <p:cNvSpPr txBox="1">
            <a:spLocks noChangeArrowheads="1"/>
          </p:cNvSpPr>
          <p:nvPr/>
        </p:nvSpPr>
        <p:spPr bwMode="auto">
          <a:xfrm>
            <a:off x="2419351" y="2789239"/>
            <a:ext cx="23615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IP picture frame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http://www.ceiva.com/</a:t>
            </a:r>
          </a:p>
        </p:txBody>
      </p:sp>
      <p:sp>
        <p:nvSpPr>
          <p:cNvPr id="23559" name="Text Box 8"/>
          <p:cNvSpPr txBox="1">
            <a:spLocks noChangeArrowheads="1"/>
          </p:cNvSpPr>
          <p:nvPr/>
        </p:nvSpPr>
        <p:spPr bwMode="auto">
          <a:xfrm>
            <a:off x="7150101" y="1989139"/>
            <a:ext cx="239039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Web-enabled toaster +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weather forecaster</a:t>
            </a:r>
          </a:p>
        </p:txBody>
      </p:sp>
      <p:pic>
        <p:nvPicPr>
          <p:cNvPr id="23560" name="Picture 9" descr="cisc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214" y="4387850"/>
            <a:ext cx="2395537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Text Box 10"/>
          <p:cNvSpPr txBox="1">
            <a:spLocks noChangeArrowheads="1"/>
          </p:cNvSpPr>
          <p:nvPr/>
        </p:nvSpPr>
        <p:spPr bwMode="auto">
          <a:xfrm>
            <a:off x="7715251" y="5951538"/>
            <a:ext cx="17427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Internet phones</a:t>
            </a:r>
          </a:p>
        </p:txBody>
      </p:sp>
      <p:graphicFrame>
        <p:nvGraphicFramePr>
          <p:cNvPr id="23562" name="Object 14"/>
          <p:cNvGraphicFramePr>
            <a:graphicFrameLocks noChangeAspect="1"/>
          </p:cNvGraphicFramePr>
          <p:nvPr/>
        </p:nvGraphicFramePr>
        <p:xfrm>
          <a:off x="2443164" y="3581401"/>
          <a:ext cx="803275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4" r:id="rId8" imgW="1434415" imgH="3873016" progId="">
                  <p:embed/>
                </p:oleObj>
              </mc:Choice>
              <mc:Fallback>
                <p:oleObj r:id="rId8" imgW="1434415" imgH="3873016" progId="">
                  <p:embed/>
                  <p:pic>
                    <p:nvPicPr>
                      <p:cNvPr id="2356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3164" y="3581401"/>
                        <a:ext cx="803275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3" name="Text Box 8"/>
          <p:cNvSpPr txBox="1">
            <a:spLocks noChangeArrowheads="1"/>
          </p:cNvSpPr>
          <p:nvPr/>
        </p:nvSpPr>
        <p:spPr bwMode="auto">
          <a:xfrm>
            <a:off x="2505076" y="5789614"/>
            <a:ext cx="13869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Internet 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refrigerator</a:t>
            </a:r>
          </a:p>
        </p:txBody>
      </p:sp>
      <p:pic>
        <p:nvPicPr>
          <p:cNvPr id="23564" name="Picture 1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026" y="3508375"/>
            <a:ext cx="15525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5" name="Text Box 8"/>
          <p:cNvSpPr txBox="1">
            <a:spLocks noChangeArrowheads="1"/>
          </p:cNvSpPr>
          <p:nvPr/>
        </p:nvSpPr>
        <p:spPr bwMode="auto">
          <a:xfrm>
            <a:off x="3530601" y="4148139"/>
            <a:ext cx="2670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 err="1">
                <a:solidFill>
                  <a:srgbClr val="000099"/>
                </a:solidFill>
                <a:latin typeface="Comic Sans MS" panose="030F0702030302020204" pitchFamily="66" charset="0"/>
              </a:rPr>
              <a:t>Slingbox</a:t>
            </a:r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: watch,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control cable TV remotely</a:t>
            </a:r>
          </a:p>
        </p:txBody>
      </p:sp>
      <p:pic>
        <p:nvPicPr>
          <p:cNvPr id="23567" name="Picture 2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39" y="2754313"/>
            <a:ext cx="695325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8" name="Text Box 10"/>
          <p:cNvSpPr txBox="1">
            <a:spLocks noChangeArrowheads="1"/>
          </p:cNvSpPr>
          <p:nvPr/>
        </p:nvSpPr>
        <p:spPr bwMode="auto">
          <a:xfrm>
            <a:off x="8277226" y="3841750"/>
            <a:ext cx="20072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Tweet-a-watt: 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monitor energy use</a:t>
            </a:r>
          </a:p>
        </p:txBody>
      </p:sp>
      <p:pic>
        <p:nvPicPr>
          <p:cNvPr id="23569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3" y="4972050"/>
            <a:ext cx="1289050" cy="154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0" name="Text Box 8"/>
          <p:cNvSpPr txBox="1">
            <a:spLocks noChangeArrowheads="1"/>
          </p:cNvSpPr>
          <p:nvPr/>
        </p:nvSpPr>
        <p:spPr bwMode="auto">
          <a:xfrm>
            <a:off x="5464175" y="5151438"/>
            <a:ext cx="12666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sensorized,</a:t>
            </a:r>
          </a:p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bed</a:t>
            </a:r>
          </a:p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mattress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9376" y="1425576"/>
            <a:ext cx="1015423" cy="1481969"/>
          </a:xfrm>
          <a:prstGeom prst="rect">
            <a:avLst/>
          </a:prstGeom>
        </p:spPr>
      </p:pic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563135" y="2914471"/>
            <a:ext cx="82105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Xiaomi</a:t>
            </a:r>
          </a:p>
          <a:p>
            <a:r>
              <a:rPr lang="en-US" altLang="zh-CN" sz="1600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aibox</a:t>
            </a:r>
            <a:endParaRPr lang="en-US" altLang="zh-CN" sz="16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560496" y="6657522"/>
            <a:ext cx="1199456" cy="1639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10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741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2560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9E965-CC2F-4BDA-99BD-75C5567EF463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11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04531" y="1517650"/>
            <a:ext cx="4768850" cy="44577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sz="2400" i="1" dirty="0"/>
              <a:t> </a:t>
            </a:r>
            <a:r>
              <a:rPr lang="en-US" altLang="zh-CN" sz="2400" i="1" dirty="0">
                <a:solidFill>
                  <a:srgbClr val="CC0000"/>
                </a:solidFill>
              </a:rPr>
              <a:t>Internet: </a:t>
            </a:r>
            <a:r>
              <a:rPr lang="en-US" altLang="ja-JP" sz="2400" dirty="0">
                <a:solidFill>
                  <a:srgbClr val="CC0000"/>
                </a:solidFill>
              </a:rPr>
              <a:t>"network of networks"</a:t>
            </a:r>
            <a:endParaRPr lang="en-US" altLang="ja-JP" sz="2400" dirty="0"/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Interconnected ISPs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sz="2400" i="1" dirty="0"/>
              <a:t> </a:t>
            </a:r>
            <a:r>
              <a:rPr lang="en-US" altLang="zh-CN" sz="2400" i="1" dirty="0">
                <a:solidFill>
                  <a:srgbClr val="CC0000"/>
                </a:solidFill>
              </a:rPr>
              <a:t>protocols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control sending, receiving of messages</a:t>
            </a:r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e.g., TCP, IP, HTTP, Skype,  802.11</a:t>
            </a:r>
            <a:endParaRPr lang="en-US" altLang="zh-CN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sz="2400" i="1" dirty="0"/>
              <a:t> </a:t>
            </a:r>
            <a:r>
              <a:rPr lang="en-US" altLang="zh-CN" sz="2400" i="1" dirty="0">
                <a:solidFill>
                  <a:srgbClr val="C00000"/>
                </a:solidFill>
              </a:rPr>
              <a:t>Internet  standards</a:t>
            </a:r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RFC: Request for comments</a:t>
            </a:r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IETF: Internet Engineering Task Force</a:t>
            </a:r>
          </a:p>
        </p:txBody>
      </p:sp>
      <p:sp>
        <p:nvSpPr>
          <p:cNvPr id="25603" name="Rectangle 2"/>
          <p:cNvSpPr>
            <a:spLocks noChangeArrowheads="1"/>
          </p:cNvSpPr>
          <p:nvPr/>
        </p:nvSpPr>
        <p:spPr bwMode="auto">
          <a:xfrm>
            <a:off x="1736724" y="190501"/>
            <a:ext cx="9471844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What</a:t>
            </a:r>
            <a:r>
              <a:rPr lang="en-US" altLang="ja-JP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's the Internet: "nuts and bolts" view</a:t>
            </a:r>
            <a:endParaRPr lang="en-US" altLang="zh-CN" sz="44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25604" name="Picture 330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868365"/>
            <a:ext cx="9570391" cy="1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6" name="Group 979"/>
          <p:cNvGrpSpPr>
            <a:grpSpLocks/>
          </p:cNvGrpSpPr>
          <p:nvPr/>
        </p:nvGrpSpPr>
        <p:grpSpPr bwMode="auto">
          <a:xfrm>
            <a:off x="6726239" y="1384300"/>
            <a:ext cx="3551237" cy="4747137"/>
            <a:chOff x="5202238" y="1384300"/>
            <a:chExt cx="3551237" cy="4747137"/>
          </a:xfrm>
        </p:grpSpPr>
        <p:sp>
          <p:nvSpPr>
            <p:cNvPr id="25607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08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09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10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6217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18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CC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11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2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3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4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5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6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7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8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9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0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1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22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23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4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25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26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7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8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9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0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1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2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3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4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5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6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7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8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9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0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1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2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3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4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25645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25646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25647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6215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16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48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9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50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620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210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213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214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211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12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1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619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202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205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206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203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4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2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619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9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9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94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97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98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95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96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53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54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618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8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8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86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89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90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87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88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5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617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7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7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78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81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82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79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80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6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616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70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73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74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71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72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7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615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62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65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66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63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4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8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6143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4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5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6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7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8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9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0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1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2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3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4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5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6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7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8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5659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60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61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6141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42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62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6139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40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63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6137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38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64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6135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36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5665" name="Picture 933" descr="iphone_stylized_small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66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67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668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6103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04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05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06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07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08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6133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34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09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10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6131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32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11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12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13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6129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30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14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15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6127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28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16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17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18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19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0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1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2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3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4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5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6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69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6071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2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3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4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5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76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6101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02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77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78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6099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00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79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0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81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6097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98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82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83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6095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96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84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5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6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7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8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9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0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1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2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3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4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5670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71" name="Picture 1006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72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73" name="Picture 1008" descr="scree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74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5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6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7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8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9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80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6065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6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7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8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9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0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81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2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3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4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5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6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87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88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89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90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1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2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3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4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5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96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6059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0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1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2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3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4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97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8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9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00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01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02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03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6037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038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26039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040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1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2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3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4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5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46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6053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4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5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6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7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8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47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8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9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50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51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52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5704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5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706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7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708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9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0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1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2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3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4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15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6031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2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3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4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5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6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716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7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8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9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20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21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22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602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2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2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26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6029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30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27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28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3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601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1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1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18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6021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22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19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20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4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600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10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013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14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11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12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5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599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02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005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06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03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4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6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599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99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99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994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997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998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995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996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7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5989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990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5728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29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30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31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732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54" name="Oval 135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5" name="Rectangle 1354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6" name="Oval 135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7" name="Freeform 1356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8" name="Freeform 135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9" name="Freeform 135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60" name="Freeform 135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61" name="Straight Connector 1360"/>
              <p:cNvCxnSpPr>
                <a:cxnSpLocks noChangeShapeType="1"/>
                <a:endCxn id="135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2" name="Straight Connector 136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3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345" name="Oval 134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6" name="Rectangle 1345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7" name="Oval 134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8" name="Freeform 1347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9" name="Freeform 134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0" name="Freeform 134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1" name="Freeform 135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52" name="Straight Connector 1351"/>
              <p:cNvCxnSpPr>
                <a:cxnSpLocks noChangeShapeType="1"/>
                <a:endCxn id="134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53" name="Straight Connector 135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4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336" name="Oval 133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7" name="Rectangle 1336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8" name="Oval 133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9" name="Freeform 1338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0" name="Freeform 133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1" name="Freeform 134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2" name="Freeform 134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43" name="Straight Connector 1342"/>
              <p:cNvCxnSpPr>
                <a:cxnSpLocks noChangeShapeType="1"/>
                <a:endCxn id="133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4" name="Straight Connector 134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5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327" name="Oval 132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8" name="Rectangle 1327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9" name="Oval 132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0" name="Freeform 1329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1" name="Freeform 133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2" name="Freeform 133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3" name="Freeform 133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34" name="Straight Connector 1333"/>
              <p:cNvCxnSpPr>
                <a:cxnSpLocks noChangeShapeType="1"/>
                <a:endCxn id="132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35" name="Straight Connector 133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6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318" name="Oval 131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9" name="Rectangle 1318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0" name="Oval 131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1" name="Freeform 1320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2" name="Freeform 132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3" name="Freeform 132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4" name="Freeform 132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25" name="Straight Connector 1324"/>
              <p:cNvCxnSpPr>
                <a:cxnSpLocks noChangeShapeType="1"/>
                <a:endCxn id="13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26" name="Straight Connector 132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7" name="Group 1110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309" name="Oval 1308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0" name="Rectangle 1309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" name="Oval 1310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2" name="Freeform 1311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3" name="Freeform 1312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4" name="Freeform 1313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5" name="Freeform 1314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16" name="Straight Connector 1315"/>
              <p:cNvCxnSpPr>
                <a:cxnSpLocks noChangeShapeType="1"/>
                <a:endCxn id="131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17" name="Straight Connector 1316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8" name="Group 1111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1300" name="Oval 1299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1" name="Rectangle 1300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2" name="Oval 1301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3" name="Freeform 1302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4" name="Freeform 1303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5" name="Freeform 1304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6" name="Freeform 130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07" name="Straight Connector 1306"/>
              <p:cNvCxnSpPr>
                <a:cxnSpLocks noChangeShapeType="1"/>
                <a:endCxn id="130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8" name="Straight Connector 130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9" name="Group 1112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1291" name="Oval 129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2" name="Rectangle 1291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3" name="Oval 129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4" name="Freeform 1293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5" name="Freeform 129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6" name="Freeform 129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7" name="Freeform 129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98" name="Straight Connector 1297"/>
              <p:cNvCxnSpPr>
                <a:cxnSpLocks noChangeShapeType="1"/>
                <a:endCxn id="129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9" name="Straight Connector 129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0" name="Group 1113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1282" name="Oval 1281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3" name="Rectangle 1282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4" name="Oval 1283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5" name="Freeform 1284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6" name="Freeform 1285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7" name="Freeform 1286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8" name="Freeform 1287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89" name="Straight Connector 1288"/>
              <p:cNvCxnSpPr>
                <a:cxnSpLocks noChangeShapeType="1"/>
                <a:endCxn id="128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0" name="Straight Connector 1289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1" name="Group 1114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1273" name="Oval 1272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4" name="Rectangle 1273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5" name="Oval 1274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6" name="Freeform 1275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7" name="Freeform 127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8" name="Freeform 127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9" name="Freeform 1278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80" name="Straight Connector 1279"/>
              <p:cNvCxnSpPr>
                <a:cxnSpLocks noChangeShapeType="1"/>
                <a:endCxn id="127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1" name="Straight Connector 1280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2" name="Group 1115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1264" name="Oval 126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5" name="Rectangle 1264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6" name="Oval 126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7" name="Freeform 1266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8" name="Freeform 126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9" name="Freeform 126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0" name="Freeform 126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71" name="Straight Connector 1270"/>
              <p:cNvCxnSpPr>
                <a:cxnSpLocks noChangeShapeType="1"/>
                <a:endCxn id="126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" name="Straight Connector 127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5743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4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5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6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7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8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9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0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1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2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3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4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55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588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8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8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85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88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89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86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87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56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587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7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7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77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80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81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78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79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57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586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6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6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69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72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73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70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71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758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59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585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5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6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61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64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65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62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63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60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585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5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5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53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56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57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54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55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61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584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4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4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45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48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49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46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47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762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6337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mobile network</a:t>
              </a:r>
            </a:p>
          </p:txBody>
        </p:sp>
        <p:sp>
          <p:nvSpPr>
            <p:cNvPr id="25763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641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global ISP</a:t>
              </a:r>
            </a:p>
          </p:txBody>
        </p:sp>
        <p:sp>
          <p:nvSpPr>
            <p:cNvPr id="25764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3628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regional ISP</a:t>
              </a:r>
            </a:p>
          </p:txBody>
        </p:sp>
        <p:sp>
          <p:nvSpPr>
            <p:cNvPr id="25765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958917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network</a:t>
              </a:r>
            </a:p>
          </p:txBody>
        </p:sp>
        <p:sp>
          <p:nvSpPr>
            <p:cNvPr id="25766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385316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       network</a:t>
              </a:r>
            </a:p>
          </p:txBody>
        </p:sp>
        <p:pic>
          <p:nvPicPr>
            <p:cNvPr id="25767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768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1207" name="Oval 120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8" name="Rectangle 1207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9" name="Oval 120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0" name="Freeform 1209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1" name="Freeform 121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2" name="Freeform 121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3" name="Freeform 121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14" name="Straight Connector 1213"/>
              <p:cNvCxnSpPr>
                <a:cxnSpLocks noChangeShapeType="1"/>
                <a:endCxn id="120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5" name="Straight Connector 121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69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1198" name="Oval 119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9" name="Rectangle 1198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0" name="Oval 119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1" name="Freeform 1200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2" name="Freeform 120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3" name="Freeform 120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4" name="Freeform 120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05" name="Straight Connector 1204"/>
              <p:cNvCxnSpPr>
                <a:cxnSpLocks noChangeShapeType="1"/>
                <a:endCxn id="12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6" name="Straight Connector 120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0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1189" name="Oval 118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0" name="Rectangle 1189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1" name="Oval 119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2" name="Freeform 1191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3" name="Freeform 119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4" name="Freeform 119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5" name="Freeform 119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96" name="Straight Connector 1195"/>
              <p:cNvCxnSpPr>
                <a:cxnSpLocks noChangeShapeType="1"/>
                <a:endCxn id="119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7" name="Straight Connector 119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1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1180" name="Oval 117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1" name="Rectangle 1180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2" name="Oval 118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3" name="Freeform 1182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4" name="Freeform 118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5" name="Freeform 118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6" name="Freeform 118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87" name="Straight Connector 1186"/>
              <p:cNvCxnSpPr>
                <a:cxnSpLocks noChangeShapeType="1"/>
                <a:endCxn id="11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8" name="Straight Connector 118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2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1171" name="Oval 117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2" name="Rectangle 1171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3" name="Oval 117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4" name="Freeform 1173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5" name="Freeform 117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6" name="Freeform 117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7" name="Freeform 117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78" name="Straight Connector 1177"/>
              <p:cNvCxnSpPr>
                <a:cxnSpLocks noChangeShapeType="1"/>
                <a:endCxn id="117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9" name="Straight Connector 117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3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1162" name="Oval 116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3" name="Rectangle 1162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4" name="Oval 116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5" name="Freeform 1164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6" name="Freeform 116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7" name="Freeform 116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8" name="Freeform 116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69" name="Straight Connector 1168"/>
              <p:cNvCxnSpPr>
                <a:cxnSpLocks noChangeShapeType="1"/>
                <a:endCxn id="116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0" name="Straight Connector 116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4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1153" name="Oval 115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4" name="Rectangle 1153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5" name="Oval 115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6" name="Freeform 1155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7" name="Freeform 115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" name="Freeform 115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9" name="Freeform 115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60" name="Straight Connector 1159"/>
              <p:cNvCxnSpPr>
                <a:cxnSpLocks noChangeShapeType="1"/>
                <a:endCxn id="115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1" name="Straight Connector 116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5775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6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7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8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8172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2765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B97849-4D76-4F8C-A2BA-C36A527F9FFF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12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276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9863"/>
            <a:ext cx="8382000" cy="84613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600" dirty="0"/>
              <a:t>What</a:t>
            </a:r>
            <a:r>
              <a:rPr lang="en-US" altLang="ja-JP" sz="3600" dirty="0"/>
              <a:t>'s the Internet: a service view</a:t>
            </a:r>
            <a:endParaRPr lang="en-US" altLang="zh-CN" dirty="0"/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09272" y="1631791"/>
            <a:ext cx="4731670" cy="41052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i="1" dirty="0">
                <a:solidFill>
                  <a:srgbClr val="CC0000"/>
                </a:solidFill>
              </a:rPr>
              <a:t>infrastructure that provides services to applications</a:t>
            </a:r>
            <a:endParaRPr lang="en-US" altLang="zh-CN" sz="2600" dirty="0">
              <a:ea typeface="宋体" panose="02010600030101010101" pitchFamily="2" charset="-122"/>
            </a:endParaRP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Web, VoIP, email, games, e-commerce, social nets, AI, …</a:t>
            </a:r>
          </a:p>
          <a:p>
            <a:pPr>
              <a:lnSpc>
                <a:spcPct val="11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i="1" dirty="0">
                <a:solidFill>
                  <a:srgbClr val="CC0000"/>
                </a:solidFill>
              </a:rPr>
              <a:t>provides programming interface to apps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hooks that allow sending and receiving  app programs to </a:t>
            </a:r>
            <a:r>
              <a:rPr lang="en-US" altLang="ja-JP" dirty="0">
                <a:ea typeface="MS PGothic" panose="020B0600070205080204" pitchFamily="34" charset="-128"/>
              </a:rPr>
              <a:t>"connect" to Internet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provides service options, analogous to postal service</a:t>
            </a:r>
          </a:p>
        </p:txBody>
      </p:sp>
      <p:pic>
        <p:nvPicPr>
          <p:cNvPr id="27651" name="Picture 64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04864"/>
            <a:ext cx="8518526" cy="187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54" name="Group 979"/>
          <p:cNvGrpSpPr>
            <a:grpSpLocks/>
          </p:cNvGrpSpPr>
          <p:nvPr/>
        </p:nvGrpSpPr>
        <p:grpSpPr bwMode="auto">
          <a:xfrm>
            <a:off x="6726239" y="1384300"/>
            <a:ext cx="3551237" cy="4747137"/>
            <a:chOff x="5202238" y="1384300"/>
            <a:chExt cx="3551237" cy="4747137"/>
          </a:xfrm>
        </p:grpSpPr>
        <p:sp>
          <p:nvSpPr>
            <p:cNvPr id="27655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56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57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658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8265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66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659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0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1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2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3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4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5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6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7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8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9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670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1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2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673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4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5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6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7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8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9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0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1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2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3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4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5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6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7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8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9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0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1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2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3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4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695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8263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64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696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7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698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825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5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5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58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61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62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59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60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699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824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50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53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54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51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52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0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823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42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45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46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43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4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701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02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823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3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3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34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37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38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35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36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3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822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2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2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26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29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30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27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28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4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821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1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1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18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21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22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19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20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5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820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10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13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14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11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12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6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8191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2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3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4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5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6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7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8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9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0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1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2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3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4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5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6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7707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08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09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8189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90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10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8187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8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11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8185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6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12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8183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4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7713" name="Picture 933" descr="iphone_stylized_small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4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5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716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8151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52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53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54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55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56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8181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82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57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58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8179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80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59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0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61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8177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78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62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63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8175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76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64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5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6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7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8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9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0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1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2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3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4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17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8119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0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1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2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3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24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8149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50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25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26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8147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48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27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8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29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8145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46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30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31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8143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44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32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3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4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5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6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7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8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9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40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41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42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7718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9" name="Picture 1006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20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21" name="Picture 1008" descr="scree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22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3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4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5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6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7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28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8113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4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5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6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7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8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729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0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1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2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3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4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35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36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37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38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9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0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1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2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3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44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8107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08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09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0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1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2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745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6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7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8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9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50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51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8085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086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28087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088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9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0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1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2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3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94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8101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2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3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4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5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6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95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6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7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8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9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00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7752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3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54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5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56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7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58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59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0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1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2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63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8079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0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1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2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3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4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764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5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6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7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8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9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70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807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7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7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74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77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78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75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76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1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806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6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6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66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69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70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67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68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2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805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5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5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58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61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62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59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60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3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804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50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53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54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51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52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4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803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42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45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46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43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4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5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8037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038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7776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7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8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9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780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54" name="Oval 135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5" name="Rectangle 1354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6" name="Oval 135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7" name="Freeform 1356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8" name="Freeform 135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9" name="Freeform 135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60" name="Freeform 135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61" name="Straight Connector 1360"/>
              <p:cNvCxnSpPr>
                <a:cxnSpLocks noChangeShapeType="1"/>
                <a:endCxn id="135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2" name="Straight Connector 136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1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345" name="Oval 134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6" name="Rectangle 1345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7" name="Oval 134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8" name="Freeform 1347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9" name="Freeform 134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0" name="Freeform 134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1" name="Freeform 135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52" name="Straight Connector 1351"/>
              <p:cNvCxnSpPr>
                <a:cxnSpLocks noChangeShapeType="1"/>
                <a:endCxn id="134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53" name="Straight Connector 135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2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336" name="Oval 133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7" name="Rectangle 1336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8" name="Oval 133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9" name="Freeform 1338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0" name="Freeform 133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1" name="Freeform 134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2" name="Freeform 134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43" name="Straight Connector 1342"/>
              <p:cNvCxnSpPr>
                <a:cxnSpLocks noChangeShapeType="1"/>
                <a:endCxn id="133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4" name="Straight Connector 134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3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327" name="Oval 132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8" name="Rectangle 1327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9" name="Oval 132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0" name="Freeform 1329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1" name="Freeform 133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2" name="Freeform 133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3" name="Freeform 133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34" name="Straight Connector 1333"/>
              <p:cNvCxnSpPr>
                <a:cxnSpLocks noChangeShapeType="1"/>
                <a:endCxn id="132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35" name="Straight Connector 133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4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318" name="Oval 131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9" name="Rectangle 1318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0" name="Oval 131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1" name="Freeform 1320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2" name="Freeform 132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3" name="Freeform 132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4" name="Freeform 132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25" name="Straight Connector 1324"/>
              <p:cNvCxnSpPr>
                <a:cxnSpLocks noChangeShapeType="1"/>
                <a:endCxn id="13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26" name="Straight Connector 132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5" name="Group 1110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309" name="Oval 1308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0" name="Rectangle 1309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" name="Oval 1310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2" name="Freeform 1311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3" name="Freeform 1312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4" name="Freeform 1313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5" name="Freeform 1314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16" name="Straight Connector 1315"/>
              <p:cNvCxnSpPr>
                <a:cxnSpLocks noChangeShapeType="1"/>
                <a:endCxn id="131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17" name="Straight Connector 1316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6" name="Group 1111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1300" name="Oval 1299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1" name="Rectangle 1300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2" name="Oval 1301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3" name="Freeform 1302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4" name="Freeform 1303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5" name="Freeform 1304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6" name="Freeform 130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07" name="Straight Connector 1306"/>
              <p:cNvCxnSpPr>
                <a:cxnSpLocks noChangeShapeType="1"/>
                <a:endCxn id="130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8" name="Straight Connector 130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7" name="Group 1112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1291" name="Oval 129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2" name="Rectangle 1291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3" name="Oval 129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4" name="Freeform 1293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5" name="Freeform 129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6" name="Freeform 129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7" name="Freeform 129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98" name="Straight Connector 1297"/>
              <p:cNvCxnSpPr>
                <a:cxnSpLocks noChangeShapeType="1"/>
                <a:endCxn id="129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9" name="Straight Connector 129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8" name="Group 1113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1282" name="Oval 1281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3" name="Rectangle 1282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4" name="Oval 1283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5" name="Freeform 1284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6" name="Freeform 1285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7" name="Freeform 1286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8" name="Freeform 1287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89" name="Straight Connector 1288"/>
              <p:cNvCxnSpPr>
                <a:cxnSpLocks noChangeShapeType="1"/>
                <a:endCxn id="128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0" name="Straight Connector 1289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9" name="Group 1114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1273" name="Oval 1272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4" name="Rectangle 1273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5" name="Oval 1274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6" name="Freeform 1275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7" name="Freeform 127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8" name="Freeform 127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9" name="Freeform 1278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80" name="Straight Connector 1279"/>
              <p:cNvCxnSpPr>
                <a:cxnSpLocks noChangeShapeType="1"/>
                <a:endCxn id="127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1" name="Straight Connector 1280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90" name="Group 1115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1264" name="Oval 126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5" name="Rectangle 1264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6" name="Oval 126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7" name="Freeform 1266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8" name="Freeform 126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9" name="Freeform 126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0" name="Freeform 126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71" name="Straight Connector 1270"/>
              <p:cNvCxnSpPr>
                <a:cxnSpLocks noChangeShapeType="1"/>
                <a:endCxn id="126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" name="Straight Connector 127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7791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2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3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4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5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6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7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8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9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800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801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802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803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793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3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3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33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36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37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34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35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804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792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2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2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25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28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29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26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27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805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791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1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1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17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20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21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18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19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806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807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790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0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0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09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12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13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10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11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808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789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89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0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01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04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05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02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03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809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789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89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89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893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896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897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894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895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810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6337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mobile network</a:t>
              </a:r>
            </a:p>
          </p:txBody>
        </p:sp>
        <p:sp>
          <p:nvSpPr>
            <p:cNvPr id="27811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641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global ISP</a:t>
              </a:r>
            </a:p>
          </p:txBody>
        </p:sp>
        <p:sp>
          <p:nvSpPr>
            <p:cNvPr id="27812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3628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regional ISP</a:t>
              </a:r>
            </a:p>
          </p:txBody>
        </p:sp>
        <p:sp>
          <p:nvSpPr>
            <p:cNvPr id="27813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958917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network</a:t>
              </a:r>
            </a:p>
          </p:txBody>
        </p:sp>
        <p:sp>
          <p:nvSpPr>
            <p:cNvPr id="27814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385316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       network</a:t>
              </a:r>
            </a:p>
          </p:txBody>
        </p:sp>
        <p:pic>
          <p:nvPicPr>
            <p:cNvPr id="27815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816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1207" name="Oval 120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8" name="Rectangle 1207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9" name="Oval 120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0" name="Freeform 1209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1" name="Freeform 121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2" name="Freeform 121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3" name="Freeform 121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14" name="Straight Connector 1213"/>
              <p:cNvCxnSpPr>
                <a:cxnSpLocks noChangeShapeType="1"/>
                <a:endCxn id="120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5" name="Straight Connector 121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7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1198" name="Oval 119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9" name="Rectangle 1198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0" name="Oval 119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1" name="Freeform 1200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2" name="Freeform 120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3" name="Freeform 120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4" name="Freeform 120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05" name="Straight Connector 1204"/>
              <p:cNvCxnSpPr>
                <a:cxnSpLocks noChangeShapeType="1"/>
                <a:endCxn id="12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6" name="Straight Connector 120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8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1189" name="Oval 118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0" name="Rectangle 1189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1" name="Oval 119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2" name="Freeform 1191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3" name="Freeform 119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4" name="Freeform 119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5" name="Freeform 119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96" name="Straight Connector 1195"/>
              <p:cNvCxnSpPr>
                <a:cxnSpLocks noChangeShapeType="1"/>
                <a:endCxn id="119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7" name="Straight Connector 119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9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1180" name="Oval 117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1" name="Rectangle 1180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2" name="Oval 118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3" name="Freeform 1182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4" name="Freeform 118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5" name="Freeform 118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6" name="Freeform 118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87" name="Straight Connector 1186"/>
              <p:cNvCxnSpPr>
                <a:cxnSpLocks noChangeShapeType="1"/>
                <a:endCxn id="11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8" name="Straight Connector 118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0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1171" name="Oval 117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2" name="Rectangle 1171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3" name="Oval 117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4" name="Freeform 1173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5" name="Freeform 117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6" name="Freeform 117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7" name="Freeform 117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78" name="Straight Connector 1177"/>
              <p:cNvCxnSpPr>
                <a:cxnSpLocks noChangeShapeType="1"/>
                <a:endCxn id="117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9" name="Straight Connector 117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1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1162" name="Oval 116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3" name="Rectangle 1162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4" name="Oval 116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5" name="Freeform 1164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6" name="Freeform 116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7" name="Freeform 116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8" name="Freeform 116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69" name="Straight Connector 1168"/>
              <p:cNvCxnSpPr>
                <a:cxnSpLocks noChangeShapeType="1"/>
                <a:endCxn id="116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0" name="Straight Connector 116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2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1153" name="Oval 115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4" name="Rectangle 1153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5" name="Oval 115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6" name="Freeform 1155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7" name="Freeform 115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" name="Freeform 115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9" name="Freeform 115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60" name="Straight Connector 1159"/>
              <p:cNvCxnSpPr>
                <a:cxnSpLocks noChangeShapeType="1"/>
                <a:endCxn id="115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1" name="Straight Connector 116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7823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4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5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6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76399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2970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3D23CBA-ACF0-4CCA-BEBE-7322730B0E83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13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79576" y="194765"/>
            <a:ext cx="5657850" cy="868363"/>
          </a:xfrm>
        </p:spPr>
        <p:txBody>
          <a:bodyPr/>
          <a:lstStyle/>
          <a:p>
            <a:pPr eaLnBrk="1" hangingPunct="1"/>
            <a:r>
              <a:rPr lang="en-US" altLang="zh-CN" dirty="0"/>
              <a:t>What'</a:t>
            </a:r>
            <a:r>
              <a:rPr lang="en-US" altLang="ja-JP" dirty="0"/>
              <a:t>s a protocol?</a:t>
            </a:r>
            <a:endParaRPr lang="en-US" altLang="zh-CN" dirty="0"/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050616" y="1371600"/>
            <a:ext cx="3581400" cy="464820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human protocols: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ja-JP" sz="2200" i="1" dirty="0"/>
              <a:t>"what's the time?"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ja-JP" sz="2200" i="1" dirty="0"/>
              <a:t>"I have a question"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200" i="1" dirty="0"/>
              <a:t>introductions</a:t>
            </a:r>
          </a:p>
          <a:p>
            <a:pPr lvl="1" eaLnBrk="1" hangingPunct="1"/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… specific messages sent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… specific actions taken when messages received, or other events</a:t>
            </a: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859464" y="1352719"/>
            <a:ext cx="3810000" cy="259080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network protocols: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en-US" sz="2200" i="1" dirty="0"/>
              <a:t>machines rather than humans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en-US" sz="2200" i="1" dirty="0"/>
              <a:t>all communication activity in Internet governed by protocols</a:t>
            </a:r>
          </a:p>
        </p:txBody>
      </p:sp>
      <p:pic>
        <p:nvPicPr>
          <p:cNvPr id="29698" name="Picture 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6" y="8794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5838970" y="3967795"/>
            <a:ext cx="4478338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protocols</a:t>
            </a:r>
            <a:r>
              <a:rPr lang="en-US" altLang="zh-CN" sz="2800" i="1" dirty="0">
                <a:latin typeface="Arial Narrow" panose="020B0606020202030204" pitchFamily="34" charset="0"/>
              </a:rPr>
              <a:t> define </a:t>
            </a: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format</a:t>
            </a:r>
            <a:r>
              <a:rPr lang="en-US" altLang="zh-CN" sz="2800" i="1" dirty="0">
                <a:latin typeface="Arial Narrow" panose="020B0606020202030204" pitchFamily="34" charset="0"/>
              </a:rPr>
              <a:t>, </a:t>
            </a: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order</a:t>
            </a:r>
            <a:r>
              <a:rPr lang="en-US" altLang="zh-CN" sz="2800" i="1" dirty="0">
                <a:latin typeface="Arial Narrow" panose="020B0606020202030204" pitchFamily="34" charset="0"/>
              </a:rPr>
              <a:t> of </a:t>
            </a: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messages sent and received</a:t>
            </a:r>
            <a:r>
              <a:rPr lang="en-US" altLang="zh-CN" sz="2800" i="1" dirty="0">
                <a:latin typeface="Arial Narrow" panose="020B0606020202030204" pitchFamily="34" charset="0"/>
              </a:rPr>
              <a:t> among network entities, and </a:t>
            </a: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actions taken</a:t>
            </a:r>
            <a:r>
              <a:rPr lang="en-US" altLang="zh-CN" sz="2800" i="1" dirty="0">
                <a:latin typeface="Arial Narrow" panose="020B0606020202030204" pitchFamily="34" charset="0"/>
              </a:rPr>
              <a:t> on message transmission, receipt</a:t>
            </a:r>
            <a:r>
              <a:rPr lang="en-US" altLang="zh-CN" i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29703" name="Rectangle 6"/>
          <p:cNvSpPr>
            <a:spLocks noChangeArrowheads="1"/>
          </p:cNvSpPr>
          <p:nvPr/>
        </p:nvSpPr>
        <p:spPr bwMode="auto">
          <a:xfrm>
            <a:off x="5859464" y="3962400"/>
            <a:ext cx="4503737" cy="23622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237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rgbClr val="FF0000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3177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B54E89-F416-42DC-B535-305A9CB09196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14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376011" y="1371648"/>
            <a:ext cx="8153400" cy="685800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a human protocol and a computer network protocol: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31747" name="Rectangle 8"/>
          <p:cNvSpPr>
            <a:spLocks noChangeArrowheads="1"/>
          </p:cNvSpPr>
          <p:nvPr/>
        </p:nvSpPr>
        <p:spPr bwMode="auto">
          <a:xfrm>
            <a:off x="2152649" y="5862638"/>
            <a:ext cx="551656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800" i="1" dirty="0">
                <a:solidFill>
                  <a:srgbClr val="CC0000"/>
                </a:solidFill>
                <a:latin typeface="Comic Sans MS" panose="030F0702030302020204" pitchFamily="66" charset="0"/>
              </a:rPr>
              <a:t>Q:</a:t>
            </a:r>
            <a:r>
              <a:rPr lang="en-US" altLang="zh-CN" sz="2800" dirty="0">
                <a:latin typeface="Comic Sans MS" panose="030F0702030302020204" pitchFamily="66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mic Sans MS" panose="030F0702030302020204" pitchFamily="66" charset="0"/>
              </a:rPr>
              <a:t>other human protocols? </a:t>
            </a:r>
          </a:p>
        </p:txBody>
      </p:sp>
      <p:sp>
        <p:nvSpPr>
          <p:cNvPr id="31748" name="Line 10"/>
          <p:cNvSpPr>
            <a:spLocks noChangeShapeType="1"/>
          </p:cNvSpPr>
          <p:nvPr/>
        </p:nvSpPr>
        <p:spPr bwMode="auto">
          <a:xfrm>
            <a:off x="2781301" y="2771776"/>
            <a:ext cx="1762125" cy="2762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pic>
        <p:nvPicPr>
          <p:cNvPr id="31749" name="Picture 62" descr="Al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4" y="2376489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63" descr="Bo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64" y="2771776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Text Box 64"/>
          <p:cNvSpPr txBox="1">
            <a:spLocks noChangeArrowheads="1"/>
          </p:cNvSpPr>
          <p:nvPr/>
        </p:nvSpPr>
        <p:spPr bwMode="auto">
          <a:xfrm>
            <a:off x="3222626" y="2484438"/>
            <a:ext cx="5068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Comic Sans MS" panose="030F0702030302020204" pitchFamily="66" charset="0"/>
              </a:rPr>
              <a:t>Hi</a:t>
            </a:r>
          </a:p>
        </p:txBody>
      </p:sp>
      <p:sp>
        <p:nvSpPr>
          <p:cNvPr id="31752" name="Line 66"/>
          <p:cNvSpPr>
            <a:spLocks noChangeShapeType="1"/>
          </p:cNvSpPr>
          <p:nvPr/>
        </p:nvSpPr>
        <p:spPr bwMode="auto">
          <a:xfrm flipV="1">
            <a:off x="2473326" y="3330575"/>
            <a:ext cx="2085975" cy="3619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1753" name="Text Box 67"/>
          <p:cNvSpPr txBox="1">
            <a:spLocks noChangeArrowheads="1"/>
          </p:cNvSpPr>
          <p:nvPr/>
        </p:nvSpPr>
        <p:spPr bwMode="auto">
          <a:xfrm>
            <a:off x="3213101" y="3108325"/>
            <a:ext cx="5068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Comic Sans MS" panose="030F0702030302020204" pitchFamily="66" charset="0"/>
              </a:rPr>
              <a:t>Hi</a:t>
            </a:r>
          </a:p>
        </p:txBody>
      </p:sp>
      <p:sp>
        <p:nvSpPr>
          <p:cNvPr id="31754" name="Line 70"/>
          <p:cNvSpPr>
            <a:spLocks noChangeShapeType="1"/>
          </p:cNvSpPr>
          <p:nvPr/>
        </p:nvSpPr>
        <p:spPr bwMode="auto">
          <a:xfrm>
            <a:off x="2457451" y="3762375"/>
            <a:ext cx="2162175" cy="4381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31755" name="Group 72"/>
          <p:cNvGrpSpPr>
            <a:grpSpLocks/>
          </p:cNvGrpSpPr>
          <p:nvPr/>
        </p:nvGrpSpPr>
        <p:grpSpPr bwMode="auto">
          <a:xfrm>
            <a:off x="2952751" y="3694114"/>
            <a:ext cx="1100137" cy="708025"/>
            <a:chOff x="734" y="2747"/>
            <a:chExt cx="693" cy="446"/>
          </a:xfrm>
        </p:grpSpPr>
        <p:sp>
          <p:nvSpPr>
            <p:cNvPr id="31816" name="Rectangle 71"/>
            <p:cNvSpPr>
              <a:spLocks noChangeArrowheads="1"/>
            </p:cNvSpPr>
            <p:nvPr/>
          </p:nvSpPr>
          <p:spPr bwMode="auto">
            <a:xfrm>
              <a:off x="786" y="2790"/>
              <a:ext cx="588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1817" name="Text Box 69"/>
            <p:cNvSpPr txBox="1">
              <a:spLocks noChangeArrowheads="1"/>
            </p:cNvSpPr>
            <p:nvPr/>
          </p:nvSpPr>
          <p:spPr bwMode="auto">
            <a:xfrm>
              <a:off x="734" y="2747"/>
              <a:ext cx="693" cy="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Got the</a:t>
              </a:r>
            </a:p>
            <a:p>
              <a:pPr algn="ctr"/>
              <a:r>
                <a:rPr lang="en-US" altLang="zh-CN" sz="2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time?</a:t>
              </a:r>
            </a:p>
          </p:txBody>
        </p:sp>
      </p:grpSp>
      <p:sp>
        <p:nvSpPr>
          <p:cNvPr id="31756" name="Line 73"/>
          <p:cNvSpPr>
            <a:spLocks noChangeShapeType="1"/>
          </p:cNvSpPr>
          <p:nvPr/>
        </p:nvSpPr>
        <p:spPr bwMode="auto">
          <a:xfrm flipV="1">
            <a:off x="2619376" y="4333876"/>
            <a:ext cx="1952625" cy="3333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31757" name="Group 76"/>
          <p:cNvGrpSpPr>
            <a:grpSpLocks/>
          </p:cNvGrpSpPr>
          <p:nvPr/>
        </p:nvGrpSpPr>
        <p:grpSpPr bwMode="auto">
          <a:xfrm>
            <a:off x="3089276" y="4338643"/>
            <a:ext cx="838200" cy="461963"/>
            <a:chOff x="1046" y="2771"/>
            <a:chExt cx="528" cy="291"/>
          </a:xfrm>
        </p:grpSpPr>
        <p:sp>
          <p:nvSpPr>
            <p:cNvPr id="31814" name="Rectangle 75"/>
            <p:cNvSpPr>
              <a:spLocks noChangeArrowheads="1"/>
            </p:cNvSpPr>
            <p:nvPr/>
          </p:nvSpPr>
          <p:spPr bwMode="auto">
            <a:xfrm>
              <a:off x="1104" y="2820"/>
              <a:ext cx="444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1815" name="Text Box 74"/>
            <p:cNvSpPr txBox="1">
              <a:spLocks noChangeArrowheads="1"/>
            </p:cNvSpPr>
            <p:nvPr/>
          </p:nvSpPr>
          <p:spPr bwMode="auto">
            <a:xfrm>
              <a:off x="1046" y="2771"/>
              <a:ext cx="52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CC0000"/>
                  </a:solidFill>
                  <a:latin typeface="Comic Sans MS" panose="030F0702030302020204" pitchFamily="66" charset="0"/>
                </a:rPr>
                <a:t>2:00</a:t>
              </a:r>
            </a:p>
          </p:txBody>
        </p:sp>
      </p:grpSp>
      <p:sp>
        <p:nvSpPr>
          <p:cNvPr id="31758" name="Line 85"/>
          <p:cNvSpPr>
            <a:spLocks noChangeShapeType="1"/>
          </p:cNvSpPr>
          <p:nvPr/>
        </p:nvSpPr>
        <p:spPr bwMode="auto">
          <a:xfrm flipV="1">
            <a:off x="6689725" y="4525964"/>
            <a:ext cx="2343150" cy="4286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1759" name="Line 89"/>
          <p:cNvSpPr>
            <a:spLocks noChangeShapeType="1"/>
          </p:cNvSpPr>
          <p:nvPr/>
        </p:nvSpPr>
        <p:spPr bwMode="auto">
          <a:xfrm>
            <a:off x="6704013" y="2811463"/>
            <a:ext cx="2176462" cy="347662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1760" name="Line 90"/>
          <p:cNvSpPr>
            <a:spLocks noChangeShapeType="1"/>
          </p:cNvSpPr>
          <p:nvPr/>
        </p:nvSpPr>
        <p:spPr bwMode="auto">
          <a:xfrm flipV="1">
            <a:off x="6642100" y="3317876"/>
            <a:ext cx="2216150" cy="39846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1761" name="Rectangle 92"/>
          <p:cNvSpPr>
            <a:spLocks noChangeArrowheads="1"/>
          </p:cNvSpPr>
          <p:nvPr/>
        </p:nvSpPr>
        <p:spPr bwMode="auto">
          <a:xfrm>
            <a:off x="7077076" y="3340100"/>
            <a:ext cx="1438275" cy="393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1762" name="Text Box 91"/>
          <p:cNvSpPr txBox="1">
            <a:spLocks noChangeArrowheads="1"/>
          </p:cNvSpPr>
          <p:nvPr/>
        </p:nvSpPr>
        <p:spPr bwMode="auto">
          <a:xfrm>
            <a:off x="6894513" y="3341688"/>
            <a:ext cx="1809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TCP connection</a:t>
            </a:r>
          </a:p>
          <a:p>
            <a:pPr algn="ctr">
              <a:lnSpc>
                <a:spcPct val="85000"/>
              </a:lnSpc>
            </a:pPr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response</a:t>
            </a:r>
          </a:p>
        </p:txBody>
      </p:sp>
      <p:sp>
        <p:nvSpPr>
          <p:cNvPr id="31763" name="Line 94"/>
          <p:cNvSpPr>
            <a:spLocks noChangeShapeType="1"/>
          </p:cNvSpPr>
          <p:nvPr/>
        </p:nvSpPr>
        <p:spPr bwMode="auto">
          <a:xfrm>
            <a:off x="6689725" y="3963988"/>
            <a:ext cx="2400300" cy="419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31764" name="Group 97"/>
          <p:cNvGrpSpPr>
            <a:grpSpLocks/>
          </p:cNvGrpSpPr>
          <p:nvPr/>
        </p:nvGrpSpPr>
        <p:grpSpPr bwMode="auto">
          <a:xfrm>
            <a:off x="6902451" y="3933056"/>
            <a:ext cx="3794125" cy="366713"/>
            <a:chOff x="3212" y="2597"/>
            <a:chExt cx="2390" cy="231"/>
          </a:xfrm>
        </p:grpSpPr>
        <p:sp>
          <p:nvSpPr>
            <p:cNvPr id="31812" name="Rectangle 96"/>
            <p:cNvSpPr>
              <a:spLocks noChangeArrowheads="1"/>
            </p:cNvSpPr>
            <p:nvPr/>
          </p:nvSpPr>
          <p:spPr bwMode="auto">
            <a:xfrm>
              <a:off x="3252" y="2628"/>
              <a:ext cx="2100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1813" name="Text Box 95"/>
            <p:cNvSpPr txBox="1">
              <a:spLocks noChangeArrowheads="1"/>
            </p:cNvSpPr>
            <p:nvPr/>
          </p:nvSpPr>
          <p:spPr bwMode="auto">
            <a:xfrm>
              <a:off x="3212" y="2597"/>
              <a:ext cx="23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Get</a:t>
              </a:r>
              <a:r>
                <a:rPr lang="en-US" altLang="zh-CN" sz="14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 http://www.awl.com/kurose-ross</a:t>
              </a:r>
              <a:endParaRPr lang="en-US" altLang="zh-CN" dirty="0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1765" name="Rectangle 99"/>
          <p:cNvSpPr>
            <a:spLocks noChangeArrowheads="1"/>
          </p:cNvSpPr>
          <p:nvPr/>
        </p:nvSpPr>
        <p:spPr bwMode="auto">
          <a:xfrm>
            <a:off x="7458076" y="4624389"/>
            <a:ext cx="919163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1766" name="Text Box 100"/>
          <p:cNvSpPr txBox="1">
            <a:spLocks noChangeArrowheads="1"/>
          </p:cNvSpPr>
          <p:nvPr/>
        </p:nvSpPr>
        <p:spPr bwMode="auto">
          <a:xfrm>
            <a:off x="7424739" y="4510088"/>
            <a:ext cx="930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Comic Sans MS" panose="030F0702030302020204" pitchFamily="66" charset="0"/>
              </a:rPr>
              <a:t>&lt;file&gt;</a:t>
            </a:r>
          </a:p>
        </p:txBody>
      </p:sp>
      <p:sp>
        <p:nvSpPr>
          <p:cNvPr id="31767" name="Line 101"/>
          <p:cNvSpPr>
            <a:spLocks noChangeShapeType="1"/>
          </p:cNvSpPr>
          <p:nvPr/>
        </p:nvSpPr>
        <p:spPr bwMode="auto">
          <a:xfrm>
            <a:off x="5581650" y="2068513"/>
            <a:ext cx="0" cy="357346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31768" name="Group 105"/>
          <p:cNvGrpSpPr>
            <a:grpSpLocks/>
          </p:cNvGrpSpPr>
          <p:nvPr/>
        </p:nvGrpSpPr>
        <p:grpSpPr bwMode="auto">
          <a:xfrm>
            <a:off x="5259389" y="4972051"/>
            <a:ext cx="720725" cy="400050"/>
            <a:chOff x="2198" y="3221"/>
            <a:chExt cx="454" cy="252"/>
          </a:xfrm>
        </p:grpSpPr>
        <p:sp>
          <p:nvSpPr>
            <p:cNvPr id="31810" name="Rectangle 104"/>
            <p:cNvSpPr>
              <a:spLocks noChangeArrowheads="1"/>
            </p:cNvSpPr>
            <p:nvPr/>
          </p:nvSpPr>
          <p:spPr bwMode="auto">
            <a:xfrm>
              <a:off x="2244" y="3282"/>
              <a:ext cx="408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811" name="Text Box 102"/>
            <p:cNvSpPr txBox="1">
              <a:spLocks noChangeArrowheads="1"/>
            </p:cNvSpPr>
            <p:nvPr/>
          </p:nvSpPr>
          <p:spPr bwMode="auto">
            <a:xfrm>
              <a:off x="2198" y="3221"/>
              <a:ext cx="45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chemeClr val="bg2"/>
                  </a:solidFill>
                  <a:latin typeface="Comic Sans MS" panose="030F0702030302020204" pitchFamily="66" charset="0"/>
                </a:rPr>
                <a:t>time</a:t>
              </a:r>
            </a:p>
          </p:txBody>
        </p:sp>
      </p:grpSp>
      <p:sp>
        <p:nvSpPr>
          <p:cNvPr id="31769" name="Rectangle 52"/>
          <p:cNvSpPr>
            <a:spLocks noChangeArrowheads="1"/>
          </p:cNvSpPr>
          <p:nvPr/>
        </p:nvSpPr>
        <p:spPr bwMode="auto">
          <a:xfrm>
            <a:off x="6989763" y="2751139"/>
            <a:ext cx="1365250" cy="4397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31770" name="Text Box 91"/>
          <p:cNvSpPr txBox="1">
            <a:spLocks noChangeArrowheads="1"/>
          </p:cNvSpPr>
          <p:nvPr/>
        </p:nvSpPr>
        <p:spPr bwMode="auto">
          <a:xfrm>
            <a:off x="6938963" y="2682875"/>
            <a:ext cx="1809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TCP connection</a:t>
            </a:r>
          </a:p>
          <a:p>
            <a:pPr algn="ctr">
              <a:lnSpc>
                <a:spcPct val="85000"/>
              </a:lnSpc>
            </a:pPr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request</a:t>
            </a:r>
          </a:p>
        </p:txBody>
      </p:sp>
      <p:pic>
        <p:nvPicPr>
          <p:cNvPr id="31771" name="Picture 53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6" y="879475"/>
            <a:ext cx="5039344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72" name="Rectangle 2"/>
          <p:cNvSpPr>
            <a:spLocks noChangeArrowheads="1"/>
          </p:cNvSpPr>
          <p:nvPr/>
        </p:nvSpPr>
        <p:spPr bwMode="auto">
          <a:xfrm>
            <a:off x="2011363" y="206376"/>
            <a:ext cx="565785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400" dirty="0">
                <a:solidFill>
                  <a:srgbClr val="000099"/>
                </a:solidFill>
                <a:latin typeface="Comic Sans MS" panose="030F0702030302020204" pitchFamily="66" charset="0"/>
              </a:rPr>
              <a:t>What</a:t>
            </a:r>
            <a:r>
              <a:rPr lang="en-US" altLang="ja-JP" sz="4400" dirty="0">
                <a:solidFill>
                  <a:srgbClr val="000099"/>
                </a:solidFill>
                <a:latin typeface="Comic Sans MS" panose="030F0702030302020204" pitchFamily="66" charset="0"/>
              </a:rPr>
              <a:t>'s a protocol?</a:t>
            </a:r>
            <a:endParaRPr lang="en-US" altLang="zh-CN" sz="44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1773" name="Group 57"/>
          <p:cNvGrpSpPr>
            <a:grpSpLocks/>
          </p:cNvGrpSpPr>
          <p:nvPr/>
        </p:nvGrpSpPr>
        <p:grpSpPr bwMode="auto">
          <a:xfrm>
            <a:off x="8936038" y="2782888"/>
            <a:ext cx="431800" cy="755650"/>
            <a:chOff x="4140" y="429"/>
            <a:chExt cx="1425" cy="2396"/>
          </a:xfrm>
        </p:grpSpPr>
        <p:sp>
          <p:nvSpPr>
            <p:cNvPr id="31778" name="Freeform 5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79" name="Rectangle 59"/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80" name="Freeform 6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81" name="Freeform 6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82" name="Rectangle 62"/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31783" name="Group 6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1808" name="AutoShape 64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809" name="AutoShape 65"/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1784" name="Rectangle 66"/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31785" name="Group 6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1806" name="AutoShape 68"/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807" name="AutoShape 69"/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1786" name="Rectangle 70"/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87" name="Rectangle 71"/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31788" name="Group 7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804" name="AutoShape 73"/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805" name="AutoShape 74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1789" name="Freeform 7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31790" name="Group 7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802" name="AutoShape 77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803" name="AutoShape 78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1791" name="Rectangle 79"/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2" name="Freeform 8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93" name="Freeform 8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94" name="Oval 82"/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5" name="Freeform 8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96" name="AutoShape 84"/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7" name="AutoShape 85"/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8" name="Oval 86"/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9" name="Oval 87"/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1800" name="Oval 88"/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801" name="Rectangle 89"/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1774" name="Group 90"/>
          <p:cNvGrpSpPr>
            <a:grpSpLocks/>
          </p:cNvGrpSpPr>
          <p:nvPr/>
        </p:nvGrpSpPr>
        <p:grpSpPr bwMode="auto">
          <a:xfrm>
            <a:off x="5799138" y="2339976"/>
            <a:ext cx="893762" cy="828675"/>
            <a:chOff x="-44" y="1473"/>
            <a:chExt cx="981" cy="1105"/>
          </a:xfrm>
        </p:grpSpPr>
        <p:pic>
          <p:nvPicPr>
            <p:cNvPr id="31776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77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2991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45954"/>
            <a:ext cx="1384395" cy="18735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rgbClr val="C00000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3379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61C15A8-DA82-44A3-9F24-3F761CBD0DF2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15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03451" y="372723"/>
            <a:ext cx="11137900" cy="720725"/>
          </a:xfrm>
        </p:spPr>
        <p:txBody>
          <a:bodyPr/>
          <a:lstStyle/>
          <a:p>
            <a:pPr eaLnBrk="1" hangingPunct="1"/>
            <a:r>
              <a:rPr lang="en-US" altLang="zh-CN" dirty="0"/>
              <a:t>Chapter 1: roadmap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670176" y="1412776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CC0000"/>
                </a:solidFill>
                <a:latin typeface="Gill Sans MT" panose="020B0502020104020203" pitchFamily="34" charset="0"/>
                <a:ea typeface="宋体" panose="02010600030101010101" pitchFamily="2" charset="-122"/>
              </a:rPr>
              <a:t> 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 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/>
          </a:p>
        </p:txBody>
      </p:sp>
      <p:pic>
        <p:nvPicPr>
          <p:cNvPr id="33794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8710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  <p:sp>
        <p:nvSpPr>
          <p:cNvPr id="3584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4C4848D-B25B-4612-8E69-0F8BB2C32E0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16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00238" y="218164"/>
            <a:ext cx="8220075" cy="8921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A closer look at network structure:</a:t>
            </a:r>
            <a:endParaRPr lang="en-US" altLang="zh-CN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91878" y="1550285"/>
            <a:ext cx="4203700" cy="104775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en-US" sz="3100" dirty="0">
                <a:solidFill>
                  <a:schemeClr val="accent1"/>
                </a:solidFill>
                <a:ea typeface="宋体" panose="02010600030101010101" pitchFamily="2" charset="-122"/>
              </a:rPr>
              <a:t>network edge:</a:t>
            </a:r>
          </a:p>
          <a:p>
            <a:pPr lvl="1"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hosts: clients and servers</a:t>
            </a:r>
          </a:p>
          <a:p>
            <a:pPr lvl="1"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servers often in data centers</a:t>
            </a:r>
          </a:p>
          <a:p>
            <a:pPr lvl="1" eaLnBrk="1" hangingPunct="1">
              <a:buSzPct val="75000"/>
              <a:buFont typeface="Arial"/>
              <a:buChar char="•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0088" name="Rectangle 872"/>
          <p:cNvSpPr>
            <a:spLocks noChangeArrowheads="1"/>
          </p:cNvSpPr>
          <p:nvPr/>
        </p:nvSpPr>
        <p:spPr bwMode="auto">
          <a:xfrm>
            <a:off x="1943100" y="3068638"/>
            <a:ext cx="4027488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95288" indent="-3952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chemeClr val="accent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access networks, physical media: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wired, wireless communication links </a:t>
            </a:r>
          </a:p>
        </p:txBody>
      </p:sp>
      <p:sp>
        <p:nvSpPr>
          <p:cNvPr id="10089" name="Rectangle 873"/>
          <p:cNvSpPr>
            <a:spLocks noChangeArrowheads="1"/>
          </p:cNvSpPr>
          <p:nvPr/>
        </p:nvSpPr>
        <p:spPr bwMode="auto">
          <a:xfrm>
            <a:off x="1971675" y="4784726"/>
            <a:ext cx="38100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en-US" sz="2400" dirty="0">
                <a:solidFill>
                  <a:schemeClr val="accent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network core: </a:t>
            </a:r>
          </a:p>
          <a:p>
            <a:pPr marL="793750" lvl="1" indent="-3429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interconnected routers</a:t>
            </a:r>
          </a:p>
          <a:p>
            <a:pPr marL="793750" lvl="1" indent="-3429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network of networks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Char char="q"/>
              <a:defRPr/>
            </a:pPr>
            <a:endParaRPr lang="en-US" sz="2000" dirty="0"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5846" name="Picture 54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64" y="877889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8" name="Group 621"/>
          <p:cNvGrpSpPr>
            <a:grpSpLocks/>
          </p:cNvGrpSpPr>
          <p:nvPr/>
        </p:nvGrpSpPr>
        <p:grpSpPr bwMode="auto">
          <a:xfrm>
            <a:off x="6726239" y="1384300"/>
            <a:ext cx="3551237" cy="4747137"/>
            <a:chOff x="5202238" y="1384300"/>
            <a:chExt cx="3551237" cy="4747137"/>
          </a:xfrm>
        </p:grpSpPr>
        <p:sp>
          <p:nvSpPr>
            <p:cNvPr id="35849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0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1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852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36459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60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853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4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5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6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7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8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9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0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1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2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3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864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65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6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867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68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9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0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1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2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3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4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5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6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7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8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9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0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1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2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3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4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5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6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7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8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889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36457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58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890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91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892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3644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5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5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52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55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56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53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54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3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3644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4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4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44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47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48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45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46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4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3643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3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3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36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39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40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37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38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895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896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3642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2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2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28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31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32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29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30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7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3641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20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23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24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21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22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8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3640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12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15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16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13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4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9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3640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0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0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04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07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08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05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06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00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36385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86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87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88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89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0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1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2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3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4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5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6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7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8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9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00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5901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02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03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36383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4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04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6381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2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05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6379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0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06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36377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78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5907" name="Picture 933" descr="iphone_stylized_small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08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09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910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36345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46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47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48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49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50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6375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76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51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52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6373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74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53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54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55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6371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72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56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57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6369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70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58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59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0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1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2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3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4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5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6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7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8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11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36313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4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5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6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7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18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6343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44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19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20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6341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42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21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22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23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6339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40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24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25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6337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38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26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27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28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29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0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1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2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3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4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5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6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5912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13" name="Picture 1006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14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15" name="Picture 1008" descr="scree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16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17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18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19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0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1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22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36307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8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9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0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1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2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923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4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5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6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7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8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29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30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31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32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3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4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5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6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7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38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36301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2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3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4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5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6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939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0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1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2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3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4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45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36279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280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36281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282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3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4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5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6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7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88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36295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96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97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98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99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00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89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0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1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2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3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4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5946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47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48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49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50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51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2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3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4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5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6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57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36273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4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5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6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7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8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958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9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60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61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62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63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64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3626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6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6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68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271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72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69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0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5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3625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60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263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64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61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62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6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3624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52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55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56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53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4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7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3624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4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4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44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47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48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45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46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8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3623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3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3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36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39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40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37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38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9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36231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232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5970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1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2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3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974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87" name="Oval 138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8" name="Rectangle 1387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9" name="Oval 138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0" name="Freeform 1389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1" name="Freeform 139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2" name="Freeform 139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" name="Freeform 139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94" name="Straight Connector 1393"/>
              <p:cNvCxnSpPr>
                <a:cxnSpLocks noChangeShapeType="1"/>
                <a:endCxn id="138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95" name="Straight Connector 139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5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229" name="Oval 122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9" name="Rectangle 1378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0" name="Oval 137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1" name="Freeform 1380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2" name="Freeform 138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" name="Freeform 138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4" name="Freeform 138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85" name="Straight Connector 1384"/>
              <p:cNvCxnSpPr>
                <a:cxnSpLocks noChangeShapeType="1"/>
                <a:endCxn id="138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86" name="Straight Connector 138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6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194" name="Oval 119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5" name="Rectangle 1194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6" name="Oval 119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7" name="Freeform 1196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4" name="Freeform 122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5" name="Freeform 122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6" name="Freeform 122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27" name="Straight Connector 1226"/>
              <p:cNvCxnSpPr>
                <a:cxnSpLocks noChangeShapeType="1"/>
                <a:endCxn id="119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28" name="Straight Connector 122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7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185" name="Oval 118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6" name="Rectangle 1185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7" name="Oval 118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8" name="Freeform 1187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9" name="Freeform 118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0" name="Freeform 118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1" name="Freeform 119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92" name="Straight Connector 1191"/>
              <p:cNvCxnSpPr>
                <a:cxnSpLocks noChangeShapeType="1"/>
                <a:endCxn id="118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3" name="Straight Connector 119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8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122" name="Oval 112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3" name="Rectangle 1122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4" name="Oval 112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5" name="Freeform 1124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0" name="Freeform 117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1" name="Freeform 118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2" name="Freeform 118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83" name="Straight Connector 1182"/>
              <p:cNvCxnSpPr>
                <a:cxnSpLocks noChangeShapeType="1"/>
                <a:endCxn id="112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4" name="Straight Connector 118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9" name="Group 752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057" name="Oval 1056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58" name="Rectangle 1057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59" name="Oval 1058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66" name="Freeform 1065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7" name="Freeform 111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8" name="Freeform 111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9" name="Freeform 1118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20" name="Straight Connector 1119"/>
              <p:cNvCxnSpPr>
                <a:cxnSpLocks noChangeShapeType="1"/>
                <a:endCxn id="1059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21" name="Straight Connector 1120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0" name="Group 753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991" name="Oval 99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3" name="Rectangle 992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4" name="Oval 993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6" name="Freeform 995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8" name="Freeform 99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9" name="Freeform 99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00" name="Freeform 99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029" name="Straight Connector 1028"/>
              <p:cNvCxnSpPr>
                <a:cxnSpLocks noChangeShapeType="1"/>
                <a:endCxn id="99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48" name="Straight Connector 104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1" name="Group 754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933" name="Oval 932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4" name="Rectangle 933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5" name="Oval 934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6" name="Freeform 935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7" name="Freeform 93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8" name="Freeform 93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56" name="Freeform 95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57" name="Straight Connector 956"/>
              <p:cNvCxnSpPr>
                <a:cxnSpLocks noChangeShapeType="1"/>
                <a:endCxn id="93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84" name="Straight Connector 983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2" name="Group 755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924" name="Oval 92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5" name="Rectangle 924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6" name="Oval 92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7" name="Freeform 926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8" name="Freeform 92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9" name="Freeform 92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0" name="Freeform 92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31" name="Straight Connector 930"/>
              <p:cNvCxnSpPr>
                <a:cxnSpLocks noChangeShapeType="1"/>
                <a:endCxn id="92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2" name="Straight Connector 93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3" name="Group 756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915" name="Oval 914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6" name="Rectangle 915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7" name="Oval 916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8" name="Freeform 917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9" name="Freeform 918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0" name="Freeform 919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1" name="Freeform 920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22" name="Straight Connector 921"/>
              <p:cNvCxnSpPr>
                <a:cxnSpLocks noChangeShapeType="1"/>
                <a:endCxn id="917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3" name="Straight Connector 922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4" name="Group 757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906" name="Oval 905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07" name="Rectangle 906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08" name="Oval 907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09" name="Freeform 908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0" name="Freeform 909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1" name="Freeform 910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" name="Freeform 911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13" name="Straight Connector 912"/>
              <p:cNvCxnSpPr>
                <a:cxnSpLocks noChangeShapeType="1"/>
                <a:endCxn id="908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4" name="Straight Connector 913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5985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86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87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88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89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0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1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2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3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4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5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6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97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3612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2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2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127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30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131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128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29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98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3611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1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1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119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22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123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120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21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99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3610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0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1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111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14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115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112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13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6000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6001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3610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0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0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103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06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107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104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05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6002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3609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9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9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095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098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099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096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97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6003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3608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8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8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087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090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091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088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89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6004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6337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mobile network</a:t>
              </a:r>
            </a:p>
          </p:txBody>
        </p:sp>
        <p:sp>
          <p:nvSpPr>
            <p:cNvPr id="36005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641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global ISP</a:t>
              </a:r>
            </a:p>
          </p:txBody>
        </p:sp>
        <p:sp>
          <p:nvSpPr>
            <p:cNvPr id="36006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3628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regional ISP</a:t>
              </a:r>
            </a:p>
          </p:txBody>
        </p:sp>
        <p:sp>
          <p:nvSpPr>
            <p:cNvPr id="36007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958917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network</a:t>
              </a:r>
            </a:p>
          </p:txBody>
        </p:sp>
        <p:sp>
          <p:nvSpPr>
            <p:cNvPr id="36008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385316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       network</a:t>
              </a:r>
            </a:p>
          </p:txBody>
        </p:sp>
        <p:pic>
          <p:nvPicPr>
            <p:cNvPr id="36009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6010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849" name="Oval 84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0" name="Rectangle 849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1" name="Oval 85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2" name="Freeform 851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3" name="Freeform 85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4" name="Freeform 85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5" name="Freeform 85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56" name="Straight Connector 855"/>
              <p:cNvCxnSpPr>
                <a:cxnSpLocks noChangeShapeType="1"/>
                <a:endCxn id="85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7" name="Straight Connector 85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1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840" name="Oval 83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1" name="Rectangle 840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2" name="Oval 84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3" name="Freeform 842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4" name="Freeform 84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5" name="Freeform 84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6" name="Freeform 84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47" name="Straight Connector 846"/>
              <p:cNvCxnSpPr>
                <a:cxnSpLocks noChangeShapeType="1"/>
                <a:endCxn id="84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8" name="Straight Connector 84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2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831" name="Oval 83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2" name="Rectangle 831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3" name="Oval 83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4" name="Freeform 833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5" name="Freeform 83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6" name="Freeform 83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7" name="Freeform 83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38" name="Straight Connector 837"/>
              <p:cNvCxnSpPr>
                <a:cxnSpLocks noChangeShapeType="1"/>
                <a:endCxn id="83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9" name="Straight Connector 83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3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822" name="Oval 82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3" name="Rectangle 822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4" name="Oval 82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5" name="Freeform 824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6" name="Freeform 82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7" name="Freeform 82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8" name="Freeform 82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29" name="Straight Connector 828"/>
              <p:cNvCxnSpPr>
                <a:cxnSpLocks noChangeShapeType="1"/>
                <a:endCxn id="82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0" name="Straight Connector 82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4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813" name="Oval 81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4" name="Rectangle 813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5" name="Oval 81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6" name="Freeform 815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7" name="Freeform 81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8" name="Freeform 81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9" name="Freeform 81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20" name="Straight Connector 819"/>
              <p:cNvCxnSpPr>
                <a:cxnSpLocks noChangeShapeType="1"/>
                <a:endCxn id="81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1" name="Straight Connector 82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5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804" name="Oval 80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5" name="Rectangle 804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6" name="Oval 80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7" name="Freeform 806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8" name="Freeform 80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9" name="Freeform 80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0" name="Freeform 80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11" name="Straight Connector 810"/>
              <p:cNvCxnSpPr>
                <a:cxnSpLocks noChangeShapeType="1"/>
                <a:endCxn id="80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2" name="Straight Connector 81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6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795" name="Oval 79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6" name="Rectangle 795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7" name="Oval 79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8" name="Freeform 797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9" name="Freeform 79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0" name="Freeform 79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1" name="Freeform 80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02" name="Straight Connector 801"/>
              <p:cNvCxnSpPr>
                <a:cxnSpLocks noChangeShapeType="1"/>
                <a:endCxn id="79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3" name="Straight Connector 80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36017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18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19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20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514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6C0E107-4E2B-4BF4-BFA7-8B1577A2FC63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17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3352" y="196850"/>
            <a:ext cx="8382000" cy="835025"/>
          </a:xfrm>
        </p:spPr>
        <p:txBody>
          <a:bodyPr/>
          <a:lstStyle/>
          <a:p>
            <a:pPr eaLnBrk="1" hangingPunct="1"/>
            <a:r>
              <a:rPr lang="en-US" altLang="zh-CN" sz="3600"/>
              <a:t>Access networks and physical media</a:t>
            </a:r>
            <a:endParaRPr lang="en-US" altLang="zh-CN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169708" y="1362515"/>
            <a:ext cx="4010025" cy="501015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Q: How to connect end systems to edge router?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residential access nets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institutional access networks (school, company)</a:t>
            </a:r>
          </a:p>
          <a:p>
            <a:pPr marL="287338" indent="-287338">
              <a:spcAft>
                <a:spcPct val="30000"/>
              </a:spcAft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mobile access networks</a:t>
            </a:r>
            <a:endParaRPr lang="en-US" sz="2400" dirty="0">
              <a:solidFill>
                <a:srgbClr val="FF0000"/>
              </a:solidFill>
              <a:ea typeface="ＭＳ Ｐゴシック" charset="0"/>
            </a:endParaRPr>
          </a:p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keep in mind: 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bandwidth (bits per second) of access network?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shared or dedicated?</a:t>
            </a:r>
          </a:p>
        </p:txBody>
      </p:sp>
      <p:pic>
        <p:nvPicPr>
          <p:cNvPr id="37892" name="Picture 9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898626"/>
            <a:ext cx="8650014" cy="10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894" name="Group 2"/>
          <p:cNvGrpSpPr>
            <a:grpSpLocks/>
          </p:cNvGrpSpPr>
          <p:nvPr/>
        </p:nvGrpSpPr>
        <p:grpSpPr bwMode="auto">
          <a:xfrm>
            <a:off x="6726239" y="1546226"/>
            <a:ext cx="3551237" cy="4449763"/>
            <a:chOff x="5202238" y="1546225"/>
            <a:chExt cx="3551237" cy="4450443"/>
          </a:xfrm>
        </p:grpSpPr>
        <p:sp>
          <p:nvSpPr>
            <p:cNvPr id="37895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896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38461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462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37897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8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899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0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1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2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3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4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5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6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7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908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09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0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911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12" name="Freeform 709"/>
            <p:cNvSpPr>
              <a:spLocks/>
            </p:cNvSpPr>
            <p:nvPr/>
          </p:nvSpPr>
          <p:spPr bwMode="auto">
            <a:xfrm>
              <a:off x="7015163" y="3530600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3" name="Freeform 710"/>
            <p:cNvSpPr>
              <a:spLocks/>
            </p:cNvSpPr>
            <p:nvPr/>
          </p:nvSpPr>
          <p:spPr bwMode="auto">
            <a:xfrm>
              <a:off x="7023100" y="2005013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4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5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6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7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8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9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0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1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2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3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4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5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6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7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8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9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0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1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2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37933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37934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37935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38459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60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36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7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38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3845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5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5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54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57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58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55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56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39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3844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4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4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46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49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50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47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48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0" name="Group 755"/>
            <p:cNvGrpSpPr>
              <a:grpSpLocks/>
            </p:cNvGrpSpPr>
            <p:nvPr/>
          </p:nvGrpSpPr>
          <p:grpSpPr bwMode="auto">
            <a:xfrm>
              <a:off x="7762875" y="2759075"/>
              <a:ext cx="390525" cy="174625"/>
              <a:chOff x="4334" y="1470"/>
              <a:chExt cx="246" cy="107"/>
            </a:xfrm>
          </p:grpSpPr>
          <p:sp>
            <p:nvSpPr>
              <p:cNvPr id="3843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3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3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38" name="Group 75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41" name="Freeform 7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42" name="Freeform 7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39" name="Line 76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40" name="Line 76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1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3842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30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33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34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31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32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42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43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3841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22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25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26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23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24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4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3841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1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1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14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17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18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15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16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5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3840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0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0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06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09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10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07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08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6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3839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39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39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398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01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02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399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00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7" name="Group 837"/>
            <p:cNvGrpSpPr>
              <a:grpSpLocks/>
            </p:cNvGrpSpPr>
            <p:nvPr/>
          </p:nvGrpSpPr>
          <p:grpSpPr bwMode="auto">
            <a:xfrm>
              <a:off x="6024563" y="1744663"/>
              <a:ext cx="517525" cy="508000"/>
              <a:chOff x="2922" y="1424"/>
              <a:chExt cx="326" cy="320"/>
            </a:xfrm>
          </p:grpSpPr>
          <p:sp>
            <p:nvSpPr>
              <p:cNvPr id="38387" name="Oval 838"/>
              <p:cNvSpPr>
                <a:spLocks noChangeArrowheads="1"/>
              </p:cNvSpPr>
              <p:nvPr/>
            </p:nvSpPr>
            <p:spPr bwMode="auto">
              <a:xfrm>
                <a:off x="2922" y="1445"/>
                <a:ext cx="326" cy="28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388" name="Group 839"/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38390" name="Oval 840"/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91" name="Oval 841"/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92" name="Oval 842"/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93" name="Oval 843"/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94" name="Freeform 844"/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80"/>
                    <a:gd name="T31" fmla="*/ 0 h 956"/>
                    <a:gd name="T32" fmla="*/ 1180 w 1180"/>
                    <a:gd name="T33" fmla="*/ 956 h 95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3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9050" cmpd="sng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389" name="Freeform 845"/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0"/>
                  <a:gd name="T31" fmla="*/ 0 h 956"/>
                  <a:gd name="T32" fmla="*/ 1180 w 1180"/>
                  <a:gd name="T33" fmla="*/ 956 h 95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8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38371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2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3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4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5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6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7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8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9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0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1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2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3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4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5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6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grpSp>
          <p:nvGrpSpPr>
            <p:cNvPr id="37949" name="Group 863"/>
            <p:cNvGrpSpPr>
              <a:grpSpLocks/>
            </p:cNvGrpSpPr>
            <p:nvPr/>
          </p:nvGrpSpPr>
          <p:grpSpPr bwMode="auto">
            <a:xfrm>
              <a:off x="5318125" y="1997075"/>
              <a:ext cx="519113" cy="128588"/>
              <a:chOff x="2199" y="955"/>
              <a:chExt cx="2547" cy="506"/>
            </a:xfrm>
          </p:grpSpPr>
          <p:sp>
            <p:nvSpPr>
              <p:cNvPr id="38365" name="Freeform 864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6" name="Freeform 865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7" name="Freeform 866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8" name="Freeform 867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9" name="Freeform 868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70" name="Freeform 869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50" name="Group 870"/>
            <p:cNvGrpSpPr>
              <a:grpSpLocks/>
            </p:cNvGrpSpPr>
            <p:nvPr/>
          </p:nvGrpSpPr>
          <p:grpSpPr bwMode="auto">
            <a:xfrm>
              <a:off x="6554788" y="1662113"/>
              <a:ext cx="477837" cy="107950"/>
              <a:chOff x="2199" y="955"/>
              <a:chExt cx="2547" cy="506"/>
            </a:xfrm>
          </p:grpSpPr>
          <p:sp>
            <p:nvSpPr>
              <p:cNvPr id="38359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0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1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2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3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4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51" name="Line 877"/>
            <p:cNvSpPr>
              <a:spLocks noChangeShapeType="1"/>
            </p:cNvSpPr>
            <p:nvPr/>
          </p:nvSpPr>
          <p:spPr bwMode="auto">
            <a:xfrm flipH="1" flipV="1">
              <a:off x="5626100" y="2027238"/>
              <a:ext cx="39688" cy="63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52" name="Group 885"/>
            <p:cNvGrpSpPr>
              <a:grpSpLocks/>
            </p:cNvGrpSpPr>
            <p:nvPr/>
          </p:nvGrpSpPr>
          <p:grpSpPr bwMode="auto">
            <a:xfrm>
              <a:off x="5392738" y="3527425"/>
              <a:ext cx="519112" cy="128588"/>
              <a:chOff x="2199" y="955"/>
              <a:chExt cx="2547" cy="506"/>
            </a:xfrm>
          </p:grpSpPr>
          <p:sp>
            <p:nvSpPr>
              <p:cNvPr id="38353" name="Freeform 886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4" name="Freeform 887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5" name="Freeform 888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6" name="Freeform 889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7" name="Freeform 890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8" name="Freeform 891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53" name="Line 892"/>
            <p:cNvSpPr>
              <a:spLocks noChangeShapeType="1"/>
            </p:cNvSpPr>
            <p:nvPr/>
          </p:nvSpPr>
          <p:spPr bwMode="auto">
            <a:xfrm>
              <a:off x="5726113" y="3127375"/>
              <a:ext cx="20637" cy="55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54" name="Group 893"/>
            <p:cNvGrpSpPr>
              <a:grpSpLocks/>
            </p:cNvGrpSpPr>
            <p:nvPr/>
          </p:nvGrpSpPr>
          <p:grpSpPr bwMode="auto">
            <a:xfrm>
              <a:off x="7007225" y="5005388"/>
              <a:ext cx="519113" cy="128587"/>
              <a:chOff x="2199" y="955"/>
              <a:chExt cx="2547" cy="506"/>
            </a:xfrm>
          </p:grpSpPr>
          <p:sp>
            <p:nvSpPr>
              <p:cNvPr id="38347" name="Freeform 894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8" name="Freeform 895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9" name="Freeform 896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0" name="Freeform 897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1" name="Freeform 898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2" name="Freeform 899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55" name="Group 900"/>
            <p:cNvGrpSpPr>
              <a:grpSpLocks/>
            </p:cNvGrpSpPr>
            <p:nvPr/>
          </p:nvGrpSpPr>
          <p:grpSpPr bwMode="auto">
            <a:xfrm>
              <a:off x="7245350" y="5429250"/>
              <a:ext cx="519113" cy="128588"/>
              <a:chOff x="2199" y="955"/>
              <a:chExt cx="2547" cy="506"/>
            </a:xfrm>
          </p:grpSpPr>
          <p:sp>
            <p:nvSpPr>
              <p:cNvPr id="38341" name="Freeform 90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2" name="Freeform 90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3" name="Freeform 90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4" name="Freeform 90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5" name="Freeform 90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6" name="Freeform 90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56" name="Group 907"/>
            <p:cNvGrpSpPr>
              <a:grpSpLocks/>
            </p:cNvGrpSpPr>
            <p:nvPr/>
          </p:nvGrpSpPr>
          <p:grpSpPr bwMode="auto">
            <a:xfrm>
              <a:off x="6821488" y="5408613"/>
              <a:ext cx="519112" cy="128587"/>
              <a:chOff x="2199" y="955"/>
              <a:chExt cx="2547" cy="506"/>
            </a:xfrm>
          </p:grpSpPr>
          <p:sp>
            <p:nvSpPr>
              <p:cNvPr id="38335" name="Freeform 908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36" name="Freeform 909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37" name="Freeform 910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38" name="Freeform 911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39" name="Freeform 912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0" name="Freeform 913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37957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58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7959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38333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4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60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8331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2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61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8329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0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62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38327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28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63" name="Group 932"/>
            <p:cNvGrpSpPr>
              <a:grpSpLocks/>
            </p:cNvGrpSpPr>
            <p:nvPr/>
          </p:nvGrpSpPr>
          <p:grpSpPr bwMode="auto">
            <a:xfrm>
              <a:off x="5618163" y="1558925"/>
              <a:ext cx="415925" cy="373063"/>
              <a:chOff x="2756" y="1866"/>
              <a:chExt cx="462" cy="463"/>
            </a:xfrm>
          </p:grpSpPr>
          <p:pic>
            <p:nvPicPr>
              <p:cNvPr id="38325" name="Picture 933" descr="iphone_stylized_small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326" name="Picture 934" descr="antenna_radiation_stylized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6" y="1866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7964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7965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38293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94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95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96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97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298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8323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24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99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300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8321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22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301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02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303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8319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20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304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305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8317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18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306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07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08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09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0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11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2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3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4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8315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6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grpSp>
          <p:nvGrpSpPr>
            <p:cNvPr id="37966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38261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62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63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64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65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266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8291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292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67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268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8289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290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69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70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271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8287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288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72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273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8285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286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74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75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76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77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78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79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80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81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82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8283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84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grpSp>
          <p:nvGrpSpPr>
            <p:cNvPr id="37967" name="Group 1004"/>
            <p:cNvGrpSpPr>
              <a:grpSpLocks/>
            </p:cNvGrpSpPr>
            <p:nvPr/>
          </p:nvGrpSpPr>
          <p:grpSpPr bwMode="auto">
            <a:xfrm>
              <a:off x="5302250" y="2043113"/>
              <a:ext cx="534988" cy="407987"/>
              <a:chOff x="877" y="1008"/>
              <a:chExt cx="2747" cy="2591"/>
            </a:xfrm>
          </p:grpSpPr>
          <p:pic>
            <p:nvPicPr>
              <p:cNvPr id="38238" name="Picture 1005" descr="antenna_stylized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239" name="Picture 1006" descr="laptop_keyboar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40" name="Freeform 100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38241" name="Picture 1008" descr="screen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42" name="Freeform 100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3" name="Freeform 101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4" name="Freeform 101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5" name="Freeform 101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6" name="Freeform 101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7" name="Freeform 101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248" name="Group 101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8255" name="Freeform 101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56" name="Freeform 101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57" name="Freeform 101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58" name="Freeform 101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59" name="Freeform 102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60" name="Freeform 102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249" name="Freeform 102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0" name="Freeform 102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1" name="Freeform 102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2" name="Freeform 102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3" name="Freeform 102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4" name="Freeform 102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37968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69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970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71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2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3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4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5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6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77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38232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3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4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5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6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7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78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9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0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1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2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3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84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38210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11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38212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13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4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5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6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7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8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219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38226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27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28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29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30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31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220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1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2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3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4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5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85" name="Group 1076"/>
            <p:cNvGrpSpPr>
              <a:grpSpLocks/>
            </p:cNvGrpSpPr>
            <p:nvPr/>
          </p:nvGrpSpPr>
          <p:grpSpPr bwMode="auto">
            <a:xfrm flipH="1">
              <a:off x="6156325" y="3300413"/>
              <a:ext cx="342900" cy="334962"/>
              <a:chOff x="2839" y="3501"/>
              <a:chExt cx="755" cy="803"/>
            </a:xfrm>
          </p:grpSpPr>
          <p:pic>
            <p:nvPicPr>
              <p:cNvPr id="38208" name="Picture 107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09" name="Freeform 107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pic>
          <p:nvPicPr>
            <p:cNvPr id="37986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87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988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89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0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1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2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3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4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95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38202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3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4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5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6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7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96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7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8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9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0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1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8002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3819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9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9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97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8200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01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98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9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3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3818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8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8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89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8192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193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90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1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4" name="Group 878"/>
            <p:cNvGrpSpPr>
              <a:grpSpLocks/>
            </p:cNvGrpSpPr>
            <p:nvPr/>
          </p:nvGrpSpPr>
          <p:grpSpPr bwMode="auto">
            <a:xfrm>
              <a:off x="5521325" y="3067050"/>
              <a:ext cx="374650" cy="82550"/>
              <a:chOff x="2199" y="955"/>
              <a:chExt cx="2547" cy="506"/>
            </a:xfrm>
          </p:grpSpPr>
          <p:sp>
            <p:nvSpPr>
              <p:cNvPr id="38180" name="Freeform 879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1" name="Freeform 880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2" name="Freeform 881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3" name="Freeform 882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4" name="Freeform 883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5" name="Freeform 884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5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3817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7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7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75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78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179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76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77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6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3816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6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6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67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70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171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68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9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7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3815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5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5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59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62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163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60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1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8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38154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155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8009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0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1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2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8013" name="Group 870"/>
            <p:cNvGrpSpPr>
              <a:grpSpLocks/>
            </p:cNvGrpSpPr>
            <p:nvPr/>
          </p:nvGrpSpPr>
          <p:grpSpPr bwMode="auto">
            <a:xfrm>
              <a:off x="5588000" y="1546225"/>
              <a:ext cx="477838" cy="107950"/>
              <a:chOff x="2199" y="955"/>
              <a:chExt cx="2547" cy="506"/>
            </a:xfrm>
          </p:grpSpPr>
          <p:sp>
            <p:nvSpPr>
              <p:cNvPr id="38148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9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0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1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2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3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14" name="Group 870"/>
            <p:cNvGrpSpPr>
              <a:grpSpLocks/>
            </p:cNvGrpSpPr>
            <p:nvPr/>
          </p:nvGrpSpPr>
          <p:grpSpPr bwMode="auto">
            <a:xfrm>
              <a:off x="6481763" y="1935163"/>
              <a:ext cx="479425" cy="107950"/>
              <a:chOff x="2199" y="955"/>
              <a:chExt cx="2547" cy="506"/>
            </a:xfrm>
          </p:grpSpPr>
          <p:sp>
            <p:nvSpPr>
              <p:cNvPr id="38142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3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4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5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6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7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15" name="Group 878"/>
            <p:cNvGrpSpPr>
              <a:grpSpLocks/>
            </p:cNvGrpSpPr>
            <p:nvPr/>
          </p:nvGrpSpPr>
          <p:grpSpPr bwMode="auto">
            <a:xfrm>
              <a:off x="5935663" y="3106738"/>
              <a:ext cx="373062" cy="82550"/>
              <a:chOff x="2199" y="955"/>
              <a:chExt cx="2547" cy="506"/>
            </a:xfrm>
          </p:grpSpPr>
          <p:sp>
            <p:nvSpPr>
              <p:cNvPr id="38136" name="Freeform 879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7" name="Freeform 880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8" name="Freeform 881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9" name="Freeform 882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0" name="Freeform 883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1" name="Freeform 884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16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488" name="Oval 48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489" name="Rectangle 488"/>
              <p:cNvSpPr/>
              <p:nvPr/>
            </p:nvSpPr>
            <p:spPr bwMode="auto">
              <a:xfrm>
                <a:off x="1872116" y="1739848"/>
                <a:ext cx="1128773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90" name="Oval 48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491" name="Freeform 490"/>
              <p:cNvSpPr/>
              <p:nvPr/>
            </p:nvSpPr>
            <p:spPr bwMode="auto">
              <a:xfrm>
                <a:off x="2159736" y="1672794"/>
                <a:ext cx="548106" cy="16247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92" name="Freeform 49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93" name="Freeform 49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94" name="Freeform 49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495" name="Straight Connector 494"/>
              <p:cNvCxnSpPr>
                <a:cxnSpLocks noChangeShapeType="1"/>
                <a:endCxn id="49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96" name="Straight Connector 49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7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570" name="Oval 56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 bwMode="auto">
              <a:xfrm>
                <a:off x="1872532" y="1737736"/>
                <a:ext cx="1126060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72" name="Oval 57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73" name="Freeform 572"/>
              <p:cNvSpPr/>
              <p:nvPr/>
            </p:nvSpPr>
            <p:spPr bwMode="auto">
              <a:xfrm>
                <a:off x="2160152" y="1673261"/>
                <a:ext cx="548106" cy="15989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74" name="Freeform 57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75" name="Freeform 57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76" name="Freeform 57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577" name="Straight Connector 576"/>
              <p:cNvCxnSpPr>
                <a:cxnSpLocks noChangeShapeType="1"/>
                <a:endCxn id="57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8" name="Straight Connector 57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8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580" name="Oval 57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81" name="Rectangle 580"/>
              <p:cNvSpPr/>
              <p:nvPr/>
            </p:nvSpPr>
            <p:spPr bwMode="auto">
              <a:xfrm>
                <a:off x="1872162" y="1739739"/>
                <a:ext cx="1128773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82" name="Oval 58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83" name="Freeform 582"/>
              <p:cNvSpPr/>
              <p:nvPr/>
            </p:nvSpPr>
            <p:spPr bwMode="auto">
              <a:xfrm>
                <a:off x="2159782" y="1672685"/>
                <a:ext cx="548106" cy="16247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84" name="Freeform 58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85" name="Freeform 58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86" name="Freeform 58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587" name="Straight Connector 586"/>
              <p:cNvCxnSpPr>
                <a:cxnSpLocks noChangeShapeType="1"/>
                <a:endCxn id="5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8" name="Straight Connector 58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9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590" name="Oval 58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91" name="Rectangle 590"/>
              <p:cNvSpPr/>
              <p:nvPr/>
            </p:nvSpPr>
            <p:spPr bwMode="auto">
              <a:xfrm>
                <a:off x="1870189" y="1740037"/>
                <a:ext cx="1129316" cy="11570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92" name="Oval 59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93" name="Freeform 592"/>
              <p:cNvSpPr/>
              <p:nvPr/>
            </p:nvSpPr>
            <p:spPr bwMode="auto">
              <a:xfrm>
                <a:off x="2160944" y="1673049"/>
                <a:ext cx="547803" cy="16138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94" name="Freeform 59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95" name="Freeform 59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96" name="Freeform 59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597" name="Straight Connector 596"/>
              <p:cNvCxnSpPr>
                <a:cxnSpLocks noChangeShapeType="1"/>
                <a:endCxn id="59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8" name="Straight Connector 59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0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600" name="Oval 59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 bwMode="auto">
              <a:xfrm>
                <a:off x="1873449" y="1739634"/>
                <a:ext cx="1124357" cy="11655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02" name="Oval 60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03" name="Freeform 602"/>
              <p:cNvSpPr/>
              <p:nvPr/>
            </p:nvSpPr>
            <p:spPr bwMode="auto">
              <a:xfrm>
                <a:off x="2162315" y="1671075"/>
                <a:ext cx="546626" cy="161112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04" name="Freeform 60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05" name="Freeform 60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06" name="Freeform 60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07" name="Straight Connector 606"/>
              <p:cNvCxnSpPr>
                <a:cxnSpLocks noChangeShapeType="1"/>
                <a:endCxn id="60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08" name="Straight Connector 60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1" name="Group 1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610" name="Oval 609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11" name="Rectangle 610"/>
              <p:cNvSpPr/>
              <p:nvPr/>
            </p:nvSpPr>
            <p:spPr bwMode="auto">
              <a:xfrm>
                <a:off x="7913888" y="1623052"/>
                <a:ext cx="624093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2" name="Oval 611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13" name="Freeform 612"/>
              <p:cNvSpPr/>
              <p:nvPr/>
            </p:nvSpPr>
            <p:spPr bwMode="auto">
              <a:xfrm>
                <a:off x="8072877" y="1581397"/>
                <a:ext cx="303742" cy="9951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4" name="Freeform 613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15" name="Freeform 614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16" name="Freeform 61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17" name="Straight Connector 616"/>
              <p:cNvCxnSpPr>
                <a:cxnSpLocks noChangeShapeType="1"/>
                <a:endCxn id="61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8" name="Straight Connector 61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2" name="Group 619"/>
            <p:cNvGrpSpPr>
              <a:grpSpLocks/>
            </p:cNvGrpSpPr>
            <p:nvPr/>
          </p:nvGrpSpPr>
          <p:grpSpPr bwMode="auto">
            <a:xfrm>
              <a:off x="7750570" y="2752811"/>
              <a:ext cx="418211" cy="189727"/>
              <a:chOff x="7913987" y="1515773"/>
              <a:chExt cx="625138" cy="276534"/>
            </a:xfrm>
          </p:grpSpPr>
          <p:sp>
            <p:nvSpPr>
              <p:cNvPr id="621" name="Oval 62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22" name="Rectangle 621"/>
              <p:cNvSpPr/>
              <p:nvPr/>
            </p:nvSpPr>
            <p:spPr bwMode="auto">
              <a:xfrm>
                <a:off x="7913397" y="1622369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3" name="Oval 62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24" name="Freeform 623"/>
              <p:cNvSpPr/>
              <p:nvPr/>
            </p:nvSpPr>
            <p:spPr bwMode="auto">
              <a:xfrm>
                <a:off x="8072387" y="1580713"/>
                <a:ext cx="306114" cy="995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5" name="Freeform 62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26" name="Freeform 62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27" name="Freeform 62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28" name="Straight Connector 627"/>
              <p:cNvCxnSpPr>
                <a:cxnSpLocks noChangeShapeType="1"/>
                <a:endCxn id="62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29" name="Straight Connector 62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3" name="Group 629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631" name="Oval 63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2" name="Rectangle 631"/>
              <p:cNvSpPr/>
              <p:nvPr/>
            </p:nvSpPr>
            <p:spPr bwMode="auto">
              <a:xfrm>
                <a:off x="7912896" y="1621254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3" name="Oval 63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4" name="Freeform 633"/>
              <p:cNvSpPr/>
              <p:nvPr/>
            </p:nvSpPr>
            <p:spPr bwMode="auto">
              <a:xfrm>
                <a:off x="8071885" y="1579598"/>
                <a:ext cx="306115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5" name="Freeform 63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36" name="Freeform 63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37" name="Freeform 63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38" name="Straight Connector 637"/>
              <p:cNvCxnSpPr>
                <a:cxnSpLocks noChangeShapeType="1"/>
                <a:endCxn id="63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9" name="Straight Connector 63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4" name="Group 639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641" name="Oval 64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42" name="Rectangle 641"/>
              <p:cNvSpPr/>
              <p:nvPr/>
            </p:nvSpPr>
            <p:spPr bwMode="auto">
              <a:xfrm>
                <a:off x="7912903" y="1621415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3" name="Oval 64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44" name="Freeform 643"/>
              <p:cNvSpPr/>
              <p:nvPr/>
            </p:nvSpPr>
            <p:spPr bwMode="auto">
              <a:xfrm>
                <a:off x="8071894" y="1579760"/>
                <a:ext cx="306114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5" name="Freeform 64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46" name="Freeform 64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47" name="Freeform 64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48" name="Straight Connector 647"/>
              <p:cNvCxnSpPr>
                <a:cxnSpLocks noChangeShapeType="1"/>
                <a:endCxn id="64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9" name="Straight Connector 64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5" name="Group 649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651" name="Oval 65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52" name="Rectangle 651"/>
              <p:cNvSpPr/>
              <p:nvPr/>
            </p:nvSpPr>
            <p:spPr bwMode="auto">
              <a:xfrm>
                <a:off x="7912811" y="1623353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3" name="Oval 65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54" name="Freeform 653"/>
              <p:cNvSpPr/>
              <p:nvPr/>
            </p:nvSpPr>
            <p:spPr bwMode="auto">
              <a:xfrm>
                <a:off x="8071800" y="1581697"/>
                <a:ext cx="306115" cy="9951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5" name="Freeform 65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56" name="Freeform 65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57" name="Freeform 65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58" name="Straight Connector 657"/>
              <p:cNvCxnSpPr>
                <a:cxnSpLocks noChangeShapeType="1"/>
                <a:endCxn id="65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9" name="Straight Connector 65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6" name="Group 659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661" name="Oval 66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62" name="Rectangle 661"/>
              <p:cNvSpPr/>
              <p:nvPr/>
            </p:nvSpPr>
            <p:spPr bwMode="auto">
              <a:xfrm>
                <a:off x="7913821" y="1623361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3" name="Oval 66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64" name="Freeform 663"/>
              <p:cNvSpPr/>
              <p:nvPr/>
            </p:nvSpPr>
            <p:spPr bwMode="auto">
              <a:xfrm>
                <a:off x="8072810" y="1581706"/>
                <a:ext cx="306115" cy="995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5" name="Freeform 66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66" name="Freeform 66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67" name="Freeform 66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68" name="Straight Connector 667"/>
              <p:cNvCxnSpPr>
                <a:cxnSpLocks noChangeShapeType="1"/>
                <a:endCxn id="66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9" name="Straight Connector 66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7" name="Group 669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671" name="Oval 67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72" name="Rectangle 671"/>
              <p:cNvSpPr/>
              <p:nvPr/>
            </p:nvSpPr>
            <p:spPr bwMode="auto">
              <a:xfrm>
                <a:off x="7913688" y="1622182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3" name="Oval 67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74" name="Freeform 673"/>
              <p:cNvSpPr/>
              <p:nvPr/>
            </p:nvSpPr>
            <p:spPr bwMode="auto">
              <a:xfrm>
                <a:off x="8072677" y="1580527"/>
                <a:ext cx="306115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5" name="Freeform 67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76" name="Freeform 67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77" name="Freeform 67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78" name="Straight Connector 677"/>
              <p:cNvCxnSpPr>
                <a:cxnSpLocks noChangeShapeType="1"/>
                <a:endCxn id="67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9" name="Straight Connector 67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57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24584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7" name="Group 101"/>
          <p:cNvGrpSpPr>
            <a:grpSpLocks/>
          </p:cNvGrpSpPr>
          <p:nvPr/>
        </p:nvGrpSpPr>
        <p:grpSpPr bwMode="auto">
          <a:xfrm>
            <a:off x="6667500" y="2905126"/>
            <a:ext cx="2178050" cy="1147763"/>
            <a:chOff x="5143500" y="2905125"/>
            <a:chExt cx="2178050" cy="1147763"/>
          </a:xfrm>
        </p:grpSpPr>
        <p:grpSp>
          <p:nvGrpSpPr>
            <p:cNvPr id="39992" name="Group 128"/>
            <p:cNvGrpSpPr>
              <a:grpSpLocks/>
            </p:cNvGrpSpPr>
            <p:nvPr/>
          </p:nvGrpSpPr>
          <p:grpSpPr bwMode="auto">
            <a:xfrm>
              <a:off x="5143500" y="2905125"/>
              <a:ext cx="2178050" cy="1147763"/>
              <a:chOff x="3240" y="1830"/>
              <a:chExt cx="1372" cy="723"/>
            </a:xfrm>
          </p:grpSpPr>
          <p:sp>
            <p:nvSpPr>
              <p:cNvPr id="40033" name="Freeform 129"/>
              <p:cNvSpPr>
                <a:spLocks/>
              </p:cNvSpPr>
              <p:nvPr/>
            </p:nvSpPr>
            <p:spPr bwMode="auto">
              <a:xfrm>
                <a:off x="3240" y="1830"/>
                <a:ext cx="1372" cy="723"/>
              </a:xfrm>
              <a:custGeom>
                <a:avLst/>
                <a:gdLst>
                  <a:gd name="T0" fmla="*/ 1509012 w 765"/>
                  <a:gd name="T1" fmla="*/ 5729 h 459"/>
                  <a:gd name="T2" fmla="*/ 1027025 w 765"/>
                  <a:gd name="T3" fmla="*/ 40395 h 459"/>
                  <a:gd name="T4" fmla="*/ 340902 w 765"/>
                  <a:gd name="T5" fmla="*/ 58024 h 459"/>
                  <a:gd name="T6" fmla="*/ 49874 w 765"/>
                  <a:gd name="T7" fmla="*/ 194383 h 459"/>
                  <a:gd name="T8" fmla="*/ 640932 w 765"/>
                  <a:gd name="T9" fmla="*/ 256788 h 459"/>
                  <a:gd name="T10" fmla="*/ 1233656 w 765"/>
                  <a:gd name="T11" fmla="*/ 246677 h 459"/>
                  <a:gd name="T12" fmla="*/ 2079640 w 765"/>
                  <a:gd name="T13" fmla="*/ 256788 h 459"/>
                  <a:gd name="T14" fmla="*/ 2485867 w 765"/>
                  <a:gd name="T15" fmla="*/ 251149 h 459"/>
                  <a:gd name="T16" fmla="*/ 2678580 w 765"/>
                  <a:gd name="T17" fmla="*/ 215337 h 459"/>
                  <a:gd name="T18" fmla="*/ 2671282 w 765"/>
                  <a:gd name="T19" fmla="*/ 91397 h 459"/>
                  <a:gd name="T20" fmla="*/ 2357408 w 765"/>
                  <a:gd name="T21" fmla="*/ 19830 h 459"/>
                  <a:gd name="T22" fmla="*/ 1509012 w 765"/>
                  <a:gd name="T23" fmla="*/ 5729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4" name="Line 130"/>
              <p:cNvSpPr>
                <a:spLocks noChangeShapeType="1"/>
              </p:cNvSpPr>
              <p:nvPr/>
            </p:nvSpPr>
            <p:spPr bwMode="auto">
              <a:xfrm flipV="1">
                <a:off x="3763" y="2053"/>
                <a:ext cx="106" cy="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5" name="Line 131"/>
              <p:cNvSpPr>
                <a:spLocks noChangeShapeType="1"/>
              </p:cNvSpPr>
              <p:nvPr/>
            </p:nvSpPr>
            <p:spPr bwMode="auto">
              <a:xfrm>
                <a:off x="3616" y="2204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6" name="Line 132"/>
              <p:cNvSpPr>
                <a:spLocks noChangeShapeType="1"/>
              </p:cNvSpPr>
              <p:nvPr/>
            </p:nvSpPr>
            <p:spPr bwMode="auto">
              <a:xfrm flipV="1">
                <a:off x="3763" y="2114"/>
                <a:ext cx="226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7" name="Line 133"/>
              <p:cNvSpPr>
                <a:spLocks noChangeShapeType="1"/>
              </p:cNvSpPr>
              <p:nvPr/>
            </p:nvSpPr>
            <p:spPr bwMode="auto">
              <a:xfrm>
                <a:off x="4076" y="2113"/>
                <a:ext cx="0" cy="1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8" name="Line 134"/>
              <p:cNvSpPr>
                <a:spLocks noChangeShapeType="1"/>
              </p:cNvSpPr>
              <p:nvPr/>
            </p:nvSpPr>
            <p:spPr bwMode="auto">
              <a:xfrm>
                <a:off x="3779" y="2380"/>
                <a:ext cx="1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9" name="Line 135"/>
              <p:cNvSpPr>
                <a:spLocks noChangeShapeType="1"/>
              </p:cNvSpPr>
              <p:nvPr/>
            </p:nvSpPr>
            <p:spPr bwMode="auto">
              <a:xfrm>
                <a:off x="4255" y="2372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0040" name="Group 136"/>
              <p:cNvGrpSpPr>
                <a:grpSpLocks/>
              </p:cNvGrpSpPr>
              <p:nvPr/>
            </p:nvGrpSpPr>
            <p:grpSpPr bwMode="auto">
              <a:xfrm>
                <a:off x="3860" y="1969"/>
                <a:ext cx="335" cy="148"/>
                <a:chOff x="4650" y="1129"/>
                <a:chExt cx="246" cy="95"/>
              </a:xfrm>
            </p:grpSpPr>
            <p:sp>
              <p:nvSpPr>
                <p:cNvPr id="40070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71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72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0073" name="Group 140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76" name="Freeform 141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0077" name="Freeform 142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0074" name="Line 143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75" name="Line 144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0041" name="Group 145"/>
              <p:cNvGrpSpPr>
                <a:grpSpLocks/>
              </p:cNvGrpSpPr>
              <p:nvPr/>
            </p:nvGrpSpPr>
            <p:grpSpPr bwMode="auto">
              <a:xfrm>
                <a:off x="3922" y="2284"/>
                <a:ext cx="336" cy="154"/>
                <a:chOff x="4650" y="1129"/>
                <a:chExt cx="246" cy="95"/>
              </a:xfrm>
            </p:grpSpPr>
            <p:sp>
              <p:nvSpPr>
                <p:cNvPr id="40062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63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64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0065" name="Group 14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68" name="Freeform 15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0069" name="Freeform 15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0066" name="Line 15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67" name="Line 15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0042" name="Group 154"/>
              <p:cNvGrpSpPr>
                <a:grpSpLocks/>
              </p:cNvGrpSpPr>
              <p:nvPr/>
            </p:nvGrpSpPr>
            <p:grpSpPr bwMode="auto">
              <a:xfrm>
                <a:off x="3443" y="2054"/>
                <a:ext cx="335" cy="149"/>
                <a:chOff x="4650" y="1129"/>
                <a:chExt cx="246" cy="95"/>
              </a:xfrm>
            </p:grpSpPr>
            <p:sp>
              <p:nvSpPr>
                <p:cNvPr id="40054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55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56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0057" name="Group 15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60" name="Freeform 15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0061" name="Freeform 16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0058" name="Line 16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59" name="Line 16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0043" name="Group 163"/>
              <p:cNvGrpSpPr>
                <a:grpSpLocks/>
              </p:cNvGrpSpPr>
              <p:nvPr/>
            </p:nvGrpSpPr>
            <p:grpSpPr bwMode="auto">
              <a:xfrm>
                <a:off x="3452" y="2284"/>
                <a:ext cx="336" cy="148"/>
                <a:chOff x="4650" y="1129"/>
                <a:chExt cx="246" cy="95"/>
              </a:xfrm>
            </p:grpSpPr>
            <p:sp>
              <p:nvSpPr>
                <p:cNvPr id="40046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47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48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0049" name="Group 167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52" name="Freeform 16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0053" name="Freeform 16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0050" name="Line 170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51" name="Line 171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0044" name="Line 172"/>
              <p:cNvSpPr>
                <a:spLocks noChangeShapeType="1"/>
              </p:cNvSpPr>
              <p:nvPr/>
            </p:nvSpPr>
            <p:spPr bwMode="auto">
              <a:xfrm>
                <a:off x="4422" y="2370"/>
                <a:ext cx="153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45" name="Text Box 580"/>
              <p:cNvSpPr txBox="1">
                <a:spLocks noChangeArrowheads="1"/>
              </p:cNvSpPr>
              <p:nvPr/>
            </p:nvSpPr>
            <p:spPr bwMode="auto">
              <a:xfrm>
                <a:off x="4231" y="1988"/>
                <a:ext cx="37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8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ISP</a:t>
                </a:r>
              </a:p>
            </p:txBody>
          </p:sp>
        </p:grpSp>
        <p:grpSp>
          <p:nvGrpSpPr>
            <p:cNvPr id="39993" name="Group 347"/>
            <p:cNvGrpSpPr>
              <a:grpSpLocks/>
            </p:cNvGrpSpPr>
            <p:nvPr/>
          </p:nvGrpSpPr>
          <p:grpSpPr bwMode="auto">
            <a:xfrm>
              <a:off x="5450519" y="3250491"/>
              <a:ext cx="569188" cy="269566"/>
              <a:chOff x="1871277" y="1576300"/>
              <a:chExt cx="1128371" cy="437861"/>
            </a:xfrm>
          </p:grpSpPr>
          <p:sp>
            <p:nvSpPr>
              <p:cNvPr id="135" name="Oval 13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" name="Oval 13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" name="Freeform 137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" name="Freeform 13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40" name="Freeform 13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41" name="Freeform 14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42" name="Straight Connector 141"/>
              <p:cNvCxnSpPr>
                <a:cxnSpLocks noChangeShapeType="1"/>
                <a:endCxn id="13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3" name="Straight Connector 14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4" name="Group 347"/>
            <p:cNvGrpSpPr>
              <a:grpSpLocks/>
            </p:cNvGrpSpPr>
            <p:nvPr/>
          </p:nvGrpSpPr>
          <p:grpSpPr bwMode="auto">
            <a:xfrm>
              <a:off x="5463219" y="3606091"/>
              <a:ext cx="569188" cy="269566"/>
              <a:chOff x="1871277" y="1576300"/>
              <a:chExt cx="1128371" cy="437861"/>
            </a:xfrm>
          </p:grpSpPr>
          <p:sp>
            <p:nvSpPr>
              <p:cNvPr id="126" name="Oval 12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" name="Oval 12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" name="Freeform 128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" name="Freeform 12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" name="Freeform 13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" name="Freeform 13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3" name="Straight Connector 132"/>
              <p:cNvCxnSpPr>
                <a:cxnSpLocks noChangeShapeType="1"/>
                <a:endCxn id="12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" name="Straight Connector 13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5" name="Group 347"/>
            <p:cNvGrpSpPr>
              <a:grpSpLocks/>
            </p:cNvGrpSpPr>
            <p:nvPr/>
          </p:nvGrpSpPr>
          <p:grpSpPr bwMode="auto">
            <a:xfrm>
              <a:off x="6107744" y="3120316"/>
              <a:ext cx="569188" cy="269566"/>
              <a:chOff x="1871277" y="1576300"/>
              <a:chExt cx="1128371" cy="437861"/>
            </a:xfrm>
          </p:grpSpPr>
          <p:sp>
            <p:nvSpPr>
              <p:cNvPr id="117" name="Oval 11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" name="Oval 11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" name="Freeform 119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" name="Freeform 12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" name="Freeform 12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3" name="Freeform 12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4" name="Straight Connector 123"/>
              <p:cNvCxnSpPr>
                <a:cxnSpLocks noChangeShapeType="1"/>
                <a:endCxn id="11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5" name="Straight Connector 12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6" name="Group 347"/>
            <p:cNvGrpSpPr>
              <a:grpSpLocks/>
            </p:cNvGrpSpPr>
            <p:nvPr/>
          </p:nvGrpSpPr>
          <p:grpSpPr bwMode="auto">
            <a:xfrm>
              <a:off x="6207410" y="3622646"/>
              <a:ext cx="569188" cy="269566"/>
              <a:chOff x="1871277" y="1576300"/>
              <a:chExt cx="1128371" cy="437861"/>
            </a:xfrm>
          </p:grpSpPr>
          <p:sp>
            <p:nvSpPr>
              <p:cNvPr id="108" name="Oval 10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1870712" y="1738800"/>
                <a:ext cx="1129808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0" name="Oval 10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" name="Freeform 110"/>
              <p:cNvSpPr/>
              <p:nvPr/>
            </p:nvSpPr>
            <p:spPr bwMode="auto">
              <a:xfrm>
                <a:off x="2160245" y="1674334"/>
                <a:ext cx="547595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" name="Freeform 11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" name="Freeform 11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" name="Freeform 11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5" name="Straight Connector 114"/>
              <p:cNvCxnSpPr>
                <a:cxnSpLocks noChangeShapeType="1"/>
                <a:endCxn id="11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Straight Connector 11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997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84632" y="6662138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F73F70A-0A7C-427F-85B1-293F50230DED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18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39940" name="Title 41"/>
          <p:cNvSpPr>
            <a:spLocks noGrp="1"/>
          </p:cNvSpPr>
          <p:nvPr>
            <p:ph type="title" idx="4294967295"/>
          </p:nvPr>
        </p:nvSpPr>
        <p:spPr>
          <a:xfrm>
            <a:off x="1728788" y="196057"/>
            <a:ext cx="8848725" cy="835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Access network: digital subscriber line </a:t>
            </a:r>
            <a:r>
              <a:rPr lang="en-US" altLang="zh-CN" sz="2800" dirty="0"/>
              <a:t>(DSL)</a:t>
            </a:r>
          </a:p>
        </p:txBody>
      </p:sp>
      <p:pic>
        <p:nvPicPr>
          <p:cNvPr id="39939" name="Picture 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860425"/>
            <a:ext cx="8348662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Freeform 3"/>
          <p:cNvSpPr>
            <a:spLocks/>
          </p:cNvSpPr>
          <p:nvPr/>
        </p:nvSpPr>
        <p:spPr bwMode="auto">
          <a:xfrm>
            <a:off x="5829300" y="1501776"/>
            <a:ext cx="2216150" cy="1477963"/>
          </a:xfrm>
          <a:custGeom>
            <a:avLst/>
            <a:gdLst>
              <a:gd name="T0" fmla="*/ 2147483647 w 1396"/>
              <a:gd name="T1" fmla="*/ 2147483647 h 931"/>
              <a:gd name="T2" fmla="*/ 2147483647 w 1396"/>
              <a:gd name="T3" fmla="*/ 2147483647 h 931"/>
              <a:gd name="T4" fmla="*/ 2147483647 w 1396"/>
              <a:gd name="T5" fmla="*/ 2147483647 h 931"/>
              <a:gd name="T6" fmla="*/ 2147483647 w 1396"/>
              <a:gd name="T7" fmla="*/ 2147483647 h 931"/>
              <a:gd name="T8" fmla="*/ 2147483647 w 1396"/>
              <a:gd name="T9" fmla="*/ 2147483647 h 931"/>
              <a:gd name="T10" fmla="*/ 2147483647 w 1396"/>
              <a:gd name="T11" fmla="*/ 2147483647 h 931"/>
              <a:gd name="T12" fmla="*/ 2147483647 w 1396"/>
              <a:gd name="T13" fmla="*/ 2147483647 h 931"/>
              <a:gd name="T14" fmla="*/ 2147483647 w 1396"/>
              <a:gd name="T15" fmla="*/ 2147483647 h 931"/>
              <a:gd name="T16" fmla="*/ 2147483647 w 1396"/>
              <a:gd name="T17" fmla="*/ 2147483647 h 931"/>
              <a:gd name="T18" fmla="*/ 2147483647 w 1396"/>
              <a:gd name="T19" fmla="*/ 2147483647 h 931"/>
              <a:gd name="T20" fmla="*/ 2147483647 w 1396"/>
              <a:gd name="T21" fmla="*/ 2147483647 h 931"/>
              <a:gd name="T22" fmla="*/ 2147483647 w 1396"/>
              <a:gd name="T23" fmla="*/ 2147483647 h 931"/>
              <a:gd name="T24" fmla="*/ 2147483647 w 1396"/>
              <a:gd name="T25" fmla="*/ 2147483647 h 931"/>
              <a:gd name="T26" fmla="*/ 2147483647 w 1396"/>
              <a:gd name="T27" fmla="*/ 2147483647 h 931"/>
              <a:gd name="T28" fmla="*/ 2147483647 w 1396"/>
              <a:gd name="T29" fmla="*/ 2147483647 h 931"/>
              <a:gd name="T30" fmla="*/ 2147483647 w 1396"/>
              <a:gd name="T31" fmla="*/ 2147483647 h 93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96"/>
              <a:gd name="T49" fmla="*/ 0 h 931"/>
              <a:gd name="T50" fmla="*/ 1396 w 1396"/>
              <a:gd name="T51" fmla="*/ 931 h 93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96" h="931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2" name="Oval 9"/>
          <p:cNvSpPr>
            <a:spLocks noChangeArrowheads="1"/>
          </p:cNvSpPr>
          <p:nvPr/>
        </p:nvSpPr>
        <p:spPr bwMode="auto">
          <a:xfrm>
            <a:off x="6829426" y="2208214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3" name="Oval 12"/>
          <p:cNvSpPr>
            <a:spLocks noChangeArrowheads="1"/>
          </p:cNvSpPr>
          <p:nvPr/>
        </p:nvSpPr>
        <p:spPr bwMode="auto">
          <a:xfrm>
            <a:off x="7210426" y="1836739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4" name="Line 15"/>
          <p:cNvSpPr>
            <a:spLocks noChangeShapeType="1"/>
          </p:cNvSpPr>
          <p:nvPr/>
        </p:nvSpPr>
        <p:spPr bwMode="auto">
          <a:xfrm flipV="1">
            <a:off x="6916738" y="1978025"/>
            <a:ext cx="31750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5" name="Line 16"/>
          <p:cNvSpPr>
            <a:spLocks noChangeShapeType="1"/>
          </p:cNvSpPr>
          <p:nvPr/>
        </p:nvSpPr>
        <p:spPr bwMode="auto">
          <a:xfrm>
            <a:off x="7310438" y="1954213"/>
            <a:ext cx="400050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6" name="Rectangle 44"/>
          <p:cNvSpPr>
            <a:spLocks noChangeArrowheads="1"/>
          </p:cNvSpPr>
          <p:nvPr/>
        </p:nvSpPr>
        <p:spPr bwMode="auto">
          <a:xfrm>
            <a:off x="6108701" y="1957389"/>
            <a:ext cx="955675" cy="700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7" name="Text Box 45"/>
          <p:cNvSpPr txBox="1">
            <a:spLocks noChangeArrowheads="1"/>
          </p:cNvSpPr>
          <p:nvPr/>
        </p:nvSpPr>
        <p:spPr bwMode="auto">
          <a:xfrm>
            <a:off x="5564189" y="1476375"/>
            <a:ext cx="1925637" cy="291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central office</a:t>
            </a:r>
          </a:p>
        </p:txBody>
      </p:sp>
      <p:sp>
        <p:nvSpPr>
          <p:cNvPr id="39948" name="Line 14"/>
          <p:cNvSpPr>
            <a:spLocks noChangeShapeType="1"/>
          </p:cNvSpPr>
          <p:nvPr/>
        </p:nvSpPr>
        <p:spPr bwMode="auto">
          <a:xfrm flipV="1">
            <a:off x="4214814" y="2363788"/>
            <a:ext cx="1938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9949" name="Text Box 17"/>
          <p:cNvSpPr txBox="1">
            <a:spLocks noChangeArrowheads="1"/>
          </p:cNvSpPr>
          <p:nvPr/>
        </p:nvSpPr>
        <p:spPr bwMode="auto">
          <a:xfrm>
            <a:off x="7466014" y="1530350"/>
            <a:ext cx="1116011" cy="51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telephone</a:t>
            </a:r>
          </a:p>
          <a:p>
            <a:pPr>
              <a:lnSpc>
                <a:spcPct val="85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network</a:t>
            </a:r>
          </a:p>
        </p:txBody>
      </p:sp>
      <p:grpSp>
        <p:nvGrpSpPr>
          <p:cNvPr id="39950" name="Group 108"/>
          <p:cNvGrpSpPr>
            <a:grpSpLocks/>
          </p:cNvGrpSpPr>
          <p:nvPr/>
        </p:nvGrpSpPr>
        <p:grpSpPr bwMode="auto">
          <a:xfrm>
            <a:off x="6165850" y="2074863"/>
            <a:ext cx="368300" cy="519112"/>
            <a:chOff x="1852" y="2562"/>
            <a:chExt cx="355" cy="471"/>
          </a:xfrm>
        </p:grpSpPr>
        <p:sp>
          <p:nvSpPr>
            <p:cNvPr id="39986" name="Freeform 109"/>
            <p:cNvSpPr>
              <a:spLocks/>
            </p:cNvSpPr>
            <p:nvPr/>
          </p:nvSpPr>
          <p:spPr bwMode="auto">
            <a:xfrm>
              <a:off x="1852" y="2621"/>
              <a:ext cx="318" cy="412"/>
            </a:xfrm>
            <a:custGeom>
              <a:avLst/>
              <a:gdLst>
                <a:gd name="T0" fmla="*/ 0 w 318"/>
                <a:gd name="T1" fmla="*/ 412 h 412"/>
                <a:gd name="T2" fmla="*/ 3 w 318"/>
                <a:gd name="T3" fmla="*/ 1 h 412"/>
                <a:gd name="T4" fmla="*/ 74 w 318"/>
                <a:gd name="T5" fmla="*/ 0 h 412"/>
                <a:gd name="T6" fmla="*/ 254 w 318"/>
                <a:gd name="T7" fmla="*/ 111 h 412"/>
                <a:gd name="T8" fmla="*/ 318 w 318"/>
                <a:gd name="T9" fmla="*/ 115 h 412"/>
                <a:gd name="T10" fmla="*/ 318 w 318"/>
                <a:gd name="T11" fmla="*/ 308 h 412"/>
                <a:gd name="T12" fmla="*/ 246 w 318"/>
                <a:gd name="T13" fmla="*/ 308 h 412"/>
                <a:gd name="T14" fmla="*/ 74 w 318"/>
                <a:gd name="T15" fmla="*/ 412 h 412"/>
                <a:gd name="T16" fmla="*/ 0 w 318"/>
                <a:gd name="T17" fmla="*/ 412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7" name="Freeform 110"/>
            <p:cNvSpPr>
              <a:spLocks/>
            </p:cNvSpPr>
            <p:nvPr/>
          </p:nvSpPr>
          <p:spPr bwMode="auto">
            <a:xfrm>
              <a:off x="1854" y="2562"/>
              <a:ext cx="353" cy="369"/>
            </a:xfrm>
            <a:custGeom>
              <a:avLst/>
              <a:gdLst>
                <a:gd name="T0" fmla="*/ 0 w 353"/>
                <a:gd name="T1" fmla="*/ 59 h 369"/>
                <a:gd name="T2" fmla="*/ 32 w 353"/>
                <a:gd name="T3" fmla="*/ 0 h 369"/>
                <a:gd name="T4" fmla="*/ 105 w 353"/>
                <a:gd name="T5" fmla="*/ 0 h 369"/>
                <a:gd name="T6" fmla="*/ 276 w 353"/>
                <a:gd name="T7" fmla="*/ 113 h 369"/>
                <a:gd name="T8" fmla="*/ 353 w 353"/>
                <a:gd name="T9" fmla="*/ 113 h 369"/>
                <a:gd name="T10" fmla="*/ 353 w 353"/>
                <a:gd name="T11" fmla="*/ 315 h 369"/>
                <a:gd name="T12" fmla="*/ 318 w 353"/>
                <a:gd name="T13" fmla="*/ 369 h 369"/>
                <a:gd name="T14" fmla="*/ 315 w 353"/>
                <a:gd name="T15" fmla="*/ 173 h 369"/>
                <a:gd name="T16" fmla="*/ 254 w 353"/>
                <a:gd name="T17" fmla="*/ 173 h 369"/>
                <a:gd name="T18" fmla="*/ 75 w 353"/>
                <a:gd name="T19" fmla="*/ 60 h 369"/>
                <a:gd name="T20" fmla="*/ 0 w 353"/>
                <a:gd name="T21" fmla="*/ 59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8" name="Line 111"/>
            <p:cNvSpPr>
              <a:spLocks noChangeShapeType="1"/>
            </p:cNvSpPr>
            <p:nvPr/>
          </p:nvSpPr>
          <p:spPr bwMode="auto">
            <a:xfrm flipH="1">
              <a:off x="2167" y="2674"/>
              <a:ext cx="34" cy="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9" name="Line 112"/>
            <p:cNvSpPr>
              <a:spLocks noChangeShapeType="1"/>
            </p:cNvSpPr>
            <p:nvPr/>
          </p:nvSpPr>
          <p:spPr bwMode="auto">
            <a:xfrm>
              <a:off x="1880" y="2830"/>
              <a:ext cx="2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90" name="Freeform 113"/>
            <p:cNvSpPr>
              <a:spLocks/>
            </p:cNvSpPr>
            <p:nvPr/>
          </p:nvSpPr>
          <p:spPr bwMode="auto">
            <a:xfrm>
              <a:off x="1874" y="2670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91" name="Freeform 114"/>
            <p:cNvSpPr>
              <a:spLocks/>
            </p:cNvSpPr>
            <p:nvPr/>
          </p:nvSpPr>
          <p:spPr bwMode="auto">
            <a:xfrm flipV="1">
              <a:off x="1874" y="2884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9951" name="Text Box 115"/>
          <p:cNvSpPr txBox="1">
            <a:spLocks noChangeArrowheads="1"/>
          </p:cNvSpPr>
          <p:nvPr/>
        </p:nvSpPr>
        <p:spPr bwMode="auto">
          <a:xfrm>
            <a:off x="5845176" y="2619375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DSLAM</a:t>
            </a:r>
          </a:p>
        </p:txBody>
      </p:sp>
      <p:grpSp>
        <p:nvGrpSpPr>
          <p:cNvPr id="39952" name="Group 118"/>
          <p:cNvGrpSpPr>
            <a:grpSpLocks/>
          </p:cNvGrpSpPr>
          <p:nvPr/>
        </p:nvGrpSpPr>
        <p:grpSpPr bwMode="auto">
          <a:xfrm>
            <a:off x="4906964" y="1362076"/>
            <a:ext cx="796925" cy="658813"/>
            <a:chOff x="1671" y="1861"/>
            <a:chExt cx="502" cy="415"/>
          </a:xfrm>
        </p:grpSpPr>
        <p:sp>
          <p:nvSpPr>
            <p:cNvPr id="39984" name="Rectangle 116"/>
            <p:cNvSpPr>
              <a:spLocks noChangeArrowheads="1"/>
            </p:cNvSpPr>
            <p:nvPr/>
          </p:nvSpPr>
          <p:spPr bwMode="auto">
            <a:xfrm>
              <a:off x="1742" y="1966"/>
              <a:ext cx="360" cy="31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9985" name="AutoShape 117"/>
            <p:cNvSpPr>
              <a:spLocks noChangeArrowheads="1"/>
            </p:cNvSpPr>
            <p:nvPr/>
          </p:nvSpPr>
          <p:spPr bwMode="auto">
            <a:xfrm>
              <a:off x="1671" y="1861"/>
              <a:ext cx="502" cy="129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</p:grpSp>
      <p:sp>
        <p:nvSpPr>
          <p:cNvPr id="39953" name="Freeform 119"/>
          <p:cNvSpPr>
            <a:spLocks/>
          </p:cNvSpPr>
          <p:nvPr/>
        </p:nvSpPr>
        <p:spPr bwMode="auto">
          <a:xfrm>
            <a:off x="5510214" y="1951038"/>
            <a:ext cx="674687" cy="239712"/>
          </a:xfrm>
          <a:custGeom>
            <a:avLst/>
            <a:gdLst>
              <a:gd name="T0" fmla="*/ 0 w 425"/>
              <a:gd name="T1" fmla="*/ 0 h 151"/>
              <a:gd name="T2" fmla="*/ 0 w 425"/>
              <a:gd name="T3" fmla="*/ 2147483647 h 151"/>
              <a:gd name="T4" fmla="*/ 2147483647 w 425"/>
              <a:gd name="T5" fmla="*/ 2147483647 h 151"/>
              <a:gd name="T6" fmla="*/ 0 60000 65536"/>
              <a:gd name="T7" fmla="*/ 0 60000 65536"/>
              <a:gd name="T8" fmla="*/ 0 60000 65536"/>
              <a:gd name="T9" fmla="*/ 0 w 425"/>
              <a:gd name="T10" fmla="*/ 0 h 151"/>
              <a:gd name="T11" fmla="*/ 425 w 425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5" h="151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54" name="Line 120"/>
          <p:cNvSpPr>
            <a:spLocks noChangeShapeType="1"/>
          </p:cNvSpPr>
          <p:nvPr/>
        </p:nvSpPr>
        <p:spPr bwMode="auto">
          <a:xfrm>
            <a:off x="6538914" y="2316163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55" name="Freeform 123"/>
          <p:cNvSpPr>
            <a:spLocks/>
          </p:cNvSpPr>
          <p:nvPr/>
        </p:nvSpPr>
        <p:spPr bwMode="auto">
          <a:xfrm>
            <a:off x="6538913" y="2384425"/>
            <a:ext cx="463550" cy="1009650"/>
          </a:xfrm>
          <a:custGeom>
            <a:avLst/>
            <a:gdLst>
              <a:gd name="T0" fmla="*/ 0 w 292"/>
              <a:gd name="T1" fmla="*/ 0 h 636"/>
              <a:gd name="T2" fmla="*/ 2147483647 w 292"/>
              <a:gd name="T3" fmla="*/ 0 h 636"/>
              <a:gd name="T4" fmla="*/ 2147483647 w 292"/>
              <a:gd name="T5" fmla="*/ 2147483647 h 636"/>
              <a:gd name="T6" fmla="*/ 2147483647 w 292"/>
              <a:gd name="T7" fmla="*/ 2147483647 h 636"/>
              <a:gd name="T8" fmla="*/ 0 60000 65536"/>
              <a:gd name="T9" fmla="*/ 0 60000 65536"/>
              <a:gd name="T10" fmla="*/ 0 60000 65536"/>
              <a:gd name="T11" fmla="*/ 0 60000 65536"/>
              <a:gd name="T12" fmla="*/ 0 w 292"/>
              <a:gd name="T13" fmla="*/ 0 h 636"/>
              <a:gd name="T14" fmla="*/ 292 w 292"/>
              <a:gd name="T15" fmla="*/ 636 h 6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2" h="636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3" name="Group 135"/>
          <p:cNvGrpSpPr>
            <a:grpSpLocks/>
          </p:cNvGrpSpPr>
          <p:nvPr/>
        </p:nvGrpSpPr>
        <p:grpSpPr bwMode="auto">
          <a:xfrm>
            <a:off x="1982788" y="2441577"/>
            <a:ext cx="3436938" cy="1616076"/>
            <a:chOff x="289" y="1538"/>
            <a:chExt cx="2165" cy="1018"/>
          </a:xfrm>
        </p:grpSpPr>
        <p:sp>
          <p:nvSpPr>
            <p:cNvPr id="39982" name="Text Box 124"/>
            <p:cNvSpPr txBox="1">
              <a:spLocks noChangeArrowheads="1"/>
            </p:cNvSpPr>
            <p:nvPr/>
          </p:nvSpPr>
          <p:spPr bwMode="auto">
            <a:xfrm>
              <a:off x="289" y="2102"/>
              <a:ext cx="2010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voice, data transmitted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at different frequencies over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dedicated </a:t>
              </a: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line to central office</a:t>
              </a:r>
            </a:p>
          </p:txBody>
        </p:sp>
        <p:sp>
          <p:nvSpPr>
            <p:cNvPr id="39983" name="Line 125"/>
            <p:cNvSpPr>
              <a:spLocks noChangeShapeType="1"/>
            </p:cNvSpPr>
            <p:nvPr/>
          </p:nvSpPr>
          <p:spPr bwMode="auto">
            <a:xfrm flipV="1">
              <a:off x="2093" y="1538"/>
              <a:ext cx="361" cy="58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224384" name="Rectangle 52"/>
          <p:cNvSpPr>
            <a:spLocks noChangeArrowheads="1"/>
          </p:cNvSpPr>
          <p:nvPr/>
        </p:nvSpPr>
        <p:spPr bwMode="auto">
          <a:xfrm>
            <a:off x="1524000" y="3995738"/>
            <a:ext cx="9118600" cy="201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8188" indent="-2809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7763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</a:pPr>
            <a:endParaRPr lang="en-US" altLang="zh-CN" sz="2000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use </a:t>
            </a:r>
            <a:r>
              <a:rPr lang="en-US" altLang="zh-CN" sz="2000" i="1" dirty="0">
                <a:solidFill>
                  <a:srgbClr val="000099"/>
                </a:solidFill>
                <a:latin typeface="Comic Sans MS" panose="030F0702030302020204" pitchFamily="66" charset="0"/>
              </a:rPr>
              <a:t>existing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 telephone line to central office DSLAM</a:t>
            </a:r>
          </a:p>
          <a:p>
            <a:pPr marL="1257300" lvl="2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data over DSL phone line goes to Internet</a:t>
            </a:r>
          </a:p>
          <a:p>
            <a:pPr marL="1257300" lvl="2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voice over DSL phone line goes to telephone net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&lt; 2.5 Mbps upstream transmission rate (typically &lt; 1 Mbps)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&lt; 24 Mbps downstream transmission rate (typically &lt; 10 Mbps)</a:t>
            </a:r>
          </a:p>
        </p:txBody>
      </p:sp>
      <p:sp>
        <p:nvSpPr>
          <p:cNvPr id="39958" name="Rectangle 90"/>
          <p:cNvSpPr>
            <a:spLocks noChangeArrowheads="1"/>
          </p:cNvSpPr>
          <p:nvPr/>
        </p:nvSpPr>
        <p:spPr bwMode="auto">
          <a:xfrm>
            <a:off x="2762251" y="1814513"/>
            <a:ext cx="1978025" cy="1395412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59" name="Line 7"/>
          <p:cNvSpPr>
            <a:spLocks noChangeShapeType="1"/>
          </p:cNvSpPr>
          <p:nvPr/>
        </p:nvSpPr>
        <p:spPr bwMode="auto">
          <a:xfrm flipV="1">
            <a:off x="3248026" y="2365375"/>
            <a:ext cx="3651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60" name="Text Box 39"/>
          <p:cNvSpPr txBox="1">
            <a:spLocks noChangeArrowheads="1"/>
          </p:cNvSpPr>
          <p:nvPr/>
        </p:nvSpPr>
        <p:spPr bwMode="auto">
          <a:xfrm>
            <a:off x="3506823" y="2471739"/>
            <a:ext cx="780983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DSL</a:t>
            </a:r>
          </a:p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modem</a:t>
            </a:r>
          </a:p>
        </p:txBody>
      </p:sp>
      <p:sp>
        <p:nvSpPr>
          <p:cNvPr id="39961" name="Text Box 41"/>
          <p:cNvSpPr txBox="1">
            <a:spLocks noChangeArrowheads="1"/>
          </p:cNvSpPr>
          <p:nvPr/>
        </p:nvSpPr>
        <p:spPr bwMode="auto">
          <a:xfrm>
            <a:off x="4129714" y="2495550"/>
            <a:ext cx="822661" cy="26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splitter</a:t>
            </a:r>
          </a:p>
        </p:txBody>
      </p:sp>
      <p:grpSp>
        <p:nvGrpSpPr>
          <p:cNvPr id="39962" name="Group 94"/>
          <p:cNvGrpSpPr>
            <a:grpSpLocks/>
          </p:cNvGrpSpPr>
          <p:nvPr/>
        </p:nvGrpSpPr>
        <p:grpSpPr bwMode="auto">
          <a:xfrm>
            <a:off x="3603626" y="2252663"/>
            <a:ext cx="614363" cy="220662"/>
            <a:chOff x="322" y="890"/>
            <a:chExt cx="872" cy="339"/>
          </a:xfrm>
        </p:grpSpPr>
        <p:sp>
          <p:nvSpPr>
            <p:cNvPr id="39976" name="Rectangle 9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77" name="Rectangle 9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78" name="Rectangle 9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79" name="Rectangle 9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0" name="Rectangle 9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1" name="AutoShape 10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9963" name="AutoShape 102"/>
          <p:cNvSpPr>
            <a:spLocks noChangeArrowheads="1"/>
          </p:cNvSpPr>
          <p:nvPr/>
        </p:nvSpPr>
        <p:spPr bwMode="auto">
          <a:xfrm>
            <a:off x="2479676" y="1403351"/>
            <a:ext cx="2498725" cy="468313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64" name="Rectangle 103"/>
          <p:cNvSpPr>
            <a:spLocks noChangeArrowheads="1"/>
          </p:cNvSpPr>
          <p:nvPr/>
        </p:nvSpPr>
        <p:spPr bwMode="auto">
          <a:xfrm>
            <a:off x="4457700" y="2303463"/>
            <a:ext cx="166688" cy="144462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65" name="Freeform 104"/>
          <p:cNvSpPr>
            <a:spLocks/>
          </p:cNvSpPr>
          <p:nvPr/>
        </p:nvSpPr>
        <p:spPr bwMode="auto">
          <a:xfrm>
            <a:off x="3933825" y="1858964"/>
            <a:ext cx="604838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3996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917961"/>
              </p:ext>
            </p:extLst>
          </p:nvPr>
        </p:nvGraphicFramePr>
        <p:xfrm>
          <a:off x="3594100" y="1655764"/>
          <a:ext cx="4905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" name="Clip" r:id="rId4" imgW="681706" imgH="480401" progId="MS_ClipArt_Gallery.2">
                  <p:embed/>
                </p:oleObj>
              </mc:Choice>
              <mc:Fallback>
                <p:oleObj name="Clip" r:id="rId4" imgW="681706" imgH="480401" progId="MS_ClipArt_Gallery.2">
                  <p:embed/>
                  <p:pic>
                    <p:nvPicPr>
                      <p:cNvPr id="3996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100" y="1655764"/>
                        <a:ext cx="49053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67" name="Line 130"/>
          <p:cNvSpPr>
            <a:spLocks noChangeShapeType="1"/>
          </p:cNvSpPr>
          <p:nvPr/>
        </p:nvSpPr>
        <p:spPr bwMode="auto">
          <a:xfrm flipH="1">
            <a:off x="4221163" y="2365375"/>
            <a:ext cx="239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68" name="AutoShape 131"/>
          <p:cNvSpPr>
            <a:spLocks noChangeArrowheads="1"/>
          </p:cNvSpPr>
          <p:nvPr/>
        </p:nvSpPr>
        <p:spPr bwMode="auto">
          <a:xfrm>
            <a:off x="5969000" y="1703389"/>
            <a:ext cx="1206500" cy="261937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5" name="Group 136"/>
          <p:cNvGrpSpPr>
            <a:grpSpLocks/>
          </p:cNvGrpSpPr>
          <p:nvPr/>
        </p:nvGrpSpPr>
        <p:grpSpPr bwMode="auto">
          <a:xfrm>
            <a:off x="5187953" y="2867025"/>
            <a:ext cx="1338263" cy="1177925"/>
            <a:chOff x="2308" y="1806"/>
            <a:chExt cx="843" cy="742"/>
          </a:xfrm>
        </p:grpSpPr>
        <p:sp>
          <p:nvSpPr>
            <p:cNvPr id="39974" name="Line 132"/>
            <p:cNvSpPr>
              <a:spLocks noChangeShapeType="1"/>
            </p:cNvSpPr>
            <p:nvPr/>
          </p:nvSpPr>
          <p:spPr bwMode="auto">
            <a:xfrm flipV="1">
              <a:off x="2671" y="1806"/>
              <a:ext cx="268" cy="4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75" name="Text Box 133"/>
            <p:cNvSpPr txBox="1">
              <a:spLocks noChangeArrowheads="1"/>
            </p:cNvSpPr>
            <p:nvPr/>
          </p:nvSpPr>
          <p:spPr bwMode="auto">
            <a:xfrm>
              <a:off x="2308" y="2226"/>
              <a:ext cx="843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DSL access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>
                  <a:solidFill>
                    <a:srgbClr val="000099"/>
                  </a:solidFill>
                  <a:latin typeface="Comic Sans MS" panose="030F0702030302020204" pitchFamily="66" charset="0"/>
                </a:rPr>
                <a:t>multiplexer</a:t>
              </a:r>
            </a:p>
          </p:txBody>
        </p:sp>
      </p:grpSp>
      <p:grpSp>
        <p:nvGrpSpPr>
          <p:cNvPr id="39970" name="Group 141"/>
          <p:cNvGrpSpPr>
            <a:grpSpLocks/>
          </p:cNvGrpSpPr>
          <p:nvPr/>
        </p:nvGrpSpPr>
        <p:grpSpPr bwMode="auto">
          <a:xfrm>
            <a:off x="2667000" y="2043114"/>
            <a:ext cx="642938" cy="644525"/>
            <a:chOff x="-44" y="1473"/>
            <a:chExt cx="981" cy="1105"/>
          </a:xfrm>
        </p:grpSpPr>
        <p:pic>
          <p:nvPicPr>
            <p:cNvPr id="39972" name="Picture 142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73" name="Freeform 14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4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328303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38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1539806-14A5-445B-9905-44001D2CB7F5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19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0962" name="Title 41"/>
          <p:cNvSpPr>
            <a:spLocks/>
          </p:cNvSpPr>
          <p:nvPr/>
        </p:nvSpPr>
        <p:spPr bwMode="auto">
          <a:xfrm>
            <a:off x="1905001" y="239714"/>
            <a:ext cx="7046913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Access network: cable network</a:t>
            </a:r>
          </a:p>
        </p:txBody>
      </p:sp>
      <p:sp>
        <p:nvSpPr>
          <p:cNvPr id="40963" name="Rectangle 60"/>
          <p:cNvSpPr>
            <a:spLocks noChangeArrowheads="1"/>
          </p:cNvSpPr>
          <p:nvPr/>
        </p:nvSpPr>
        <p:spPr bwMode="auto">
          <a:xfrm>
            <a:off x="2181226" y="1651001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64" name="Line 7"/>
          <p:cNvSpPr>
            <a:spLocks noChangeShapeType="1"/>
          </p:cNvSpPr>
          <p:nvPr/>
        </p:nvSpPr>
        <p:spPr bwMode="auto">
          <a:xfrm flipV="1">
            <a:off x="2482851" y="2201864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65" name="Text Box 39"/>
          <p:cNvSpPr txBox="1">
            <a:spLocks noChangeArrowheads="1"/>
          </p:cNvSpPr>
          <p:nvPr/>
        </p:nvSpPr>
        <p:spPr bwMode="auto">
          <a:xfrm>
            <a:off x="2641635" y="2352676"/>
            <a:ext cx="780983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modem</a:t>
            </a:r>
          </a:p>
        </p:txBody>
      </p:sp>
      <p:sp>
        <p:nvSpPr>
          <p:cNvPr id="40966" name="Text Box 41"/>
          <p:cNvSpPr txBox="1">
            <a:spLocks noChangeArrowheads="1"/>
          </p:cNvSpPr>
          <p:nvPr/>
        </p:nvSpPr>
        <p:spPr bwMode="auto">
          <a:xfrm>
            <a:off x="3253414" y="2354263"/>
            <a:ext cx="822661" cy="26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splitter</a:t>
            </a:r>
          </a:p>
        </p:txBody>
      </p:sp>
      <p:grpSp>
        <p:nvGrpSpPr>
          <p:cNvPr id="40967" name="Group 64"/>
          <p:cNvGrpSpPr>
            <a:grpSpLocks/>
          </p:cNvGrpSpPr>
          <p:nvPr/>
        </p:nvGrpSpPr>
        <p:grpSpPr bwMode="auto">
          <a:xfrm>
            <a:off x="2828926" y="2078038"/>
            <a:ext cx="614363" cy="220662"/>
            <a:chOff x="322" y="890"/>
            <a:chExt cx="872" cy="339"/>
          </a:xfrm>
        </p:grpSpPr>
        <p:sp>
          <p:nvSpPr>
            <p:cNvPr id="41123" name="Rectangle 6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4" name="Rectangle 6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5" name="Rectangle 6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6" name="Rectangle 6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7" name="Rectangle 6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8" name="AutoShape 7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0968" name="AutoShape 72"/>
          <p:cNvSpPr>
            <a:spLocks noChangeArrowheads="1"/>
          </p:cNvSpPr>
          <p:nvPr/>
        </p:nvSpPr>
        <p:spPr bwMode="auto">
          <a:xfrm>
            <a:off x="1943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69" name="Rectangle 73"/>
          <p:cNvSpPr>
            <a:spLocks noChangeArrowheads="1"/>
          </p:cNvSpPr>
          <p:nvPr/>
        </p:nvSpPr>
        <p:spPr bwMode="auto">
          <a:xfrm>
            <a:off x="3559175" y="2139951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70" name="Freeform 74"/>
          <p:cNvSpPr>
            <a:spLocks/>
          </p:cNvSpPr>
          <p:nvPr/>
        </p:nvSpPr>
        <p:spPr bwMode="auto">
          <a:xfrm>
            <a:off x="3168651" y="1695451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71" name="Line 95"/>
          <p:cNvSpPr>
            <a:spLocks noChangeShapeType="1"/>
          </p:cNvSpPr>
          <p:nvPr/>
        </p:nvSpPr>
        <p:spPr bwMode="auto">
          <a:xfrm flipH="1">
            <a:off x="3467101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0972" name="Picture 96" descr="t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1355725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73" name="Group 117"/>
          <p:cNvGrpSpPr>
            <a:grpSpLocks/>
          </p:cNvGrpSpPr>
          <p:nvPr/>
        </p:nvGrpSpPr>
        <p:grpSpPr bwMode="auto">
          <a:xfrm>
            <a:off x="4200525" y="1470025"/>
            <a:ext cx="850900" cy="527050"/>
            <a:chOff x="-490" y="1664"/>
            <a:chExt cx="1429" cy="842"/>
          </a:xfrm>
        </p:grpSpPr>
        <p:sp>
          <p:nvSpPr>
            <p:cNvPr id="41107" name="AutoShape 11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108" name="Group 116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109" name="Rectangle 9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10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111" name="Group 10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117" name="Rectangle 10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18" name="Rectangle 10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19" name="Rectangle 10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20" name="Rectangle 10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21" name="Rectangle 10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22" name="AutoShape 10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112" name="Picture 11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113" name="Rectangle 112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14" name="Freeform 113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15" name="Line 114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116" name="Picture 115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4" name="Group 118"/>
          <p:cNvGrpSpPr>
            <a:grpSpLocks/>
          </p:cNvGrpSpPr>
          <p:nvPr/>
        </p:nvGrpSpPr>
        <p:grpSpPr bwMode="auto">
          <a:xfrm>
            <a:off x="5102225" y="1463675"/>
            <a:ext cx="850900" cy="527050"/>
            <a:chOff x="-490" y="1664"/>
            <a:chExt cx="1429" cy="842"/>
          </a:xfrm>
        </p:grpSpPr>
        <p:sp>
          <p:nvSpPr>
            <p:cNvPr id="41091" name="AutoShape 119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092" name="Group 120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93" name="Rectangle 121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94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95" name="Group 12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101" name="Rectangle 12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2" name="Rectangle 12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3" name="Rectangle 12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4" name="Rectangle 12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5" name="Rectangle 12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6" name="AutoShape 12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096" name="Picture 13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97" name="Rectangle 131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98" name="Freeform 132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99" name="Line 133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100" name="Picture 134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5" name="Group 135"/>
          <p:cNvGrpSpPr>
            <a:grpSpLocks/>
          </p:cNvGrpSpPr>
          <p:nvPr/>
        </p:nvGrpSpPr>
        <p:grpSpPr bwMode="auto">
          <a:xfrm>
            <a:off x="4287838" y="2309813"/>
            <a:ext cx="850900" cy="527050"/>
            <a:chOff x="-490" y="1664"/>
            <a:chExt cx="1429" cy="842"/>
          </a:xfrm>
        </p:grpSpPr>
        <p:sp>
          <p:nvSpPr>
            <p:cNvPr id="41075" name="AutoShape 13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076" name="Group 13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77" name="Rectangle 13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78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79" name="Group 14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85" name="Rectangle 14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86" name="Rectangle 14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87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88" name="Rectangle 14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89" name="Rectangle 14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90" name="AutoShape 14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080" name="Picture 14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81" name="Rectangle 14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82" name="Freeform 14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83" name="Line 15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084" name="Picture 151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6" name="Group 152"/>
          <p:cNvGrpSpPr>
            <a:grpSpLocks/>
          </p:cNvGrpSpPr>
          <p:nvPr/>
        </p:nvGrpSpPr>
        <p:grpSpPr bwMode="auto">
          <a:xfrm>
            <a:off x="5154613" y="2319338"/>
            <a:ext cx="850900" cy="527050"/>
            <a:chOff x="-490" y="1664"/>
            <a:chExt cx="1429" cy="842"/>
          </a:xfrm>
        </p:grpSpPr>
        <p:sp>
          <p:nvSpPr>
            <p:cNvPr id="41059" name="AutoShape 153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060" name="Group 154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61" name="Rectangle 155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62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63" name="Group 157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69" name="Rectangle 158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0" name="Rectangle 159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1" name="Rectangle 160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2" name="Rectangle 161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3" name="Rectangle 162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4" name="AutoShape 163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064" name="Picture 164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65" name="Rectangle 165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66" name="Freeform 166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67" name="Line 167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068" name="Picture 168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0977" name="Line 169"/>
          <p:cNvSpPr>
            <a:spLocks noChangeShapeType="1"/>
          </p:cNvSpPr>
          <p:nvPr/>
        </p:nvSpPr>
        <p:spPr bwMode="auto">
          <a:xfrm>
            <a:off x="3741739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0978" name="Group 170"/>
          <p:cNvGrpSpPr>
            <a:grpSpLocks/>
          </p:cNvGrpSpPr>
          <p:nvPr/>
        </p:nvGrpSpPr>
        <p:grpSpPr bwMode="auto">
          <a:xfrm>
            <a:off x="6243638" y="1471613"/>
            <a:ext cx="850900" cy="527050"/>
            <a:chOff x="-490" y="1664"/>
            <a:chExt cx="1429" cy="842"/>
          </a:xfrm>
        </p:grpSpPr>
        <p:sp>
          <p:nvSpPr>
            <p:cNvPr id="41043" name="AutoShape 17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044" name="Group 17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45" name="Rectangle 17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46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47" name="Group 17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53" name="Rectangle 17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4" name="Rectangle 17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5" name="Rectangle 17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6" name="Rectangle 17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7" name="Rectangle 18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8" name="AutoShape 18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048" name="Picture 18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49" name="Rectangle 18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50" name="Freeform 18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51" name="Line 18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052" name="Picture 186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0979" name="Text Box 204"/>
          <p:cNvSpPr txBox="1">
            <a:spLocks noChangeArrowheads="1"/>
          </p:cNvSpPr>
          <p:nvPr/>
        </p:nvSpPr>
        <p:spPr bwMode="auto">
          <a:xfrm>
            <a:off x="5854700" y="1541463"/>
            <a:ext cx="3930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40980" name="Line 205"/>
          <p:cNvSpPr>
            <a:spLocks noChangeShapeType="1"/>
          </p:cNvSpPr>
          <p:nvPr/>
        </p:nvSpPr>
        <p:spPr bwMode="auto">
          <a:xfrm flipH="1">
            <a:off x="4835526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1" name="Line 206"/>
          <p:cNvSpPr>
            <a:spLocks noChangeShapeType="1"/>
          </p:cNvSpPr>
          <p:nvPr/>
        </p:nvSpPr>
        <p:spPr bwMode="auto">
          <a:xfrm flipH="1">
            <a:off x="5740401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2" name="Line 207"/>
          <p:cNvSpPr>
            <a:spLocks noChangeShapeType="1"/>
          </p:cNvSpPr>
          <p:nvPr/>
        </p:nvSpPr>
        <p:spPr bwMode="auto">
          <a:xfrm flipH="1">
            <a:off x="6877051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3" name="Freeform 208"/>
          <p:cNvSpPr>
            <a:spLocks/>
          </p:cNvSpPr>
          <p:nvPr/>
        </p:nvSpPr>
        <p:spPr bwMode="auto">
          <a:xfrm>
            <a:off x="5826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4" name="Freeform 209"/>
          <p:cNvSpPr>
            <a:spLocks/>
          </p:cNvSpPr>
          <p:nvPr/>
        </p:nvSpPr>
        <p:spPr bwMode="auto">
          <a:xfrm>
            <a:off x="4959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5" name="Rectangle 44"/>
          <p:cNvSpPr>
            <a:spLocks noChangeArrowheads="1"/>
          </p:cNvSpPr>
          <p:nvPr/>
        </p:nvSpPr>
        <p:spPr bwMode="auto">
          <a:xfrm>
            <a:off x="7170739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6" name="Text Box 45"/>
          <p:cNvSpPr txBox="1">
            <a:spLocks noChangeArrowheads="1"/>
          </p:cNvSpPr>
          <p:nvPr/>
        </p:nvSpPr>
        <p:spPr bwMode="auto">
          <a:xfrm>
            <a:off x="6681789" y="1250951"/>
            <a:ext cx="19256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cable headend</a:t>
            </a:r>
          </a:p>
        </p:txBody>
      </p:sp>
      <p:sp>
        <p:nvSpPr>
          <p:cNvPr id="40987" name="Freeform 216"/>
          <p:cNvSpPr>
            <a:spLocks/>
          </p:cNvSpPr>
          <p:nvPr/>
        </p:nvSpPr>
        <p:spPr bwMode="auto">
          <a:xfrm>
            <a:off x="7427913" y="1970089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8" name="Freeform 217"/>
          <p:cNvSpPr>
            <a:spLocks/>
          </p:cNvSpPr>
          <p:nvPr/>
        </p:nvSpPr>
        <p:spPr bwMode="auto">
          <a:xfrm>
            <a:off x="7429501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9" name="Line 218"/>
          <p:cNvSpPr>
            <a:spLocks noChangeShapeType="1"/>
          </p:cNvSpPr>
          <p:nvPr/>
        </p:nvSpPr>
        <p:spPr bwMode="auto">
          <a:xfrm flipH="1">
            <a:off x="7754939" y="2028826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90" name="Line 219"/>
          <p:cNvSpPr>
            <a:spLocks noChangeShapeType="1"/>
          </p:cNvSpPr>
          <p:nvPr/>
        </p:nvSpPr>
        <p:spPr bwMode="auto">
          <a:xfrm>
            <a:off x="7456489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91" name="Freeform 220"/>
          <p:cNvSpPr>
            <a:spLocks/>
          </p:cNvSpPr>
          <p:nvPr/>
        </p:nvSpPr>
        <p:spPr bwMode="auto">
          <a:xfrm>
            <a:off x="7450139" y="2024064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92" name="Freeform 221"/>
          <p:cNvSpPr>
            <a:spLocks/>
          </p:cNvSpPr>
          <p:nvPr/>
        </p:nvSpPr>
        <p:spPr bwMode="auto">
          <a:xfrm flipV="1">
            <a:off x="7450139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93" name="AutoShape 225"/>
          <p:cNvSpPr>
            <a:spLocks noChangeArrowheads="1"/>
          </p:cNvSpPr>
          <p:nvPr/>
        </p:nvSpPr>
        <p:spPr bwMode="auto">
          <a:xfrm>
            <a:off x="7031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8" name="Group 37"/>
          <p:cNvGrpSpPr>
            <a:grpSpLocks/>
          </p:cNvGrpSpPr>
          <p:nvPr/>
        </p:nvGrpSpPr>
        <p:grpSpPr bwMode="auto">
          <a:xfrm>
            <a:off x="4941888" y="3186113"/>
            <a:ext cx="2043112" cy="958850"/>
            <a:chOff x="2505" y="826"/>
            <a:chExt cx="1287" cy="604"/>
          </a:xfrm>
        </p:grpSpPr>
        <p:sp>
          <p:nvSpPr>
            <p:cNvPr id="41039" name="Line 38"/>
            <p:cNvSpPr>
              <a:spLocks noChangeShapeType="1"/>
            </p:cNvSpPr>
            <p:nvPr/>
          </p:nvSpPr>
          <p:spPr bwMode="auto">
            <a:xfrm flipH="1">
              <a:off x="2505" y="1115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40" name="Freeform 39"/>
            <p:cNvSpPr>
              <a:spLocks/>
            </p:cNvSpPr>
            <p:nvPr/>
          </p:nvSpPr>
          <p:spPr bwMode="auto">
            <a:xfrm>
              <a:off x="2548" y="826"/>
              <a:ext cx="562" cy="266"/>
            </a:xfrm>
            <a:custGeom>
              <a:avLst/>
              <a:gdLst>
                <a:gd name="T0" fmla="*/ 4 w 562"/>
                <a:gd name="T1" fmla="*/ 264 h 266"/>
                <a:gd name="T2" fmla="*/ 52 w 562"/>
                <a:gd name="T3" fmla="*/ 6 h 266"/>
                <a:gd name="T4" fmla="*/ 108 w 562"/>
                <a:gd name="T5" fmla="*/ 266 h 266"/>
                <a:gd name="T6" fmla="*/ 174 w 562"/>
                <a:gd name="T7" fmla="*/ 0 h 266"/>
                <a:gd name="T8" fmla="*/ 228 w 562"/>
                <a:gd name="T9" fmla="*/ 264 h 266"/>
                <a:gd name="T10" fmla="*/ 288 w 562"/>
                <a:gd name="T11" fmla="*/ 8 h 266"/>
                <a:gd name="T12" fmla="*/ 354 w 562"/>
                <a:gd name="T13" fmla="*/ 266 h 266"/>
                <a:gd name="T14" fmla="*/ 402 w 562"/>
                <a:gd name="T15" fmla="*/ 8 h 266"/>
                <a:gd name="T16" fmla="*/ 464 w 562"/>
                <a:gd name="T17" fmla="*/ 264 h 266"/>
                <a:gd name="T18" fmla="*/ 506 w 562"/>
                <a:gd name="T19" fmla="*/ 6 h 266"/>
                <a:gd name="T20" fmla="*/ 556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41" name="Freeform 40"/>
            <p:cNvSpPr>
              <a:spLocks/>
            </p:cNvSpPr>
            <p:nvPr/>
          </p:nvSpPr>
          <p:spPr bwMode="auto">
            <a:xfrm>
              <a:off x="3523" y="830"/>
              <a:ext cx="269" cy="266"/>
            </a:xfrm>
            <a:custGeom>
              <a:avLst/>
              <a:gdLst>
                <a:gd name="T0" fmla="*/ 0 w 562"/>
                <a:gd name="T1" fmla="*/ 264 h 266"/>
                <a:gd name="T2" fmla="*/ 0 w 562"/>
                <a:gd name="T3" fmla="*/ 6 h 266"/>
                <a:gd name="T4" fmla="*/ 0 w 562"/>
                <a:gd name="T5" fmla="*/ 266 h 266"/>
                <a:gd name="T6" fmla="*/ 0 w 562"/>
                <a:gd name="T7" fmla="*/ 0 h 266"/>
                <a:gd name="T8" fmla="*/ 0 w 562"/>
                <a:gd name="T9" fmla="*/ 264 h 266"/>
                <a:gd name="T10" fmla="*/ 0 w 562"/>
                <a:gd name="T11" fmla="*/ 8 h 266"/>
                <a:gd name="T12" fmla="*/ 0 w 562"/>
                <a:gd name="T13" fmla="*/ 266 h 266"/>
                <a:gd name="T14" fmla="*/ 0 w 562"/>
                <a:gd name="T15" fmla="*/ 8 h 266"/>
                <a:gd name="T16" fmla="*/ 0 w 562"/>
                <a:gd name="T17" fmla="*/ 264 h 266"/>
                <a:gd name="T18" fmla="*/ 0 w 562"/>
                <a:gd name="T19" fmla="*/ 6 h 266"/>
                <a:gd name="T20" fmla="*/ 0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42" name="Line 41"/>
            <p:cNvSpPr>
              <a:spLocks noChangeShapeType="1"/>
            </p:cNvSpPr>
            <p:nvPr/>
          </p:nvSpPr>
          <p:spPr bwMode="auto">
            <a:xfrm flipH="1">
              <a:off x="3433" y="1137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9" name="Group 42"/>
          <p:cNvGrpSpPr>
            <a:grpSpLocks/>
          </p:cNvGrpSpPr>
          <p:nvPr/>
        </p:nvGrpSpPr>
        <p:grpSpPr bwMode="auto">
          <a:xfrm>
            <a:off x="4232277" y="3343275"/>
            <a:ext cx="3025776" cy="2114550"/>
            <a:chOff x="2606" y="951"/>
            <a:chExt cx="1906" cy="1332"/>
          </a:xfrm>
        </p:grpSpPr>
        <p:sp>
          <p:nvSpPr>
            <p:cNvPr id="41009" name="Text Box 43"/>
            <p:cNvSpPr txBox="1">
              <a:spLocks noChangeArrowheads="1"/>
            </p:cNvSpPr>
            <p:nvPr/>
          </p:nvSpPr>
          <p:spPr bwMode="auto">
            <a:xfrm>
              <a:off x="3378" y="2071"/>
              <a:ext cx="65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Channels</a:t>
              </a:r>
            </a:p>
          </p:txBody>
        </p:sp>
        <p:sp>
          <p:nvSpPr>
            <p:cNvPr id="41010" name="Line 44"/>
            <p:cNvSpPr>
              <a:spLocks noChangeShapeType="1"/>
            </p:cNvSpPr>
            <p:nvPr/>
          </p:nvSpPr>
          <p:spPr bwMode="auto">
            <a:xfrm>
              <a:off x="2994" y="951"/>
              <a:ext cx="0" cy="9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11" name="Line 45"/>
            <p:cNvSpPr>
              <a:spLocks noChangeShapeType="1"/>
            </p:cNvSpPr>
            <p:nvPr/>
          </p:nvSpPr>
          <p:spPr bwMode="auto">
            <a:xfrm flipV="1">
              <a:off x="2988" y="1935"/>
              <a:ext cx="1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12" name="Text Box 46"/>
            <p:cNvSpPr txBox="1">
              <a:spLocks noChangeArrowheads="1"/>
            </p:cNvSpPr>
            <p:nvPr/>
          </p:nvSpPr>
          <p:spPr bwMode="auto">
            <a:xfrm>
              <a:off x="2977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3" name="Line 47"/>
            <p:cNvSpPr>
              <a:spLocks noChangeShapeType="1"/>
            </p:cNvSpPr>
            <p:nvPr/>
          </p:nvSpPr>
          <p:spPr bwMode="auto">
            <a:xfrm>
              <a:off x="3150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14" name="Text Box 48"/>
            <p:cNvSpPr txBox="1">
              <a:spLocks noChangeArrowheads="1"/>
            </p:cNvSpPr>
            <p:nvPr/>
          </p:nvSpPr>
          <p:spPr bwMode="auto">
            <a:xfrm>
              <a:off x="3151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5" name="Text Box 49"/>
            <p:cNvSpPr txBox="1">
              <a:spLocks noChangeArrowheads="1"/>
            </p:cNvSpPr>
            <p:nvPr/>
          </p:nvSpPr>
          <p:spPr bwMode="auto">
            <a:xfrm>
              <a:off x="3337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6" name="Text Box 50"/>
            <p:cNvSpPr txBox="1">
              <a:spLocks noChangeArrowheads="1"/>
            </p:cNvSpPr>
            <p:nvPr/>
          </p:nvSpPr>
          <p:spPr bwMode="auto">
            <a:xfrm>
              <a:off x="3523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7" name="Text Box 51"/>
            <p:cNvSpPr txBox="1">
              <a:spLocks noChangeArrowheads="1"/>
            </p:cNvSpPr>
            <p:nvPr/>
          </p:nvSpPr>
          <p:spPr bwMode="auto">
            <a:xfrm>
              <a:off x="3709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8" name="Text Box 52"/>
            <p:cNvSpPr txBox="1">
              <a:spLocks noChangeArrowheads="1"/>
            </p:cNvSpPr>
            <p:nvPr/>
          </p:nvSpPr>
          <p:spPr bwMode="auto">
            <a:xfrm>
              <a:off x="3895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9" name="Text Box 53"/>
            <p:cNvSpPr txBox="1">
              <a:spLocks noChangeArrowheads="1"/>
            </p:cNvSpPr>
            <p:nvPr/>
          </p:nvSpPr>
          <p:spPr bwMode="auto">
            <a:xfrm>
              <a:off x="4057" y="1402"/>
              <a:ext cx="176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zh-CN" sz="10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T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</p:txBody>
        </p:sp>
        <p:sp>
          <p:nvSpPr>
            <p:cNvPr id="41020" name="Text Box 54"/>
            <p:cNvSpPr txBox="1">
              <a:spLocks noChangeArrowheads="1"/>
            </p:cNvSpPr>
            <p:nvPr/>
          </p:nvSpPr>
          <p:spPr bwMode="auto">
            <a:xfrm>
              <a:off x="4201" y="1402"/>
              <a:ext cx="176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zh-CN" sz="10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T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</p:txBody>
        </p:sp>
        <p:sp>
          <p:nvSpPr>
            <p:cNvPr id="41021" name="Text Box 55"/>
            <p:cNvSpPr txBox="1">
              <a:spLocks noChangeArrowheads="1"/>
            </p:cNvSpPr>
            <p:nvPr/>
          </p:nvSpPr>
          <p:spPr bwMode="auto">
            <a:xfrm>
              <a:off x="4329" y="1114"/>
              <a:ext cx="181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zh-CN" sz="10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C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T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L</a:t>
              </a:r>
            </a:p>
          </p:txBody>
        </p:sp>
        <p:sp>
          <p:nvSpPr>
            <p:cNvPr id="41022" name="Line 56"/>
            <p:cNvSpPr>
              <a:spLocks noChangeShapeType="1"/>
            </p:cNvSpPr>
            <p:nvPr/>
          </p:nvSpPr>
          <p:spPr bwMode="auto">
            <a:xfrm>
              <a:off x="333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3" name="Line 57"/>
            <p:cNvSpPr>
              <a:spLocks noChangeShapeType="1"/>
            </p:cNvSpPr>
            <p:nvPr/>
          </p:nvSpPr>
          <p:spPr bwMode="auto">
            <a:xfrm>
              <a:off x="351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4" name="Line 58"/>
            <p:cNvSpPr>
              <a:spLocks noChangeShapeType="1"/>
            </p:cNvSpPr>
            <p:nvPr/>
          </p:nvSpPr>
          <p:spPr bwMode="auto">
            <a:xfrm>
              <a:off x="3698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5" name="Line 59"/>
            <p:cNvSpPr>
              <a:spLocks noChangeShapeType="1"/>
            </p:cNvSpPr>
            <p:nvPr/>
          </p:nvSpPr>
          <p:spPr bwMode="auto">
            <a:xfrm>
              <a:off x="3886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6" name="Line 60"/>
            <p:cNvSpPr>
              <a:spLocks noChangeShapeType="1"/>
            </p:cNvSpPr>
            <p:nvPr/>
          </p:nvSpPr>
          <p:spPr bwMode="auto">
            <a:xfrm>
              <a:off x="4062" y="187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7" name="Line 61"/>
            <p:cNvSpPr>
              <a:spLocks noChangeShapeType="1"/>
            </p:cNvSpPr>
            <p:nvPr/>
          </p:nvSpPr>
          <p:spPr bwMode="auto">
            <a:xfrm>
              <a:off x="4218" y="186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8" name="Line 62"/>
            <p:cNvSpPr>
              <a:spLocks noChangeShapeType="1"/>
            </p:cNvSpPr>
            <p:nvPr/>
          </p:nvSpPr>
          <p:spPr bwMode="auto">
            <a:xfrm>
              <a:off x="4362" y="185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9" name="Text Box 63"/>
            <p:cNvSpPr txBox="1">
              <a:spLocks noChangeArrowheads="1"/>
            </p:cNvSpPr>
            <p:nvPr/>
          </p:nvSpPr>
          <p:spPr bwMode="auto">
            <a:xfrm>
              <a:off x="2989" y="1960"/>
              <a:ext cx="15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1</a:t>
              </a:r>
            </a:p>
          </p:txBody>
        </p:sp>
        <p:sp>
          <p:nvSpPr>
            <p:cNvPr id="41030" name="Text Box 64"/>
            <p:cNvSpPr txBox="1">
              <a:spLocks noChangeArrowheads="1"/>
            </p:cNvSpPr>
            <p:nvPr/>
          </p:nvSpPr>
          <p:spPr bwMode="auto">
            <a:xfrm>
              <a:off x="3150" y="1960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2</a:t>
              </a:r>
            </a:p>
          </p:txBody>
        </p:sp>
        <p:sp>
          <p:nvSpPr>
            <p:cNvPr id="41031" name="Text Box 65"/>
            <p:cNvSpPr txBox="1">
              <a:spLocks noChangeArrowheads="1"/>
            </p:cNvSpPr>
            <p:nvPr/>
          </p:nvSpPr>
          <p:spPr bwMode="auto">
            <a:xfrm>
              <a:off x="3342" y="1960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3</a:t>
              </a:r>
            </a:p>
          </p:txBody>
        </p:sp>
        <p:sp>
          <p:nvSpPr>
            <p:cNvPr id="41032" name="Text Box 66"/>
            <p:cNvSpPr txBox="1">
              <a:spLocks noChangeArrowheads="1"/>
            </p:cNvSpPr>
            <p:nvPr/>
          </p:nvSpPr>
          <p:spPr bwMode="auto">
            <a:xfrm>
              <a:off x="3514" y="1960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4</a:t>
              </a:r>
            </a:p>
          </p:txBody>
        </p:sp>
        <p:sp>
          <p:nvSpPr>
            <p:cNvPr id="41033" name="Text Box 67"/>
            <p:cNvSpPr txBox="1">
              <a:spLocks noChangeArrowheads="1"/>
            </p:cNvSpPr>
            <p:nvPr/>
          </p:nvSpPr>
          <p:spPr bwMode="auto">
            <a:xfrm>
              <a:off x="3702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5</a:t>
              </a:r>
            </a:p>
          </p:txBody>
        </p:sp>
        <p:sp>
          <p:nvSpPr>
            <p:cNvPr id="41034" name="Text Box 68"/>
            <p:cNvSpPr txBox="1">
              <a:spLocks noChangeArrowheads="1"/>
            </p:cNvSpPr>
            <p:nvPr/>
          </p:nvSpPr>
          <p:spPr bwMode="auto">
            <a:xfrm>
              <a:off x="3890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6</a:t>
              </a:r>
            </a:p>
          </p:txBody>
        </p:sp>
        <p:sp>
          <p:nvSpPr>
            <p:cNvPr id="41035" name="Text Box 69"/>
            <p:cNvSpPr txBox="1">
              <a:spLocks noChangeArrowheads="1"/>
            </p:cNvSpPr>
            <p:nvPr/>
          </p:nvSpPr>
          <p:spPr bwMode="auto">
            <a:xfrm>
              <a:off x="4054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7</a:t>
              </a:r>
            </a:p>
          </p:txBody>
        </p:sp>
        <p:sp>
          <p:nvSpPr>
            <p:cNvPr id="41036" name="Text Box 70"/>
            <p:cNvSpPr txBox="1">
              <a:spLocks noChangeArrowheads="1"/>
            </p:cNvSpPr>
            <p:nvPr/>
          </p:nvSpPr>
          <p:spPr bwMode="auto">
            <a:xfrm>
              <a:off x="4202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8</a:t>
              </a:r>
            </a:p>
          </p:txBody>
        </p:sp>
        <p:sp>
          <p:nvSpPr>
            <p:cNvPr id="41037" name="Text Box 71"/>
            <p:cNvSpPr txBox="1">
              <a:spLocks noChangeArrowheads="1"/>
            </p:cNvSpPr>
            <p:nvPr/>
          </p:nvSpPr>
          <p:spPr bwMode="auto">
            <a:xfrm>
              <a:off x="4346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9</a:t>
              </a:r>
            </a:p>
          </p:txBody>
        </p:sp>
        <p:sp>
          <p:nvSpPr>
            <p:cNvPr id="41038" name="Freeform 72"/>
            <p:cNvSpPr>
              <a:spLocks/>
            </p:cNvSpPr>
            <p:nvPr/>
          </p:nvSpPr>
          <p:spPr bwMode="auto">
            <a:xfrm>
              <a:off x="2606" y="969"/>
              <a:ext cx="375" cy="969"/>
            </a:xfrm>
            <a:custGeom>
              <a:avLst/>
              <a:gdLst>
                <a:gd name="T0" fmla="*/ 375 w 375"/>
                <a:gd name="T1" fmla="*/ 0 h 969"/>
                <a:gd name="T2" fmla="*/ 0 w 375"/>
                <a:gd name="T3" fmla="*/ 485 h 969"/>
                <a:gd name="T4" fmla="*/ 375 w 375"/>
                <a:gd name="T5" fmla="*/ 969 h 969"/>
                <a:gd name="T6" fmla="*/ 375 w 375"/>
                <a:gd name="T7" fmla="*/ 0 h 9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5"/>
                <a:gd name="T13" fmla="*/ 0 h 969"/>
                <a:gd name="T14" fmla="*/ 375 w 375"/>
                <a:gd name="T15" fmla="*/ 969 h 9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5" h="969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20" name="Group 73"/>
          <p:cNvGrpSpPr>
            <a:grpSpLocks/>
          </p:cNvGrpSpPr>
          <p:nvPr/>
        </p:nvGrpSpPr>
        <p:grpSpPr bwMode="auto">
          <a:xfrm flipV="1">
            <a:off x="2563814" y="2238376"/>
            <a:ext cx="1666875" cy="2062163"/>
            <a:chOff x="1511" y="1371"/>
            <a:chExt cx="1050" cy="1299"/>
          </a:xfrm>
        </p:grpSpPr>
        <p:grpSp>
          <p:nvGrpSpPr>
            <p:cNvPr id="41003" name="Group 74"/>
            <p:cNvGrpSpPr>
              <a:grpSpLocks/>
            </p:cNvGrpSpPr>
            <p:nvPr/>
          </p:nvGrpSpPr>
          <p:grpSpPr bwMode="auto">
            <a:xfrm>
              <a:off x="1511" y="1371"/>
              <a:ext cx="1050" cy="198"/>
              <a:chOff x="1614" y="1494"/>
              <a:chExt cx="1050" cy="198"/>
            </a:xfrm>
          </p:grpSpPr>
          <p:sp>
            <p:nvSpPr>
              <p:cNvPr id="41005" name="Rectangle 75"/>
              <p:cNvSpPr>
                <a:spLocks noChangeArrowheads="1"/>
              </p:cNvSpPr>
              <p:nvPr/>
            </p:nvSpPr>
            <p:spPr bwMode="auto">
              <a:xfrm>
                <a:off x="2358" y="1500"/>
                <a:ext cx="168" cy="17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35596" name="Freeform 76"/>
              <p:cNvSpPr>
                <a:spLocks/>
              </p:cNvSpPr>
              <p:nvPr/>
            </p:nvSpPr>
            <p:spPr bwMode="auto">
              <a:xfrm>
                <a:off x="1614" y="1494"/>
                <a:ext cx="896" cy="198"/>
              </a:xfrm>
              <a:custGeom>
                <a:avLst/>
                <a:gdLst>
                  <a:gd name="T0" fmla="*/ 18 w 896"/>
                  <a:gd name="T1" fmla="*/ 0 h 198"/>
                  <a:gd name="T2" fmla="*/ 0 w 896"/>
                  <a:gd name="T3" fmla="*/ 96 h 198"/>
                  <a:gd name="T4" fmla="*/ 18 w 896"/>
                  <a:gd name="T5" fmla="*/ 198 h 198"/>
                  <a:gd name="T6" fmla="*/ 774 w 896"/>
                  <a:gd name="T7" fmla="*/ 198 h 198"/>
                  <a:gd name="T8" fmla="*/ 750 w 896"/>
                  <a:gd name="T9" fmla="*/ 90 h 198"/>
                  <a:gd name="T10" fmla="*/ 774 w 896"/>
                  <a:gd name="T11" fmla="*/ 0 h 198"/>
                  <a:gd name="T12" fmla="*/ 18 w 896"/>
                  <a:gd name="T13" fmla="*/ 0 h 1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96"/>
                  <a:gd name="T22" fmla="*/ 0 h 198"/>
                  <a:gd name="T23" fmla="*/ 896 w 896"/>
                  <a:gd name="T24" fmla="*/ 198 h 1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96" h="198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07" name="Oval 77"/>
              <p:cNvSpPr>
                <a:spLocks noChangeArrowheads="1"/>
              </p:cNvSpPr>
              <p:nvPr/>
            </p:nvSpPr>
            <p:spPr bwMode="auto">
              <a:xfrm>
                <a:off x="2502" y="1506"/>
                <a:ext cx="62" cy="16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08" name="Line 78"/>
              <p:cNvSpPr>
                <a:spLocks noChangeShapeType="1"/>
              </p:cNvSpPr>
              <p:nvPr/>
            </p:nvSpPr>
            <p:spPr bwMode="auto">
              <a:xfrm>
                <a:off x="2526" y="1584"/>
                <a:ext cx="1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1004" name="Freeform 79"/>
            <p:cNvSpPr>
              <a:spLocks/>
            </p:cNvSpPr>
            <p:nvPr/>
          </p:nvSpPr>
          <p:spPr bwMode="auto">
            <a:xfrm>
              <a:off x="1536" y="1563"/>
              <a:ext cx="1015" cy="1107"/>
            </a:xfrm>
            <a:custGeom>
              <a:avLst/>
              <a:gdLst>
                <a:gd name="T0" fmla="*/ 1015 w 1015"/>
                <a:gd name="T1" fmla="*/ 1107 h 1107"/>
                <a:gd name="T2" fmla="*/ 0 w 1015"/>
                <a:gd name="T3" fmla="*/ 0 h 1107"/>
                <a:gd name="T4" fmla="*/ 905 w 1015"/>
                <a:gd name="T5" fmla="*/ 0 h 1107"/>
                <a:gd name="T6" fmla="*/ 1015 w 1015"/>
                <a:gd name="T7" fmla="*/ 1107 h 1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5"/>
                <a:gd name="T13" fmla="*/ 0 h 1107"/>
                <a:gd name="T14" fmla="*/ 1015 w 1015"/>
                <a:gd name="T15" fmla="*/ 1107 h 1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5" h="1107">
                  <a:moveTo>
                    <a:pt x="1015" y="1107"/>
                  </a:moveTo>
                  <a:lnTo>
                    <a:pt x="0" y="0"/>
                  </a:lnTo>
                  <a:lnTo>
                    <a:pt x="905" y="0"/>
                  </a:lnTo>
                  <a:lnTo>
                    <a:pt x="1015" y="1107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226628" name="Text Box 324"/>
          <p:cNvSpPr txBox="1">
            <a:spLocks noChangeArrowheads="1"/>
          </p:cNvSpPr>
          <p:nvPr/>
        </p:nvSpPr>
        <p:spPr bwMode="auto">
          <a:xfrm>
            <a:off x="2311400" y="5545139"/>
            <a:ext cx="9280105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zh-CN" i="1" dirty="0">
                <a:solidFill>
                  <a:srgbClr val="CC0000"/>
                </a:solidFill>
                <a:latin typeface="Comic Sans MS" panose="030F0702030302020204" pitchFamily="66" charset="0"/>
              </a:rPr>
              <a:t>frequency division multiplexing:</a:t>
            </a:r>
            <a:r>
              <a:rPr lang="en-US" altLang="zh-CN" dirty="0">
                <a:latin typeface="Comic Sans MS" panose="030F0702030302020204" pitchFamily="66" charset="0"/>
              </a:rPr>
              <a:t>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different channels transmitted</a:t>
            </a:r>
          </a:p>
          <a:p>
            <a:pPr>
              <a:lnSpc>
                <a:spcPct val="85000"/>
              </a:lnSpc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in different frequency bands</a:t>
            </a:r>
          </a:p>
        </p:txBody>
      </p:sp>
      <p:pic>
        <p:nvPicPr>
          <p:cNvPr id="40998" name="Picture 325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9" y="868363"/>
            <a:ext cx="595153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99" name="Group 326"/>
          <p:cNvGrpSpPr>
            <a:grpSpLocks/>
          </p:cNvGrpSpPr>
          <p:nvPr/>
        </p:nvGrpSpPr>
        <p:grpSpPr bwMode="auto">
          <a:xfrm>
            <a:off x="2084388" y="1928813"/>
            <a:ext cx="609600" cy="609600"/>
            <a:chOff x="-44" y="1473"/>
            <a:chExt cx="981" cy="1105"/>
          </a:xfrm>
        </p:grpSpPr>
        <p:pic>
          <p:nvPicPr>
            <p:cNvPr id="41001" name="Picture 327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02" name="Freeform 32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7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232777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6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2049"/>
          <p:cNvSpPr>
            <a:spLocks noGrp="1"/>
          </p:cNvSpPr>
          <p:nvPr>
            <p:ph type="title"/>
          </p:nvPr>
        </p:nvSpPr>
        <p:spPr>
          <a:xfrm>
            <a:off x="6623684" y="2132856"/>
            <a:ext cx="5448979" cy="1325563"/>
          </a:xfrm>
        </p:spPr>
        <p:txBody>
          <a:bodyPr anchor="ctr">
            <a:normAutofit/>
          </a:bodyPr>
          <a:lstStyle/>
          <a:p>
            <a:pPr algn="ctr">
              <a:buSzPct val="100000"/>
            </a:pPr>
            <a:r>
              <a:rPr lang="zh-CN" altLang="en-US" sz="4800" b="1" kern="1200" baseline="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网络与分布式计算</a:t>
            </a:r>
            <a:endParaRPr lang="en-US" altLang="zh-CN" sz="4800" b="1" kern="1200" baseline="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2" name="矩形 2051"/>
          <p:cNvSpPr/>
          <p:nvPr/>
        </p:nvSpPr>
        <p:spPr>
          <a:xfrm>
            <a:off x="6623685" y="3861048"/>
            <a:ext cx="5349875" cy="264316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/>
          <a:p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胡继承</a:t>
            </a:r>
            <a:endParaRPr lang="en-US" altLang="zh-CN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endParaRPr lang="en-US" altLang="zh-CN" sz="1800" b="1" dirty="0">
              <a:solidFill>
                <a:srgbClr val="000099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1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武汉大学计算机学院</a:t>
            </a:r>
            <a:endParaRPr lang="en-US" altLang="zh-CN" sz="1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400" b="1" dirty="0" err="1">
                <a:solidFill>
                  <a:srgbClr val="000099"/>
                </a:solidFill>
              </a:rPr>
              <a:t>jicheng</a:t>
            </a:r>
            <a:r>
              <a:rPr lang="en-US" altLang="zh-CN" sz="1400" b="1" dirty="0">
                <a:solidFill>
                  <a:srgbClr val="000099"/>
                </a:solidFill>
              </a:rPr>
              <a:t> @ yahoo . com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rgbClr val="000099"/>
                </a:solidFill>
              </a:rPr>
              <a:t>https://github.com/network-distributed</a:t>
            </a:r>
          </a:p>
          <a:p>
            <a:pPr>
              <a:lnSpc>
                <a:spcPct val="200000"/>
              </a:lnSpc>
            </a:pPr>
            <a:r>
              <a:rPr lang="zh-CN" altLang="en-US" sz="1400" b="1" dirty="0">
                <a:solidFill>
                  <a:srgbClr val="000099"/>
                </a:solidFill>
              </a:rPr>
              <a:t>计算机学院大楼 </a:t>
            </a:r>
            <a:r>
              <a:rPr lang="en-US" altLang="zh-CN" sz="1400" b="1" dirty="0">
                <a:solidFill>
                  <a:srgbClr val="000099"/>
                </a:solidFill>
              </a:rPr>
              <a:t>E</a:t>
            </a:r>
            <a:r>
              <a:rPr lang="zh-CN" altLang="en-US" sz="1400" b="1" dirty="0">
                <a:solidFill>
                  <a:srgbClr val="000099"/>
                </a:solidFill>
              </a:rPr>
              <a:t>座</a:t>
            </a:r>
            <a:r>
              <a:rPr lang="en-US" altLang="zh-CN" sz="1400" b="1" dirty="0">
                <a:solidFill>
                  <a:srgbClr val="000099"/>
                </a:solidFill>
              </a:rPr>
              <a:t> E315 </a:t>
            </a:r>
            <a:r>
              <a:rPr lang="zh-CN" altLang="en-US" sz="1400" b="1" dirty="0">
                <a:solidFill>
                  <a:srgbClr val="000099"/>
                </a:solidFill>
              </a:rPr>
              <a:t>房间</a:t>
            </a:r>
            <a:endParaRPr lang="en-US" altLang="zh-CN" sz="1400" b="1" dirty="0">
              <a:solidFill>
                <a:srgbClr val="000099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400" b="1" dirty="0">
                <a:solidFill>
                  <a:srgbClr val="000099"/>
                </a:solidFill>
              </a:rPr>
              <a:t>办公电话</a:t>
            </a:r>
            <a:r>
              <a:rPr lang="en-US" altLang="zh-CN" sz="1400" b="1" dirty="0">
                <a:solidFill>
                  <a:srgbClr val="000099"/>
                </a:solidFill>
              </a:rPr>
              <a:t>: 027-68776033</a:t>
            </a:r>
          </a:p>
        </p:txBody>
      </p:sp>
      <p:sp>
        <p:nvSpPr>
          <p:cNvPr id="2053" name="直接连接符 2052"/>
          <p:cNvSpPr/>
          <p:nvPr/>
        </p:nvSpPr>
        <p:spPr>
          <a:xfrm>
            <a:off x="6642100" y="3356357"/>
            <a:ext cx="5331460" cy="635"/>
          </a:xfrm>
          <a:prstGeom prst="line">
            <a:avLst/>
          </a:prstGeom>
          <a:ln w="38100" cap="flat" cmpd="sng">
            <a:solidFill>
              <a:srgbClr val="000099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2054" name="图片 2053" descr="C:\teaching\stanford\download.jpgdownload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563788" y="620688"/>
            <a:ext cx="2410460" cy="12998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5" name="Group 2"/>
          <p:cNvGrpSpPr>
            <a:grpSpLocks/>
          </p:cNvGrpSpPr>
          <p:nvPr/>
        </p:nvGrpSpPr>
        <p:grpSpPr bwMode="auto">
          <a:xfrm>
            <a:off x="6667500" y="2905126"/>
            <a:ext cx="2178050" cy="1147763"/>
            <a:chOff x="5143500" y="2905125"/>
            <a:chExt cx="2178050" cy="1147763"/>
          </a:xfrm>
        </p:grpSpPr>
        <p:grpSp>
          <p:nvGrpSpPr>
            <p:cNvPr id="42119" name="Group 128"/>
            <p:cNvGrpSpPr>
              <a:grpSpLocks/>
            </p:cNvGrpSpPr>
            <p:nvPr/>
          </p:nvGrpSpPr>
          <p:grpSpPr bwMode="auto">
            <a:xfrm>
              <a:off x="5143500" y="2905125"/>
              <a:ext cx="2178050" cy="1147763"/>
              <a:chOff x="3240" y="1830"/>
              <a:chExt cx="1372" cy="723"/>
            </a:xfrm>
          </p:grpSpPr>
          <p:sp>
            <p:nvSpPr>
              <p:cNvPr id="42160" name="Freeform 129"/>
              <p:cNvSpPr>
                <a:spLocks/>
              </p:cNvSpPr>
              <p:nvPr/>
            </p:nvSpPr>
            <p:spPr bwMode="auto">
              <a:xfrm>
                <a:off x="3240" y="1830"/>
                <a:ext cx="1372" cy="723"/>
              </a:xfrm>
              <a:custGeom>
                <a:avLst/>
                <a:gdLst>
                  <a:gd name="T0" fmla="*/ 1509012 w 765"/>
                  <a:gd name="T1" fmla="*/ 5729 h 459"/>
                  <a:gd name="T2" fmla="*/ 1027025 w 765"/>
                  <a:gd name="T3" fmla="*/ 40395 h 459"/>
                  <a:gd name="T4" fmla="*/ 340902 w 765"/>
                  <a:gd name="T5" fmla="*/ 58024 h 459"/>
                  <a:gd name="T6" fmla="*/ 49874 w 765"/>
                  <a:gd name="T7" fmla="*/ 194383 h 459"/>
                  <a:gd name="T8" fmla="*/ 640932 w 765"/>
                  <a:gd name="T9" fmla="*/ 256788 h 459"/>
                  <a:gd name="T10" fmla="*/ 1233656 w 765"/>
                  <a:gd name="T11" fmla="*/ 246677 h 459"/>
                  <a:gd name="T12" fmla="*/ 2079640 w 765"/>
                  <a:gd name="T13" fmla="*/ 256788 h 459"/>
                  <a:gd name="T14" fmla="*/ 2485867 w 765"/>
                  <a:gd name="T15" fmla="*/ 251149 h 459"/>
                  <a:gd name="T16" fmla="*/ 2678580 w 765"/>
                  <a:gd name="T17" fmla="*/ 215337 h 459"/>
                  <a:gd name="T18" fmla="*/ 2671282 w 765"/>
                  <a:gd name="T19" fmla="*/ 91397 h 459"/>
                  <a:gd name="T20" fmla="*/ 2357408 w 765"/>
                  <a:gd name="T21" fmla="*/ 19830 h 459"/>
                  <a:gd name="T22" fmla="*/ 1509012 w 765"/>
                  <a:gd name="T23" fmla="*/ 5729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1" name="Line 130"/>
              <p:cNvSpPr>
                <a:spLocks noChangeShapeType="1"/>
              </p:cNvSpPr>
              <p:nvPr/>
            </p:nvSpPr>
            <p:spPr bwMode="auto">
              <a:xfrm flipV="1">
                <a:off x="3763" y="2053"/>
                <a:ext cx="106" cy="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2" name="Line 131"/>
              <p:cNvSpPr>
                <a:spLocks noChangeShapeType="1"/>
              </p:cNvSpPr>
              <p:nvPr/>
            </p:nvSpPr>
            <p:spPr bwMode="auto">
              <a:xfrm>
                <a:off x="3616" y="2204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3" name="Line 132"/>
              <p:cNvSpPr>
                <a:spLocks noChangeShapeType="1"/>
              </p:cNvSpPr>
              <p:nvPr/>
            </p:nvSpPr>
            <p:spPr bwMode="auto">
              <a:xfrm flipV="1">
                <a:off x="3763" y="2114"/>
                <a:ext cx="226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4" name="Line 133"/>
              <p:cNvSpPr>
                <a:spLocks noChangeShapeType="1"/>
              </p:cNvSpPr>
              <p:nvPr/>
            </p:nvSpPr>
            <p:spPr bwMode="auto">
              <a:xfrm>
                <a:off x="4076" y="2113"/>
                <a:ext cx="0" cy="1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5" name="Line 134"/>
              <p:cNvSpPr>
                <a:spLocks noChangeShapeType="1"/>
              </p:cNvSpPr>
              <p:nvPr/>
            </p:nvSpPr>
            <p:spPr bwMode="auto">
              <a:xfrm>
                <a:off x="3779" y="2380"/>
                <a:ext cx="1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6" name="Line 135"/>
              <p:cNvSpPr>
                <a:spLocks noChangeShapeType="1"/>
              </p:cNvSpPr>
              <p:nvPr/>
            </p:nvSpPr>
            <p:spPr bwMode="auto">
              <a:xfrm>
                <a:off x="4255" y="2372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167" name="Group 136"/>
              <p:cNvGrpSpPr>
                <a:grpSpLocks/>
              </p:cNvGrpSpPr>
              <p:nvPr/>
            </p:nvGrpSpPr>
            <p:grpSpPr bwMode="auto">
              <a:xfrm>
                <a:off x="3860" y="1969"/>
                <a:ext cx="335" cy="148"/>
                <a:chOff x="4650" y="1129"/>
                <a:chExt cx="246" cy="95"/>
              </a:xfrm>
            </p:grpSpPr>
            <p:sp>
              <p:nvSpPr>
                <p:cNvPr id="42197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8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9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2200" name="Group 140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203" name="Freeform 141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2204" name="Freeform 142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2201" name="Line 143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202" name="Line 144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2168" name="Group 145"/>
              <p:cNvGrpSpPr>
                <a:grpSpLocks/>
              </p:cNvGrpSpPr>
              <p:nvPr/>
            </p:nvGrpSpPr>
            <p:grpSpPr bwMode="auto">
              <a:xfrm>
                <a:off x="3922" y="2284"/>
                <a:ext cx="336" cy="154"/>
                <a:chOff x="4650" y="1129"/>
                <a:chExt cx="246" cy="95"/>
              </a:xfrm>
            </p:grpSpPr>
            <p:sp>
              <p:nvSpPr>
                <p:cNvPr id="42189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0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1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2192" name="Group 14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95" name="Freeform 15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2196" name="Freeform 15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2193" name="Line 15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4" name="Line 15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2169" name="Group 154"/>
              <p:cNvGrpSpPr>
                <a:grpSpLocks/>
              </p:cNvGrpSpPr>
              <p:nvPr/>
            </p:nvGrpSpPr>
            <p:grpSpPr bwMode="auto">
              <a:xfrm>
                <a:off x="3443" y="2054"/>
                <a:ext cx="335" cy="149"/>
                <a:chOff x="4650" y="1129"/>
                <a:chExt cx="246" cy="95"/>
              </a:xfrm>
            </p:grpSpPr>
            <p:sp>
              <p:nvSpPr>
                <p:cNvPr id="42181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82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83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2184" name="Group 15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87" name="Freeform 15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2188" name="Freeform 16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2185" name="Line 16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86" name="Line 16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2170" name="Group 163"/>
              <p:cNvGrpSpPr>
                <a:grpSpLocks/>
              </p:cNvGrpSpPr>
              <p:nvPr/>
            </p:nvGrpSpPr>
            <p:grpSpPr bwMode="auto">
              <a:xfrm>
                <a:off x="3452" y="2284"/>
                <a:ext cx="336" cy="148"/>
                <a:chOff x="4650" y="1129"/>
                <a:chExt cx="246" cy="95"/>
              </a:xfrm>
            </p:grpSpPr>
            <p:sp>
              <p:nvSpPr>
                <p:cNvPr id="42173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74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75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2176" name="Group 167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79" name="Freeform 16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2180" name="Freeform 16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2177" name="Line 170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78" name="Line 171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2171" name="Line 172"/>
              <p:cNvSpPr>
                <a:spLocks noChangeShapeType="1"/>
              </p:cNvSpPr>
              <p:nvPr/>
            </p:nvSpPr>
            <p:spPr bwMode="auto">
              <a:xfrm>
                <a:off x="4422" y="2370"/>
                <a:ext cx="153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72" name="Text Box 580"/>
              <p:cNvSpPr txBox="1">
                <a:spLocks noChangeArrowheads="1"/>
              </p:cNvSpPr>
              <p:nvPr/>
            </p:nvSpPr>
            <p:spPr bwMode="auto">
              <a:xfrm>
                <a:off x="4231" y="1988"/>
                <a:ext cx="37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800">
                    <a:latin typeface="Comic Sans MS" panose="030F0702030302020204" pitchFamily="66" charset="0"/>
                  </a:rPr>
                  <a:t>ISP</a:t>
                </a:r>
              </a:p>
            </p:txBody>
          </p:sp>
        </p:grpSp>
        <p:grpSp>
          <p:nvGrpSpPr>
            <p:cNvPr id="42120" name="Group 347"/>
            <p:cNvGrpSpPr>
              <a:grpSpLocks/>
            </p:cNvGrpSpPr>
            <p:nvPr/>
          </p:nvGrpSpPr>
          <p:grpSpPr bwMode="auto">
            <a:xfrm>
              <a:off x="5450519" y="3250491"/>
              <a:ext cx="569188" cy="269566"/>
              <a:chOff x="1871277" y="1576300"/>
              <a:chExt cx="1128371" cy="437861"/>
            </a:xfrm>
          </p:grpSpPr>
          <p:sp>
            <p:nvSpPr>
              <p:cNvPr id="182" name="Oval 18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4" name="Oval 18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85" name="Freeform 18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6" name="Freeform 18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7" name="Freeform 18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8" name="Freeform 18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89" name="Straight Connector 188"/>
              <p:cNvCxnSpPr>
                <a:cxnSpLocks noChangeShapeType="1"/>
                <a:endCxn id="18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0" name="Straight Connector 18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1" name="Group 347"/>
            <p:cNvGrpSpPr>
              <a:grpSpLocks/>
            </p:cNvGrpSpPr>
            <p:nvPr/>
          </p:nvGrpSpPr>
          <p:grpSpPr bwMode="auto">
            <a:xfrm>
              <a:off x="5463219" y="3606091"/>
              <a:ext cx="569188" cy="269566"/>
              <a:chOff x="1871277" y="1576300"/>
              <a:chExt cx="1128371" cy="437861"/>
            </a:xfrm>
          </p:grpSpPr>
          <p:sp>
            <p:nvSpPr>
              <p:cNvPr id="192" name="Oval 19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94" name="Oval 19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95" name="Freeform 19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96" name="Freeform 19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97" name="Freeform 19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98" name="Freeform 19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99" name="Straight Connector 198"/>
              <p:cNvCxnSpPr>
                <a:cxnSpLocks noChangeShapeType="1"/>
                <a:endCxn id="19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0" name="Straight Connector 19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2" name="Group 347"/>
            <p:cNvGrpSpPr>
              <a:grpSpLocks/>
            </p:cNvGrpSpPr>
            <p:nvPr/>
          </p:nvGrpSpPr>
          <p:grpSpPr bwMode="auto">
            <a:xfrm>
              <a:off x="6107744" y="3120316"/>
              <a:ext cx="569188" cy="269566"/>
              <a:chOff x="1871277" y="1576300"/>
              <a:chExt cx="1128371" cy="437861"/>
            </a:xfrm>
          </p:grpSpPr>
          <p:sp>
            <p:nvSpPr>
              <p:cNvPr id="202" name="Oval 20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04" name="Oval 20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05" name="Freeform 20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06" name="Freeform 20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07" name="Freeform 20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08" name="Freeform 20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209" name="Straight Connector 208"/>
              <p:cNvCxnSpPr>
                <a:cxnSpLocks noChangeShapeType="1"/>
                <a:endCxn id="20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0" name="Straight Connector 20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3" name="Group 347"/>
            <p:cNvGrpSpPr>
              <a:grpSpLocks/>
            </p:cNvGrpSpPr>
            <p:nvPr/>
          </p:nvGrpSpPr>
          <p:grpSpPr bwMode="auto">
            <a:xfrm>
              <a:off x="6207410" y="3622646"/>
              <a:ext cx="569188" cy="269566"/>
              <a:chOff x="1871277" y="1576300"/>
              <a:chExt cx="1128371" cy="437861"/>
            </a:xfrm>
          </p:grpSpPr>
          <p:sp>
            <p:nvSpPr>
              <p:cNvPr id="212" name="Oval 21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 bwMode="auto">
              <a:xfrm>
                <a:off x="1870712" y="1738800"/>
                <a:ext cx="1129808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4" name="Oval 21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15" name="Freeform 214"/>
              <p:cNvSpPr/>
              <p:nvPr/>
            </p:nvSpPr>
            <p:spPr bwMode="auto">
              <a:xfrm>
                <a:off x="2160245" y="1674334"/>
                <a:ext cx="547595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6" name="Freeform 21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" name="Freeform 21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8" name="Freeform 21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219" name="Straight Connector 218"/>
              <p:cNvCxnSpPr>
                <a:cxnSpLocks noChangeShapeType="1"/>
                <a:endCxn id="21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0" name="Straight Connector 21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4202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55784DE-E9A2-410F-8552-FBA40A7D58CF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11300" y="2290763"/>
            <a:ext cx="3511550" cy="1422399"/>
            <a:chOff x="-8" y="1443"/>
            <a:chExt cx="2212" cy="896"/>
          </a:xfrm>
        </p:grpSpPr>
        <p:sp>
          <p:nvSpPr>
            <p:cNvPr id="42117" name="Text Box 6"/>
            <p:cNvSpPr txBox="1">
              <a:spLocks noChangeArrowheads="1"/>
            </p:cNvSpPr>
            <p:nvPr/>
          </p:nvSpPr>
          <p:spPr bwMode="auto">
            <a:xfrm>
              <a:off x="-8" y="1885"/>
              <a:ext cx="2212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data, TV transmitted at different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frequencies over </a:t>
              </a:r>
              <a:r>
                <a:rPr lang="en-US" altLang="zh-CN" sz="1600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shared </a:t>
              </a: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cable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distribution network</a:t>
              </a:r>
            </a:p>
          </p:txBody>
        </p:sp>
        <p:sp>
          <p:nvSpPr>
            <p:cNvPr id="42118" name="Line 7"/>
            <p:cNvSpPr>
              <a:spLocks noChangeShapeType="1"/>
            </p:cNvSpPr>
            <p:nvPr/>
          </p:nvSpPr>
          <p:spPr bwMode="auto">
            <a:xfrm flipV="1">
              <a:off x="1452" y="1443"/>
              <a:ext cx="282" cy="47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41988" name="Rectangle 9"/>
          <p:cNvSpPr>
            <a:spLocks noChangeArrowheads="1"/>
          </p:cNvSpPr>
          <p:nvPr/>
        </p:nvSpPr>
        <p:spPr bwMode="auto">
          <a:xfrm>
            <a:off x="2181226" y="1651001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41989" name="Line 7"/>
          <p:cNvSpPr>
            <a:spLocks noChangeShapeType="1"/>
          </p:cNvSpPr>
          <p:nvPr/>
        </p:nvSpPr>
        <p:spPr bwMode="auto">
          <a:xfrm flipV="1">
            <a:off x="2482851" y="2201864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1990" name="Text Box 39"/>
          <p:cNvSpPr txBox="1">
            <a:spLocks noChangeArrowheads="1"/>
          </p:cNvSpPr>
          <p:nvPr/>
        </p:nvSpPr>
        <p:spPr bwMode="auto">
          <a:xfrm>
            <a:off x="2641635" y="2352676"/>
            <a:ext cx="780983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modem</a:t>
            </a:r>
          </a:p>
        </p:txBody>
      </p:sp>
      <p:sp>
        <p:nvSpPr>
          <p:cNvPr id="41991" name="Text Box 41"/>
          <p:cNvSpPr txBox="1">
            <a:spLocks noChangeArrowheads="1"/>
          </p:cNvSpPr>
          <p:nvPr/>
        </p:nvSpPr>
        <p:spPr bwMode="auto">
          <a:xfrm>
            <a:off x="3253414" y="2354263"/>
            <a:ext cx="822661" cy="26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splitter</a:t>
            </a:r>
          </a:p>
        </p:txBody>
      </p:sp>
      <p:grpSp>
        <p:nvGrpSpPr>
          <p:cNvPr id="41992" name="Group 13"/>
          <p:cNvGrpSpPr>
            <a:grpSpLocks/>
          </p:cNvGrpSpPr>
          <p:nvPr/>
        </p:nvGrpSpPr>
        <p:grpSpPr bwMode="auto">
          <a:xfrm>
            <a:off x="2828926" y="2078038"/>
            <a:ext cx="614363" cy="220662"/>
            <a:chOff x="322" y="890"/>
            <a:chExt cx="872" cy="339"/>
          </a:xfrm>
        </p:grpSpPr>
        <p:sp>
          <p:nvSpPr>
            <p:cNvPr id="42111" name="Rectangle 14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2" name="Rectangle 15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3" name="Rectangle 16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4" name="Rectangle 17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5" name="Rectangle 18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6" name="AutoShape 19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1993" name="AutoShape 21"/>
          <p:cNvSpPr>
            <a:spLocks noChangeArrowheads="1"/>
          </p:cNvSpPr>
          <p:nvPr/>
        </p:nvSpPr>
        <p:spPr bwMode="auto">
          <a:xfrm>
            <a:off x="1943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41994" name="Rectangle 22"/>
          <p:cNvSpPr>
            <a:spLocks noChangeArrowheads="1"/>
          </p:cNvSpPr>
          <p:nvPr/>
        </p:nvSpPr>
        <p:spPr bwMode="auto">
          <a:xfrm>
            <a:off x="3559175" y="2139951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1995" name="Freeform 23"/>
          <p:cNvSpPr>
            <a:spLocks/>
          </p:cNvSpPr>
          <p:nvPr/>
        </p:nvSpPr>
        <p:spPr bwMode="auto">
          <a:xfrm>
            <a:off x="3168651" y="1695451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1996" name="Line 24"/>
          <p:cNvSpPr>
            <a:spLocks noChangeShapeType="1"/>
          </p:cNvSpPr>
          <p:nvPr/>
        </p:nvSpPr>
        <p:spPr bwMode="auto">
          <a:xfrm flipH="1">
            <a:off x="3467101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1997" name="Picture 25" descr="t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1355725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998" name="Group 26"/>
          <p:cNvGrpSpPr>
            <a:grpSpLocks/>
          </p:cNvGrpSpPr>
          <p:nvPr/>
        </p:nvGrpSpPr>
        <p:grpSpPr bwMode="auto">
          <a:xfrm>
            <a:off x="4200525" y="1470025"/>
            <a:ext cx="850900" cy="527050"/>
            <a:chOff x="-490" y="1664"/>
            <a:chExt cx="1429" cy="842"/>
          </a:xfrm>
        </p:grpSpPr>
        <p:sp>
          <p:nvSpPr>
            <p:cNvPr id="42095" name="AutoShape 27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96" name="Group 28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97" name="Rectangle 2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98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99" name="Group 31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105" name="Rectangle 32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06" name="Rectangle 33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07" name="Rectangle 34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08" name="Rectangle 35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09" name="Rectangle 36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10" name="AutoShape 37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100" name="Picture 38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101" name="Rectangle 39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02" name="Freeform 40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03" name="Line 41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104" name="Picture 42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1999" name="Group 43"/>
          <p:cNvGrpSpPr>
            <a:grpSpLocks/>
          </p:cNvGrpSpPr>
          <p:nvPr/>
        </p:nvGrpSpPr>
        <p:grpSpPr bwMode="auto">
          <a:xfrm>
            <a:off x="5102225" y="1463675"/>
            <a:ext cx="850900" cy="527050"/>
            <a:chOff x="-490" y="1664"/>
            <a:chExt cx="1429" cy="842"/>
          </a:xfrm>
        </p:grpSpPr>
        <p:sp>
          <p:nvSpPr>
            <p:cNvPr id="42079" name="AutoShape 44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80" name="Group 45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81" name="Rectangle 46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82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83" name="Group 48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89" name="Rectangle 49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0" name="Rectangle 50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1" name="Rectangle 51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2" name="Rectangle 52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3" name="Rectangle 53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4" name="AutoShape 54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084" name="Picture 55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85" name="Rectangle 56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86" name="Freeform 57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87" name="Line 58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088" name="Picture 59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2000" name="Group 60"/>
          <p:cNvGrpSpPr>
            <a:grpSpLocks/>
          </p:cNvGrpSpPr>
          <p:nvPr/>
        </p:nvGrpSpPr>
        <p:grpSpPr bwMode="auto">
          <a:xfrm>
            <a:off x="4287838" y="2309813"/>
            <a:ext cx="850900" cy="527050"/>
            <a:chOff x="-490" y="1664"/>
            <a:chExt cx="1429" cy="842"/>
          </a:xfrm>
        </p:grpSpPr>
        <p:sp>
          <p:nvSpPr>
            <p:cNvPr id="42063" name="AutoShape 6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64" name="Group 6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65" name="Rectangle 6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66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67" name="Group 6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73" name="Rectangle 6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4" name="Rectangle 6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5" name="Rectangle 6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6" name="Rectangle 6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7" name="Rectangle 7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8" name="AutoShape 7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068" name="Picture 7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69" name="Rectangle 7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70" name="Freeform 7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71" name="Line 7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072" name="Picture 76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2001" name="Group 77"/>
          <p:cNvGrpSpPr>
            <a:grpSpLocks/>
          </p:cNvGrpSpPr>
          <p:nvPr/>
        </p:nvGrpSpPr>
        <p:grpSpPr bwMode="auto">
          <a:xfrm>
            <a:off x="5154613" y="2319338"/>
            <a:ext cx="850900" cy="527050"/>
            <a:chOff x="-490" y="1664"/>
            <a:chExt cx="1429" cy="842"/>
          </a:xfrm>
        </p:grpSpPr>
        <p:sp>
          <p:nvSpPr>
            <p:cNvPr id="42047" name="AutoShape 78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48" name="Group 79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49" name="Rectangle 80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50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51" name="Group 82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57" name="Rectangle 83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58" name="Rectangle 84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59" name="Rectangle 85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60" name="Rectangle 86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61" name="Rectangle 87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62" name="AutoShape 88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052" name="Picture 89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53" name="Rectangle 90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54" name="Freeform 91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55" name="Line 92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056" name="Picture 93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002" name="Line 94"/>
          <p:cNvSpPr>
            <a:spLocks noChangeShapeType="1"/>
          </p:cNvSpPr>
          <p:nvPr/>
        </p:nvSpPr>
        <p:spPr bwMode="auto">
          <a:xfrm>
            <a:off x="3741739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42003" name="Group 95"/>
          <p:cNvGrpSpPr>
            <a:grpSpLocks/>
          </p:cNvGrpSpPr>
          <p:nvPr/>
        </p:nvGrpSpPr>
        <p:grpSpPr bwMode="auto">
          <a:xfrm>
            <a:off x="6243638" y="1471613"/>
            <a:ext cx="850900" cy="527050"/>
            <a:chOff x="-490" y="1664"/>
            <a:chExt cx="1429" cy="842"/>
          </a:xfrm>
        </p:grpSpPr>
        <p:sp>
          <p:nvSpPr>
            <p:cNvPr id="42031" name="AutoShape 9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32" name="Group 9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33" name="Rectangle 9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34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35" name="Group 10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41" name="Rectangle 10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2" name="Rectangle 10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3" name="Rectangle 10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5" name="Rectangle 10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6" name="AutoShape 10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036" name="Picture 10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37" name="Rectangle 10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38" name="Freeform 10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39" name="Line 11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040" name="Picture 111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004" name="Text Box 112"/>
          <p:cNvSpPr txBox="1">
            <a:spLocks noChangeArrowheads="1"/>
          </p:cNvSpPr>
          <p:nvPr/>
        </p:nvSpPr>
        <p:spPr bwMode="auto">
          <a:xfrm>
            <a:off x="5854700" y="1541463"/>
            <a:ext cx="3930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969696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42005" name="Line 113"/>
          <p:cNvSpPr>
            <a:spLocks noChangeShapeType="1"/>
          </p:cNvSpPr>
          <p:nvPr/>
        </p:nvSpPr>
        <p:spPr bwMode="auto">
          <a:xfrm flipH="1">
            <a:off x="4835526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2006" name="Line 114"/>
          <p:cNvSpPr>
            <a:spLocks noChangeShapeType="1"/>
          </p:cNvSpPr>
          <p:nvPr/>
        </p:nvSpPr>
        <p:spPr bwMode="auto">
          <a:xfrm flipH="1">
            <a:off x="5740401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2007" name="Line 115"/>
          <p:cNvSpPr>
            <a:spLocks noChangeShapeType="1"/>
          </p:cNvSpPr>
          <p:nvPr/>
        </p:nvSpPr>
        <p:spPr bwMode="auto">
          <a:xfrm flipH="1">
            <a:off x="6877051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08" name="Freeform 116"/>
          <p:cNvSpPr>
            <a:spLocks/>
          </p:cNvSpPr>
          <p:nvPr/>
        </p:nvSpPr>
        <p:spPr bwMode="auto">
          <a:xfrm>
            <a:off x="5826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2009" name="Freeform 117"/>
          <p:cNvSpPr>
            <a:spLocks/>
          </p:cNvSpPr>
          <p:nvPr/>
        </p:nvSpPr>
        <p:spPr bwMode="auto">
          <a:xfrm>
            <a:off x="4959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2010" name="Rectangle 44"/>
          <p:cNvSpPr>
            <a:spLocks noChangeArrowheads="1"/>
          </p:cNvSpPr>
          <p:nvPr/>
        </p:nvSpPr>
        <p:spPr bwMode="auto">
          <a:xfrm>
            <a:off x="7170739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1" name="Text Box 45"/>
          <p:cNvSpPr txBox="1">
            <a:spLocks noChangeArrowheads="1"/>
          </p:cNvSpPr>
          <p:nvPr/>
        </p:nvSpPr>
        <p:spPr bwMode="auto">
          <a:xfrm>
            <a:off x="6681789" y="1250951"/>
            <a:ext cx="19256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cable headend</a:t>
            </a:r>
          </a:p>
        </p:txBody>
      </p:sp>
      <p:sp>
        <p:nvSpPr>
          <p:cNvPr id="42012" name="Freeform 120"/>
          <p:cNvSpPr>
            <a:spLocks/>
          </p:cNvSpPr>
          <p:nvPr/>
        </p:nvSpPr>
        <p:spPr bwMode="auto">
          <a:xfrm>
            <a:off x="7427913" y="1970089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3" name="Freeform 121"/>
          <p:cNvSpPr>
            <a:spLocks/>
          </p:cNvSpPr>
          <p:nvPr/>
        </p:nvSpPr>
        <p:spPr bwMode="auto">
          <a:xfrm>
            <a:off x="7429501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4" name="Line 122"/>
          <p:cNvSpPr>
            <a:spLocks noChangeShapeType="1"/>
          </p:cNvSpPr>
          <p:nvPr/>
        </p:nvSpPr>
        <p:spPr bwMode="auto">
          <a:xfrm flipH="1">
            <a:off x="7754939" y="2028826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5" name="Line 123"/>
          <p:cNvSpPr>
            <a:spLocks noChangeShapeType="1"/>
          </p:cNvSpPr>
          <p:nvPr/>
        </p:nvSpPr>
        <p:spPr bwMode="auto">
          <a:xfrm>
            <a:off x="7456489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6" name="Freeform 124"/>
          <p:cNvSpPr>
            <a:spLocks/>
          </p:cNvSpPr>
          <p:nvPr/>
        </p:nvSpPr>
        <p:spPr bwMode="auto">
          <a:xfrm>
            <a:off x="7450139" y="2024064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7" name="Freeform 125"/>
          <p:cNvSpPr>
            <a:spLocks/>
          </p:cNvSpPr>
          <p:nvPr/>
        </p:nvSpPr>
        <p:spPr bwMode="auto">
          <a:xfrm flipV="1">
            <a:off x="7450139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8" name="Text Box 126"/>
          <p:cNvSpPr txBox="1">
            <a:spLocks noChangeArrowheads="1"/>
          </p:cNvSpPr>
          <p:nvPr/>
        </p:nvSpPr>
        <p:spPr bwMode="auto">
          <a:xfrm>
            <a:off x="7235826" y="2449513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CMTS</a:t>
            </a:r>
          </a:p>
        </p:txBody>
      </p:sp>
      <p:sp>
        <p:nvSpPr>
          <p:cNvPr id="42019" name="AutoShape 127"/>
          <p:cNvSpPr>
            <a:spLocks noChangeArrowheads="1"/>
          </p:cNvSpPr>
          <p:nvPr/>
        </p:nvSpPr>
        <p:spPr bwMode="auto">
          <a:xfrm>
            <a:off x="7031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20" name="Freeform 174"/>
          <p:cNvSpPr>
            <a:spLocks/>
          </p:cNvSpPr>
          <p:nvPr/>
        </p:nvSpPr>
        <p:spPr bwMode="auto">
          <a:xfrm>
            <a:off x="7775576" y="2193925"/>
            <a:ext cx="206375" cy="927100"/>
          </a:xfrm>
          <a:custGeom>
            <a:avLst/>
            <a:gdLst>
              <a:gd name="T0" fmla="*/ 0 w 130"/>
              <a:gd name="T1" fmla="*/ 0 h 584"/>
              <a:gd name="T2" fmla="*/ 2147483647 w 130"/>
              <a:gd name="T3" fmla="*/ 0 h 584"/>
              <a:gd name="T4" fmla="*/ 2147483647 w 130"/>
              <a:gd name="T5" fmla="*/ 2147483647 h 584"/>
              <a:gd name="T6" fmla="*/ 0 60000 65536"/>
              <a:gd name="T7" fmla="*/ 0 60000 65536"/>
              <a:gd name="T8" fmla="*/ 0 60000 65536"/>
              <a:gd name="T9" fmla="*/ 0 w 130"/>
              <a:gd name="T10" fmla="*/ 0 h 584"/>
              <a:gd name="T11" fmla="*/ 130 w 130"/>
              <a:gd name="T12" fmla="*/ 584 h 5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0" h="584">
                <a:moveTo>
                  <a:pt x="0" y="0"/>
                </a:moveTo>
                <a:lnTo>
                  <a:pt x="130" y="0"/>
                </a:lnTo>
                <a:lnTo>
                  <a:pt x="130" y="58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28" name="Group 175"/>
          <p:cNvGrpSpPr>
            <a:grpSpLocks/>
          </p:cNvGrpSpPr>
          <p:nvPr/>
        </p:nvGrpSpPr>
        <p:grpSpPr bwMode="auto">
          <a:xfrm>
            <a:off x="7734301" y="2355850"/>
            <a:ext cx="2517775" cy="511175"/>
            <a:chOff x="3912" y="1484"/>
            <a:chExt cx="1586" cy="322"/>
          </a:xfrm>
        </p:grpSpPr>
        <p:sp>
          <p:nvSpPr>
            <p:cNvPr id="42029" name="Line 176"/>
            <p:cNvSpPr>
              <a:spLocks noChangeShapeType="1"/>
            </p:cNvSpPr>
            <p:nvPr/>
          </p:nvSpPr>
          <p:spPr bwMode="auto">
            <a:xfrm flipH="1" flipV="1">
              <a:off x="3912" y="1497"/>
              <a:ext cx="711" cy="9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030" name="Text Box 177"/>
            <p:cNvSpPr txBox="1">
              <a:spLocks noChangeArrowheads="1"/>
            </p:cNvSpPr>
            <p:nvPr/>
          </p:nvSpPr>
          <p:spPr bwMode="auto">
            <a:xfrm>
              <a:off x="4222" y="1484"/>
              <a:ext cx="1276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 i="1">
                  <a:solidFill>
                    <a:srgbClr val="000099"/>
                  </a:solidFill>
                  <a:latin typeface="Comic Sans MS" panose="030F0702030302020204" pitchFamily="66" charset="0"/>
                </a:rPr>
                <a:t>cable modem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>
                  <a:solidFill>
                    <a:srgbClr val="000099"/>
                  </a:solidFill>
                  <a:latin typeface="Comic Sans MS" panose="030F0702030302020204" pitchFamily="66" charset="0"/>
                </a:rPr>
                <a:t>termination system</a:t>
              </a:r>
            </a:p>
          </p:txBody>
        </p:sp>
      </p:grpSp>
      <p:sp>
        <p:nvSpPr>
          <p:cNvPr id="55334" name="Rectangle 3"/>
          <p:cNvSpPr>
            <a:spLocks noChangeArrowheads="1"/>
          </p:cNvSpPr>
          <p:nvPr/>
        </p:nvSpPr>
        <p:spPr bwMode="auto">
          <a:xfrm>
            <a:off x="1897063" y="4246564"/>
            <a:ext cx="8401050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HFC: hybrid fiber coax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asymmetric: up to 30Mbps downstream transmission rate, 2 Mbps upstream transmission rate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network </a:t>
            </a: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of cable, fiber attaches homes to ISP router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homes</a:t>
            </a:r>
            <a:r>
              <a:rPr lang="en-US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share access network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to cable headend 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unlike DSL, which has dedicated access to central office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defRPr/>
            </a:pPr>
            <a:endParaRPr lang="en-US" sz="2000" dirty="0"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2023" name="Title 41"/>
          <p:cNvSpPr>
            <a:spLocks/>
          </p:cNvSpPr>
          <p:nvPr/>
        </p:nvSpPr>
        <p:spPr bwMode="auto">
          <a:xfrm>
            <a:off x="1905000" y="239714"/>
            <a:ext cx="707132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Access network: cable network</a:t>
            </a:r>
          </a:p>
        </p:txBody>
      </p:sp>
      <p:pic>
        <p:nvPicPr>
          <p:cNvPr id="42024" name="Picture 180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9" y="868363"/>
            <a:ext cx="6823074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2025" name="Group 181"/>
          <p:cNvGrpSpPr>
            <a:grpSpLocks/>
          </p:cNvGrpSpPr>
          <p:nvPr/>
        </p:nvGrpSpPr>
        <p:grpSpPr bwMode="auto">
          <a:xfrm>
            <a:off x="2084388" y="1928813"/>
            <a:ext cx="609600" cy="609600"/>
            <a:chOff x="-44" y="1473"/>
            <a:chExt cx="981" cy="1105"/>
          </a:xfrm>
        </p:grpSpPr>
        <p:pic>
          <p:nvPicPr>
            <p:cNvPr id="42027" name="Picture 182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028" name="Freeform 18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2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141164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3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CA5810C-0230-4B54-B818-E307ED1DC4BB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3010" name="Title 41"/>
          <p:cNvSpPr>
            <a:spLocks/>
          </p:cNvSpPr>
          <p:nvPr/>
        </p:nvSpPr>
        <p:spPr bwMode="auto">
          <a:xfrm>
            <a:off x="1905001" y="239714"/>
            <a:ext cx="6907214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Access network: home network</a:t>
            </a:r>
          </a:p>
        </p:txBody>
      </p:sp>
      <p:pic>
        <p:nvPicPr>
          <p:cNvPr id="43011" name="Picture 8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9" y="868363"/>
            <a:ext cx="6940573" cy="176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AutoShape 99"/>
          <p:cNvSpPr>
            <a:spLocks noChangeArrowheads="1"/>
          </p:cNvSpPr>
          <p:nvPr/>
        </p:nvSpPr>
        <p:spPr bwMode="auto">
          <a:xfrm>
            <a:off x="2278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289" name="Text Box 26"/>
          <p:cNvSpPr txBox="1">
            <a:spLocks noChangeArrowheads="1"/>
          </p:cNvSpPr>
          <p:nvPr/>
        </p:nvSpPr>
        <p:spPr bwMode="auto">
          <a:xfrm>
            <a:off x="7429500" y="3178175"/>
            <a:ext cx="28971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to/from headend or central office</a:t>
            </a:r>
          </a:p>
        </p:txBody>
      </p:sp>
      <p:sp>
        <p:nvSpPr>
          <p:cNvPr id="43014" name="Rectangle 87"/>
          <p:cNvSpPr>
            <a:spLocks noChangeArrowheads="1"/>
          </p:cNvSpPr>
          <p:nvPr/>
        </p:nvSpPr>
        <p:spPr bwMode="auto">
          <a:xfrm>
            <a:off x="2713038" y="1912939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3015" name="Group 105"/>
          <p:cNvGrpSpPr>
            <a:grpSpLocks/>
          </p:cNvGrpSpPr>
          <p:nvPr/>
        </p:nvGrpSpPr>
        <p:grpSpPr bwMode="auto">
          <a:xfrm>
            <a:off x="5811839" y="3252788"/>
            <a:ext cx="3000375" cy="361950"/>
            <a:chOff x="2434" y="2109"/>
            <a:chExt cx="1890" cy="228"/>
          </a:xfrm>
        </p:grpSpPr>
        <p:grpSp>
          <p:nvGrpSpPr>
            <p:cNvPr id="43095" name="Group 91"/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43098" name="Rectangle 92"/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99" name="Rectangle 93"/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00" name="Rectangle 94"/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01" name="Rectangle 95"/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02" name="Rectangle 96"/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03" name="AutoShape 97"/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3096" name="Line 102"/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97" name="Line 104"/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16" name="Group 107"/>
          <p:cNvGrpSpPr>
            <a:grpSpLocks/>
          </p:cNvGrpSpPr>
          <p:nvPr/>
        </p:nvGrpSpPr>
        <p:grpSpPr bwMode="auto">
          <a:xfrm>
            <a:off x="4797426" y="3227388"/>
            <a:ext cx="1065213" cy="455612"/>
            <a:chOff x="2356" y="1300"/>
            <a:chExt cx="555" cy="194"/>
          </a:xfrm>
        </p:grpSpPr>
        <p:sp>
          <p:nvSpPr>
            <p:cNvPr id="4308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8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8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3090" name="Group 11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3093" name="Freeform 11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94" name="Freeform 11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3091" name="Line 11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92" name="Line 11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3017" name="Line 116"/>
          <p:cNvSpPr>
            <a:spLocks noChangeShapeType="1"/>
          </p:cNvSpPr>
          <p:nvPr/>
        </p:nvSpPr>
        <p:spPr bwMode="auto">
          <a:xfrm flipH="1">
            <a:off x="3959226" y="3463925"/>
            <a:ext cx="822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3018" name="Group 119"/>
          <p:cNvGrpSpPr>
            <a:grpSpLocks/>
          </p:cNvGrpSpPr>
          <p:nvPr/>
        </p:nvGrpSpPr>
        <p:grpSpPr bwMode="auto">
          <a:xfrm>
            <a:off x="3338514" y="2884489"/>
            <a:ext cx="1068387" cy="820737"/>
            <a:chOff x="2967" y="478"/>
            <a:chExt cx="788" cy="625"/>
          </a:xfrm>
        </p:grpSpPr>
        <p:pic>
          <p:nvPicPr>
            <p:cNvPr id="43085" name="Picture 120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86" name="Picture 121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19" name="Line 122"/>
          <p:cNvSpPr>
            <a:spLocks noChangeShapeType="1"/>
          </p:cNvSpPr>
          <p:nvPr/>
        </p:nvSpPr>
        <p:spPr bwMode="auto">
          <a:xfrm flipH="1" flipV="1">
            <a:off x="5280025" y="27670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7" name="Group 138"/>
          <p:cNvGrpSpPr>
            <a:grpSpLocks/>
          </p:cNvGrpSpPr>
          <p:nvPr/>
        </p:nvGrpSpPr>
        <p:grpSpPr bwMode="auto">
          <a:xfrm>
            <a:off x="6850063" y="3703639"/>
            <a:ext cx="2527300" cy="1265237"/>
            <a:chOff x="3355" y="2333"/>
            <a:chExt cx="1592" cy="797"/>
          </a:xfrm>
        </p:grpSpPr>
        <p:sp>
          <p:nvSpPr>
            <p:cNvPr id="43083" name="Text Box 39"/>
            <p:cNvSpPr txBox="1">
              <a:spLocks noChangeArrowheads="1"/>
            </p:cNvSpPr>
            <p:nvPr/>
          </p:nvSpPr>
          <p:spPr bwMode="auto">
            <a:xfrm>
              <a:off x="3355" y="2934"/>
              <a:ext cx="1592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cable or DSL modem</a:t>
              </a:r>
            </a:p>
          </p:txBody>
        </p:sp>
        <p:sp>
          <p:nvSpPr>
            <p:cNvPr id="43084" name="Line 129"/>
            <p:cNvSpPr>
              <a:spLocks noChangeShapeType="1"/>
            </p:cNvSpPr>
            <p:nvPr/>
          </p:nvSpPr>
          <p:spPr bwMode="auto">
            <a:xfrm>
              <a:off x="3449" y="2333"/>
              <a:ext cx="0" cy="5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8" name="Group 139"/>
          <p:cNvGrpSpPr>
            <a:grpSpLocks/>
          </p:cNvGrpSpPr>
          <p:nvPr/>
        </p:nvGrpSpPr>
        <p:grpSpPr bwMode="auto">
          <a:xfrm>
            <a:off x="5584826" y="3695700"/>
            <a:ext cx="2593975" cy="1778000"/>
            <a:chOff x="2558" y="2328"/>
            <a:chExt cx="1634" cy="1120"/>
          </a:xfrm>
        </p:grpSpPr>
        <p:sp>
          <p:nvSpPr>
            <p:cNvPr id="43081" name="Text Box 39"/>
            <p:cNvSpPr txBox="1">
              <a:spLocks noChangeArrowheads="1"/>
            </p:cNvSpPr>
            <p:nvPr/>
          </p:nvSpPr>
          <p:spPr bwMode="auto">
            <a:xfrm>
              <a:off x="2558" y="3252"/>
              <a:ext cx="1634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router, firewall, NAT</a:t>
              </a:r>
            </a:p>
          </p:txBody>
        </p:sp>
        <p:sp>
          <p:nvSpPr>
            <p:cNvPr id="43082" name="Line 133"/>
            <p:cNvSpPr>
              <a:spLocks noChangeShapeType="1"/>
            </p:cNvSpPr>
            <p:nvPr/>
          </p:nvSpPr>
          <p:spPr bwMode="auto">
            <a:xfrm>
              <a:off x="2645" y="2328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9" name="Group 141"/>
          <p:cNvGrpSpPr>
            <a:grpSpLocks/>
          </p:cNvGrpSpPr>
          <p:nvPr/>
        </p:nvGrpSpPr>
        <p:grpSpPr bwMode="auto">
          <a:xfrm>
            <a:off x="5129213" y="4576763"/>
            <a:ext cx="2927350" cy="1403350"/>
            <a:chOff x="2062" y="2532"/>
            <a:chExt cx="1844" cy="1220"/>
          </a:xfrm>
        </p:grpSpPr>
        <p:sp>
          <p:nvSpPr>
            <p:cNvPr id="43079" name="Line 134"/>
            <p:cNvSpPr>
              <a:spLocks noChangeShapeType="1"/>
            </p:cNvSpPr>
            <p:nvPr/>
          </p:nvSpPr>
          <p:spPr bwMode="auto">
            <a:xfrm>
              <a:off x="2064" y="2532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80" name="Text Box 39"/>
            <p:cNvSpPr txBox="1">
              <a:spLocks noChangeArrowheads="1"/>
            </p:cNvSpPr>
            <p:nvPr/>
          </p:nvSpPr>
          <p:spPr bwMode="auto">
            <a:xfrm>
              <a:off x="2062" y="3471"/>
              <a:ext cx="1844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wired Ethernet (1 Gbps)</a:t>
              </a:r>
            </a:p>
          </p:txBody>
        </p:sp>
      </p:grpSp>
      <p:grpSp>
        <p:nvGrpSpPr>
          <p:cNvPr id="10" name="Group 140"/>
          <p:cNvGrpSpPr>
            <a:grpSpLocks/>
          </p:cNvGrpSpPr>
          <p:nvPr/>
        </p:nvGrpSpPr>
        <p:grpSpPr bwMode="auto">
          <a:xfrm>
            <a:off x="1947863" y="3725862"/>
            <a:ext cx="1966912" cy="2047874"/>
            <a:chOff x="267" y="2347"/>
            <a:chExt cx="1239" cy="1290"/>
          </a:xfrm>
        </p:grpSpPr>
        <p:sp>
          <p:nvSpPr>
            <p:cNvPr id="43077" name="Line 136"/>
            <p:cNvSpPr>
              <a:spLocks noChangeShapeType="1"/>
            </p:cNvSpPr>
            <p:nvPr/>
          </p:nvSpPr>
          <p:spPr bwMode="auto">
            <a:xfrm>
              <a:off x="1360" y="2347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78" name="Text Box 39"/>
            <p:cNvSpPr txBox="1">
              <a:spLocks noChangeArrowheads="1"/>
            </p:cNvSpPr>
            <p:nvPr/>
          </p:nvSpPr>
          <p:spPr bwMode="auto">
            <a:xfrm>
              <a:off x="267" y="3300"/>
              <a:ext cx="1239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wireless access </a:t>
              </a:r>
            </a:p>
            <a:p>
              <a:pPr algn="r"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point (54 Mbps)</a:t>
              </a:r>
            </a:p>
          </p:txBody>
        </p:sp>
      </p:grpSp>
      <p:sp>
        <p:nvSpPr>
          <p:cNvPr id="11406" name="Text Box 142"/>
          <p:cNvSpPr txBox="1">
            <a:spLocks noChangeArrowheads="1"/>
          </p:cNvSpPr>
          <p:nvPr/>
        </p:nvSpPr>
        <p:spPr bwMode="auto">
          <a:xfrm>
            <a:off x="2507850" y="1303339"/>
            <a:ext cx="115768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wireless</a:t>
            </a:r>
          </a:p>
          <a:p>
            <a:pPr algn="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devices</a:t>
            </a:r>
          </a:p>
        </p:txBody>
      </p:sp>
      <p:grpSp>
        <p:nvGrpSpPr>
          <p:cNvPr id="43025" name="Group 143"/>
          <p:cNvGrpSpPr>
            <a:grpSpLocks/>
          </p:cNvGrpSpPr>
          <p:nvPr/>
        </p:nvGrpSpPr>
        <p:grpSpPr bwMode="auto">
          <a:xfrm>
            <a:off x="2908301" y="1954214"/>
            <a:ext cx="733425" cy="758825"/>
            <a:chOff x="2751" y="1851"/>
            <a:chExt cx="462" cy="478"/>
          </a:xfrm>
        </p:grpSpPr>
        <p:pic>
          <p:nvPicPr>
            <p:cNvPr id="43075" name="Picture 14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76" name="Picture 145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26" name="Line 146"/>
          <p:cNvSpPr>
            <a:spLocks noChangeShapeType="1"/>
          </p:cNvSpPr>
          <p:nvPr/>
        </p:nvSpPr>
        <p:spPr bwMode="auto">
          <a:xfrm>
            <a:off x="5203825" y="3679825"/>
            <a:ext cx="12700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411" name="Oval 147"/>
          <p:cNvSpPr>
            <a:spLocks noChangeArrowheads="1"/>
          </p:cNvSpPr>
          <p:nvPr/>
        </p:nvSpPr>
        <p:spPr bwMode="auto">
          <a:xfrm>
            <a:off x="2805113" y="2801939"/>
            <a:ext cx="3359150" cy="1050925"/>
          </a:xfrm>
          <a:prstGeom prst="ellipse">
            <a:avLst/>
          </a:prstGeom>
          <a:noFill/>
          <a:ln w="19050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2" name="Group 150"/>
          <p:cNvGrpSpPr>
            <a:grpSpLocks/>
          </p:cNvGrpSpPr>
          <p:nvPr/>
        </p:nvGrpSpPr>
        <p:grpSpPr bwMode="auto">
          <a:xfrm>
            <a:off x="1565276" y="3532188"/>
            <a:ext cx="1725613" cy="720725"/>
            <a:chOff x="26" y="2225"/>
            <a:chExt cx="1087" cy="454"/>
          </a:xfrm>
        </p:grpSpPr>
        <p:sp>
          <p:nvSpPr>
            <p:cNvPr id="43073" name="Text Box 148"/>
            <p:cNvSpPr txBox="1">
              <a:spLocks noChangeArrowheads="1"/>
            </p:cNvSpPr>
            <p:nvPr/>
          </p:nvSpPr>
          <p:spPr bwMode="auto">
            <a:xfrm>
              <a:off x="26" y="2357"/>
              <a:ext cx="1087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often combined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in single box</a:t>
              </a:r>
            </a:p>
          </p:txBody>
        </p:sp>
        <p:sp>
          <p:nvSpPr>
            <p:cNvPr id="43074" name="Line 149"/>
            <p:cNvSpPr>
              <a:spLocks noChangeShapeType="1"/>
            </p:cNvSpPr>
            <p:nvPr/>
          </p:nvSpPr>
          <p:spPr bwMode="auto">
            <a:xfrm flipV="1">
              <a:off x="590" y="2225"/>
              <a:ext cx="238" cy="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29" name="Group 151"/>
          <p:cNvGrpSpPr>
            <a:grpSpLocks/>
          </p:cNvGrpSpPr>
          <p:nvPr/>
        </p:nvGrpSpPr>
        <p:grpSpPr bwMode="auto">
          <a:xfrm>
            <a:off x="3903664" y="1566863"/>
            <a:ext cx="954087" cy="1027112"/>
            <a:chOff x="877" y="1008"/>
            <a:chExt cx="2747" cy="2591"/>
          </a:xfrm>
        </p:grpSpPr>
        <p:pic>
          <p:nvPicPr>
            <p:cNvPr id="43050" name="Picture 152" descr="antenna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1" name="Picture 153" descr="laptop_keyboard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52" name="Freeform 154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3053" name="Picture 155" descr="scree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54" name="Freeform 156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5" name="Freeform 157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6" name="Freeform 158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7" name="Freeform 159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8" name="Freeform 160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9" name="Freeform 161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3060" name="Group 162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3067" name="Freeform 163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68" name="Freeform 164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69" name="Freeform 165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70" name="Freeform 166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71" name="Freeform 167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72" name="Freeform 168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3061" name="Freeform 169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2" name="Freeform 170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3" name="Freeform 171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4" name="Freeform 172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5" name="Freeform 173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6" name="Freeform 174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30" name="Group 175"/>
          <p:cNvGrpSpPr>
            <a:grpSpLocks/>
          </p:cNvGrpSpPr>
          <p:nvPr/>
        </p:nvGrpSpPr>
        <p:grpSpPr bwMode="auto">
          <a:xfrm>
            <a:off x="4673600" y="2032001"/>
            <a:ext cx="1123950" cy="862013"/>
            <a:chOff x="-44" y="1473"/>
            <a:chExt cx="981" cy="1105"/>
          </a:xfrm>
        </p:grpSpPr>
        <p:pic>
          <p:nvPicPr>
            <p:cNvPr id="43048" name="Picture 176" descr="desktop_computer_stylized_medium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49" name="Freeform 17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31" name="Group 178"/>
          <p:cNvGrpSpPr>
            <a:grpSpLocks/>
          </p:cNvGrpSpPr>
          <p:nvPr/>
        </p:nvGrpSpPr>
        <p:grpSpPr bwMode="auto">
          <a:xfrm>
            <a:off x="4614863" y="3838575"/>
            <a:ext cx="849312" cy="712788"/>
            <a:chOff x="-44" y="1473"/>
            <a:chExt cx="981" cy="1105"/>
          </a:xfrm>
        </p:grpSpPr>
        <p:pic>
          <p:nvPicPr>
            <p:cNvPr id="43046" name="Picture 179" descr="desktop_computer_stylized_medium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47" name="Freeform 18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33" name="Group 98"/>
          <p:cNvGrpSpPr>
            <a:grpSpLocks/>
          </p:cNvGrpSpPr>
          <p:nvPr/>
        </p:nvGrpSpPr>
        <p:grpSpPr bwMode="auto">
          <a:xfrm>
            <a:off x="6010275" y="1708150"/>
            <a:ext cx="958850" cy="1276350"/>
            <a:chOff x="5806938" y="3011924"/>
            <a:chExt cx="347997" cy="396620"/>
          </a:xfrm>
        </p:grpSpPr>
        <p:pic>
          <p:nvPicPr>
            <p:cNvPr id="43044" name="Picture 101" descr="fridge2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45" name="Picture 1115" descr="antenna_stylized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034" name="Group 347"/>
          <p:cNvGrpSpPr>
            <a:grpSpLocks/>
          </p:cNvGrpSpPr>
          <p:nvPr/>
        </p:nvGrpSpPr>
        <p:grpSpPr bwMode="auto">
          <a:xfrm>
            <a:off x="4760914" y="3187700"/>
            <a:ext cx="1114425" cy="541338"/>
            <a:chOff x="1871277" y="1576300"/>
            <a:chExt cx="1128371" cy="437861"/>
          </a:xfrm>
        </p:grpSpPr>
        <p:sp>
          <p:nvSpPr>
            <p:cNvPr id="88" name="Oval 87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1871277" y="1739375"/>
              <a:ext cx="1128371" cy="11684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0" name="Oval 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2158995" y="1673888"/>
              <a:ext cx="549719" cy="16050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95" name="Straight Connector 94"/>
            <p:cNvCxnSpPr>
              <a:cxnSpLocks noChangeShapeType="1"/>
              <a:endCxn id="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Straight Connector 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162732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9" grpId="0"/>
      <p:bldP spid="11406" grpId="0"/>
      <p:bldP spid="114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9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6E46A9-FBEC-445A-9118-7CBF09FECFE5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5058" name="Title 50"/>
          <p:cNvSpPr>
            <a:spLocks noGrp="1"/>
          </p:cNvSpPr>
          <p:nvPr>
            <p:ph type="title" idx="4294967295"/>
          </p:nvPr>
        </p:nvSpPr>
        <p:spPr>
          <a:xfrm>
            <a:off x="1835557" y="166205"/>
            <a:ext cx="8890000" cy="7651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Enterprise access networks (Ethernet)</a:t>
            </a:r>
          </a:p>
        </p:txBody>
      </p:sp>
      <p:sp>
        <p:nvSpPr>
          <p:cNvPr id="58371" name="Content Placeholder 52"/>
          <p:cNvSpPr>
            <a:spLocks noGrp="1"/>
          </p:cNvSpPr>
          <p:nvPr>
            <p:ph idx="4294967295"/>
          </p:nvPr>
        </p:nvSpPr>
        <p:spPr>
          <a:xfrm>
            <a:off x="2147123" y="4757044"/>
            <a:ext cx="8413373" cy="1696292"/>
          </a:xfrm>
        </p:spPr>
        <p:txBody>
          <a:bodyPr>
            <a:normAutofit fontScale="77500" lnSpcReduction="20000"/>
          </a:bodyPr>
          <a:lstStyle/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typically used in companies, universities, etc.</a:t>
            </a:r>
          </a:p>
          <a:p>
            <a:pPr marL="287338" lvl="1" indent="-287338">
              <a:buSzPct val="100000"/>
              <a:buFont typeface="Wingdings" charset="2"/>
              <a:buChar char="§"/>
              <a:defRPr/>
            </a:pPr>
            <a:r>
              <a:rPr lang="en-US" dirty="0"/>
              <a:t>10 Mbps, 100Mbps, 1Gbps, 10Gbps transmission rates</a:t>
            </a:r>
          </a:p>
          <a:p>
            <a:pPr marL="287338" lvl="1" indent="-287338">
              <a:buSzPct val="100000"/>
              <a:buFont typeface="Wingdings" charset="2"/>
              <a:buChar char="§"/>
              <a:defRPr/>
            </a:pPr>
            <a:r>
              <a:rPr lang="en-US" dirty="0"/>
              <a:t>today, end systems typically connect into Ethernet switch</a:t>
            </a:r>
          </a:p>
          <a:p>
            <a:pPr marL="287338" lvl="1" indent="-287338">
              <a:buSzPct val="100000"/>
              <a:buFont typeface="Wingdings" charset="2"/>
              <a:buChar char="§"/>
              <a:defRPr/>
            </a:pPr>
            <a:r>
              <a:rPr lang="en-US" dirty="0"/>
              <a:t>Industrial Ethernet - the use of Ethernet in an industrial environment with protocols that provide determinism and real-time control</a:t>
            </a:r>
          </a:p>
          <a:p>
            <a:pPr eaLnBrk="1" hangingPunct="1">
              <a:buFont typeface="Wingdings" charset="2"/>
              <a:buChar char="§"/>
              <a:defRPr/>
            </a:pPr>
            <a:endParaRPr lang="en-US" sz="2400" dirty="0">
              <a:ea typeface="ＭＳ Ｐゴシック" charset="0"/>
            </a:endParaRPr>
          </a:p>
        </p:txBody>
      </p:sp>
      <p:sp>
        <p:nvSpPr>
          <p:cNvPr id="45060" name="Line 2"/>
          <p:cNvSpPr>
            <a:spLocks noChangeShapeType="1"/>
          </p:cNvSpPr>
          <p:nvPr/>
        </p:nvSpPr>
        <p:spPr bwMode="auto">
          <a:xfrm>
            <a:off x="3741738" y="31861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61" name="Line 3"/>
          <p:cNvSpPr>
            <a:spLocks noChangeShapeType="1"/>
          </p:cNvSpPr>
          <p:nvPr/>
        </p:nvSpPr>
        <p:spPr bwMode="auto">
          <a:xfrm>
            <a:off x="4160838" y="3194050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62" name="Line 4"/>
          <p:cNvSpPr>
            <a:spLocks noChangeShapeType="1"/>
          </p:cNvSpPr>
          <p:nvPr/>
        </p:nvSpPr>
        <p:spPr bwMode="auto">
          <a:xfrm flipH="1">
            <a:off x="3138488" y="3167063"/>
            <a:ext cx="696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63" name="Group 51"/>
          <p:cNvGrpSpPr>
            <a:grpSpLocks/>
          </p:cNvGrpSpPr>
          <p:nvPr/>
        </p:nvGrpSpPr>
        <p:grpSpPr bwMode="auto">
          <a:xfrm>
            <a:off x="3540126" y="2873375"/>
            <a:ext cx="1052513" cy="355600"/>
            <a:chOff x="4410" y="1365"/>
            <a:chExt cx="663" cy="224"/>
          </a:xfrm>
        </p:grpSpPr>
        <p:sp>
          <p:nvSpPr>
            <p:cNvPr id="45261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62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63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64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65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64" name="Line 59"/>
          <p:cNvSpPr>
            <a:spLocks noChangeShapeType="1"/>
          </p:cNvSpPr>
          <p:nvPr/>
        </p:nvSpPr>
        <p:spPr bwMode="auto">
          <a:xfrm flipH="1">
            <a:off x="2632075" y="2946400"/>
            <a:ext cx="1062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65" name="Line 61"/>
          <p:cNvSpPr>
            <a:spLocks noChangeShapeType="1"/>
          </p:cNvSpPr>
          <p:nvPr/>
        </p:nvSpPr>
        <p:spPr bwMode="auto">
          <a:xfrm flipV="1">
            <a:off x="3913188" y="2328864"/>
            <a:ext cx="0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66" name="Group 62"/>
          <p:cNvGrpSpPr>
            <a:grpSpLocks/>
          </p:cNvGrpSpPr>
          <p:nvPr/>
        </p:nvGrpSpPr>
        <p:grpSpPr bwMode="auto">
          <a:xfrm>
            <a:off x="3613151" y="1876426"/>
            <a:ext cx="873125" cy="627063"/>
            <a:chOff x="2967" y="478"/>
            <a:chExt cx="788" cy="625"/>
          </a:xfrm>
        </p:grpSpPr>
        <p:pic>
          <p:nvPicPr>
            <p:cNvPr id="45259" name="Picture 63" descr="access_point_stylized_smal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60" name="Picture 64" descr="antenna_radiation_styliz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067" name="Group 65"/>
          <p:cNvGrpSpPr>
            <a:grpSpLocks/>
          </p:cNvGrpSpPr>
          <p:nvPr/>
        </p:nvGrpSpPr>
        <p:grpSpPr bwMode="auto">
          <a:xfrm>
            <a:off x="4270375" y="1231900"/>
            <a:ext cx="622300" cy="706438"/>
            <a:chOff x="877" y="1008"/>
            <a:chExt cx="2747" cy="2591"/>
          </a:xfrm>
        </p:grpSpPr>
        <p:pic>
          <p:nvPicPr>
            <p:cNvPr id="45236" name="Picture 66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37" name="Picture 67" descr="laptop_keyboar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38" name="Freeform 68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5239" name="Picture 69" descr="scree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40" name="Freeform 70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1" name="Freeform 71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2" name="Freeform 72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3" name="Freeform 73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4" name="Freeform 74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5" name="Freeform 75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5246" name="Group 76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53" name="Freeform 77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4" name="Freeform 78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5" name="Freeform 79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6" name="Freeform 80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7" name="Freeform 81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8" name="Freeform 82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5247" name="Freeform 83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8" name="Freeform 84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9" name="Freeform 85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50" name="Freeform 86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51" name="Freeform 87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52" name="Freeform 88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068" name="Group 89"/>
          <p:cNvGrpSpPr>
            <a:grpSpLocks/>
          </p:cNvGrpSpPr>
          <p:nvPr/>
        </p:nvGrpSpPr>
        <p:grpSpPr bwMode="auto">
          <a:xfrm>
            <a:off x="2740025" y="1511301"/>
            <a:ext cx="566738" cy="625475"/>
            <a:chOff x="877" y="1008"/>
            <a:chExt cx="2747" cy="2591"/>
          </a:xfrm>
        </p:grpSpPr>
        <p:pic>
          <p:nvPicPr>
            <p:cNvPr id="45213" name="Picture 90" descr="antenna_stylized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14" name="Picture 91" descr="laptop_keyboar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15" name="Freeform 92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5216" name="Picture 93" descr="scree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17" name="Freeform 94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18" name="Freeform 95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19" name="Freeform 96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0" name="Freeform 97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1" name="Freeform 98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2" name="Freeform 99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223" name="Group 100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30" name="Freeform 10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1" name="Freeform 10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2" name="Freeform 10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3" name="Freeform 10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4" name="Freeform 10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5" name="Freeform 10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224" name="Freeform 107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5" name="Freeform 108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6" name="Freeform 109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7" name="Freeform 110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8" name="Freeform 111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9" name="Freeform 112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069" name="Group 113"/>
          <p:cNvGrpSpPr>
            <a:grpSpLocks/>
          </p:cNvGrpSpPr>
          <p:nvPr/>
        </p:nvGrpSpPr>
        <p:grpSpPr bwMode="auto">
          <a:xfrm>
            <a:off x="3487738" y="1203325"/>
            <a:ext cx="635000" cy="615950"/>
            <a:chOff x="877" y="1008"/>
            <a:chExt cx="2747" cy="2591"/>
          </a:xfrm>
        </p:grpSpPr>
        <p:pic>
          <p:nvPicPr>
            <p:cNvPr id="45190" name="Picture 114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191" name="Picture 115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92" name="Freeform 116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5193" name="Picture 117" descr="screen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94" name="Freeform 118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5" name="Freeform 119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6" name="Freeform 120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7" name="Freeform 121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8" name="Freeform 122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9" name="Freeform 123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5200" name="Group 124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07" name="Freeform 125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08" name="Freeform 126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09" name="Freeform 127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10" name="Freeform 128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11" name="Freeform 129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12" name="Freeform 130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5201" name="Freeform 131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2" name="Freeform 132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3" name="Freeform 133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4" name="Freeform 134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5" name="Freeform 135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6" name="Freeform 136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070" name="Group 296"/>
          <p:cNvGrpSpPr>
            <a:grpSpLocks/>
          </p:cNvGrpSpPr>
          <p:nvPr/>
        </p:nvGrpSpPr>
        <p:grpSpPr bwMode="auto">
          <a:xfrm>
            <a:off x="5953126" y="1851026"/>
            <a:ext cx="1166813" cy="479425"/>
            <a:chOff x="2356" y="1300"/>
            <a:chExt cx="555" cy="194"/>
          </a:xfrm>
        </p:grpSpPr>
        <p:sp>
          <p:nvSpPr>
            <p:cNvPr id="4518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8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8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85" name="Group 300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5188" name="Freeform 30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89" name="Freeform 30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86" name="Line 303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87" name="Line 304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71" name="Line 305"/>
          <p:cNvSpPr>
            <a:spLocks noChangeShapeType="1"/>
          </p:cNvSpPr>
          <p:nvPr/>
        </p:nvSpPr>
        <p:spPr bwMode="auto">
          <a:xfrm flipV="1">
            <a:off x="4302126" y="2111376"/>
            <a:ext cx="1668463" cy="766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2" name="Line 306"/>
          <p:cNvSpPr>
            <a:spLocks noChangeShapeType="1"/>
          </p:cNvSpPr>
          <p:nvPr/>
        </p:nvSpPr>
        <p:spPr bwMode="auto">
          <a:xfrm>
            <a:off x="6118225" y="3005138"/>
            <a:ext cx="0" cy="652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3" name="Line 340"/>
          <p:cNvSpPr>
            <a:spLocks noChangeShapeType="1"/>
          </p:cNvSpPr>
          <p:nvPr/>
        </p:nvSpPr>
        <p:spPr bwMode="auto">
          <a:xfrm>
            <a:off x="6499225" y="2997201"/>
            <a:ext cx="0" cy="652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74" name="Group 230"/>
          <p:cNvGrpSpPr>
            <a:grpSpLocks/>
          </p:cNvGrpSpPr>
          <p:nvPr/>
        </p:nvGrpSpPr>
        <p:grpSpPr bwMode="auto">
          <a:xfrm>
            <a:off x="5956301" y="3616326"/>
            <a:ext cx="365125" cy="766763"/>
            <a:chOff x="4140" y="429"/>
            <a:chExt cx="1425" cy="2396"/>
          </a:xfrm>
        </p:grpSpPr>
        <p:sp>
          <p:nvSpPr>
            <p:cNvPr id="45150" name="Freeform 23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1" name="Rectangle 23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2" name="Freeform 23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3" name="Freeform 23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4" name="Rectangle 23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55" name="Group 23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180" name="AutoShape 23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81" name="AutoShape 23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56" name="Rectangle 23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57" name="Group 24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178" name="AutoShape 24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79" name="AutoShape 24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58" name="Rectangle 24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9" name="Rectangle 24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60" name="Group 24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176" name="AutoShape 24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77" name="AutoShape 24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61" name="Freeform 24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62" name="Group 24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174" name="AutoShape 25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75" name="AutoShape 25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63" name="Rectangle 25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4" name="Freeform 25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5" name="Freeform 25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6" name="Oval 25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7" name="Freeform 25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8" name="AutoShape 25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9" name="AutoShape 25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70" name="Oval 25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71" name="Oval 26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72" name="Oval 26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73" name="Rectangle 26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75" name="Line 342"/>
          <p:cNvSpPr>
            <a:spLocks noChangeShapeType="1"/>
          </p:cNvSpPr>
          <p:nvPr/>
        </p:nvSpPr>
        <p:spPr bwMode="auto">
          <a:xfrm>
            <a:off x="4541839" y="3208339"/>
            <a:ext cx="503237" cy="33178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6" name="Text Box 343"/>
          <p:cNvSpPr txBox="1">
            <a:spLocks noChangeArrowheads="1"/>
          </p:cNvSpPr>
          <p:nvPr/>
        </p:nvSpPr>
        <p:spPr bwMode="auto">
          <a:xfrm>
            <a:off x="4506575" y="3538538"/>
            <a:ext cx="135005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Ethernet 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switch</a:t>
            </a:r>
          </a:p>
        </p:txBody>
      </p:sp>
      <p:sp>
        <p:nvSpPr>
          <p:cNvPr id="45077" name="Line 344"/>
          <p:cNvSpPr>
            <a:spLocks noChangeShapeType="1"/>
          </p:cNvSpPr>
          <p:nvPr/>
        </p:nvSpPr>
        <p:spPr bwMode="auto">
          <a:xfrm>
            <a:off x="6831013" y="3954463"/>
            <a:ext cx="525462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8" name="Text Box 345"/>
          <p:cNvSpPr txBox="1">
            <a:spLocks noChangeArrowheads="1"/>
          </p:cNvSpPr>
          <p:nvPr/>
        </p:nvSpPr>
        <p:spPr bwMode="auto">
          <a:xfrm>
            <a:off x="7099393" y="3552825"/>
            <a:ext cx="224612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institutional mail,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web servers</a:t>
            </a:r>
          </a:p>
        </p:txBody>
      </p:sp>
      <p:sp>
        <p:nvSpPr>
          <p:cNvPr id="45079" name="Text Box 346"/>
          <p:cNvSpPr txBox="1">
            <a:spLocks noChangeArrowheads="1"/>
          </p:cNvSpPr>
          <p:nvPr/>
        </p:nvSpPr>
        <p:spPr bwMode="auto">
          <a:xfrm>
            <a:off x="7711045" y="2986089"/>
            <a:ext cx="2478564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institutional router</a:t>
            </a:r>
          </a:p>
        </p:txBody>
      </p:sp>
      <p:sp>
        <p:nvSpPr>
          <p:cNvPr id="45080" name="Line 347"/>
          <p:cNvSpPr>
            <a:spLocks noChangeShapeType="1"/>
          </p:cNvSpPr>
          <p:nvPr/>
        </p:nvSpPr>
        <p:spPr bwMode="auto">
          <a:xfrm>
            <a:off x="7029451" y="2368551"/>
            <a:ext cx="1006475" cy="6635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81" name="Line 348"/>
          <p:cNvSpPr>
            <a:spLocks noChangeShapeType="1"/>
          </p:cNvSpPr>
          <p:nvPr/>
        </p:nvSpPr>
        <p:spPr bwMode="auto">
          <a:xfrm>
            <a:off x="7102475" y="2032000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82" name="Line 349"/>
          <p:cNvSpPr>
            <a:spLocks noChangeShapeType="1"/>
          </p:cNvSpPr>
          <p:nvPr/>
        </p:nvSpPr>
        <p:spPr bwMode="auto">
          <a:xfrm>
            <a:off x="8132763" y="2028825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83" name="Line 350"/>
          <p:cNvSpPr>
            <a:spLocks noChangeShapeType="1"/>
          </p:cNvSpPr>
          <p:nvPr/>
        </p:nvSpPr>
        <p:spPr bwMode="auto">
          <a:xfrm>
            <a:off x="7523164" y="2117725"/>
            <a:ext cx="503237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84" name="Text Box 351"/>
          <p:cNvSpPr txBox="1">
            <a:spLocks noChangeArrowheads="1"/>
          </p:cNvSpPr>
          <p:nvPr/>
        </p:nvSpPr>
        <p:spPr bwMode="auto">
          <a:xfrm>
            <a:off x="7865594" y="2320926"/>
            <a:ext cx="252665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institutional link to 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ISP (Internet)</a:t>
            </a:r>
          </a:p>
          <a:p>
            <a:pPr algn="ctr">
              <a:lnSpc>
                <a:spcPct val="85000"/>
              </a:lnSpc>
            </a:pP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85" name="Group 353"/>
          <p:cNvGrpSpPr>
            <a:grpSpLocks/>
          </p:cNvGrpSpPr>
          <p:nvPr/>
        </p:nvGrpSpPr>
        <p:grpSpPr bwMode="auto">
          <a:xfrm>
            <a:off x="5921376" y="2636838"/>
            <a:ext cx="1052513" cy="355600"/>
            <a:chOff x="4410" y="1365"/>
            <a:chExt cx="663" cy="224"/>
          </a:xfrm>
        </p:grpSpPr>
        <p:sp>
          <p:nvSpPr>
            <p:cNvPr id="45145" name="Rectangle 354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46" name="AutoShape 355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47" name="Freeform 356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48" name="Freeform 357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49" name="Freeform 358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86" name="Line 359"/>
          <p:cNvSpPr>
            <a:spLocks noChangeShapeType="1"/>
          </p:cNvSpPr>
          <p:nvPr/>
        </p:nvSpPr>
        <p:spPr bwMode="auto">
          <a:xfrm>
            <a:off x="6507163" y="2332038"/>
            <a:ext cx="0" cy="296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87" name="Group 360"/>
          <p:cNvGrpSpPr>
            <a:grpSpLocks/>
          </p:cNvGrpSpPr>
          <p:nvPr/>
        </p:nvGrpSpPr>
        <p:grpSpPr bwMode="auto">
          <a:xfrm>
            <a:off x="6396039" y="3609976"/>
            <a:ext cx="365125" cy="766763"/>
            <a:chOff x="4140" y="429"/>
            <a:chExt cx="1425" cy="2396"/>
          </a:xfrm>
        </p:grpSpPr>
        <p:sp>
          <p:nvSpPr>
            <p:cNvPr id="45113" name="Freeform 36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14" name="Rectangle 36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15" name="Freeform 36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16" name="Freeform 36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17" name="Rectangle 36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18" name="Group 36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143" name="AutoShape 36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44" name="AutoShape 36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19" name="Rectangle 36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20" name="Group 37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141" name="AutoShape 37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42" name="AutoShape 37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21" name="Rectangle 37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22" name="Rectangle 37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23" name="Group 37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139" name="AutoShape 37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40" name="AutoShape 37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24" name="Freeform 37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25" name="Group 37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137" name="AutoShape 3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38" name="AutoShape 38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26" name="Rectangle 38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27" name="Freeform 38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28" name="Freeform 38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29" name="Oval 38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0" name="Freeform 38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1" name="AutoShape 38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2" name="AutoShape 38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3" name="Oval 38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4" name="Oval 39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5" name="Oval 39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6" name="Rectangle 39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88" name="Line 393"/>
          <p:cNvSpPr>
            <a:spLocks noChangeShapeType="1"/>
          </p:cNvSpPr>
          <p:nvPr/>
        </p:nvSpPr>
        <p:spPr bwMode="auto">
          <a:xfrm flipH="1">
            <a:off x="5162550" y="3051175"/>
            <a:ext cx="788988" cy="50323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5089" name="Picture 394" descr="underline_base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6" y="822325"/>
            <a:ext cx="8709470" cy="14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5090" name="Group 395"/>
          <p:cNvGrpSpPr>
            <a:grpSpLocks/>
          </p:cNvGrpSpPr>
          <p:nvPr/>
        </p:nvGrpSpPr>
        <p:grpSpPr bwMode="auto">
          <a:xfrm>
            <a:off x="2130425" y="2566988"/>
            <a:ext cx="723900" cy="665162"/>
            <a:chOff x="-44" y="1473"/>
            <a:chExt cx="981" cy="1105"/>
          </a:xfrm>
        </p:grpSpPr>
        <p:pic>
          <p:nvPicPr>
            <p:cNvPr id="45111" name="Picture 396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12" name="Freeform 39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45091" name="Group 398"/>
          <p:cNvGrpSpPr>
            <a:grpSpLocks/>
          </p:cNvGrpSpPr>
          <p:nvPr/>
        </p:nvGrpSpPr>
        <p:grpSpPr bwMode="auto">
          <a:xfrm>
            <a:off x="2524125" y="3016251"/>
            <a:ext cx="723900" cy="665163"/>
            <a:chOff x="-44" y="1473"/>
            <a:chExt cx="981" cy="1105"/>
          </a:xfrm>
        </p:grpSpPr>
        <p:pic>
          <p:nvPicPr>
            <p:cNvPr id="45109" name="Picture 399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10" name="Freeform 40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092" name="Group 401"/>
          <p:cNvGrpSpPr>
            <a:grpSpLocks/>
          </p:cNvGrpSpPr>
          <p:nvPr/>
        </p:nvGrpSpPr>
        <p:grpSpPr bwMode="auto">
          <a:xfrm>
            <a:off x="3135313" y="3592513"/>
            <a:ext cx="723900" cy="665162"/>
            <a:chOff x="-44" y="1473"/>
            <a:chExt cx="981" cy="1105"/>
          </a:xfrm>
        </p:grpSpPr>
        <p:pic>
          <p:nvPicPr>
            <p:cNvPr id="45107" name="Picture 402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08" name="Freeform 40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093" name="Group 404"/>
          <p:cNvGrpSpPr>
            <a:grpSpLocks/>
          </p:cNvGrpSpPr>
          <p:nvPr/>
        </p:nvGrpSpPr>
        <p:grpSpPr bwMode="auto">
          <a:xfrm>
            <a:off x="3708400" y="3606801"/>
            <a:ext cx="723900" cy="665163"/>
            <a:chOff x="-44" y="1473"/>
            <a:chExt cx="981" cy="1105"/>
          </a:xfrm>
        </p:grpSpPr>
        <p:pic>
          <p:nvPicPr>
            <p:cNvPr id="45105" name="Picture 405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06" name="Freeform 40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095" name="Group 347"/>
          <p:cNvGrpSpPr>
            <a:grpSpLocks/>
          </p:cNvGrpSpPr>
          <p:nvPr/>
        </p:nvGrpSpPr>
        <p:grpSpPr bwMode="auto">
          <a:xfrm>
            <a:off x="5910263" y="1743075"/>
            <a:ext cx="1262062" cy="647700"/>
            <a:chOff x="1871277" y="1576300"/>
            <a:chExt cx="1128371" cy="437861"/>
          </a:xfrm>
        </p:grpSpPr>
        <p:sp>
          <p:nvSpPr>
            <p:cNvPr id="202" name="Oval 201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3" name="Rectangle 202"/>
            <p:cNvSpPr/>
            <p:nvPr/>
          </p:nvSpPr>
          <p:spPr bwMode="auto">
            <a:xfrm>
              <a:off x="1871277" y="1739425"/>
              <a:ext cx="1128371" cy="1159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4" name="Oval 20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5" name="Freeform 204"/>
            <p:cNvSpPr/>
            <p:nvPr/>
          </p:nvSpPr>
          <p:spPr bwMode="auto">
            <a:xfrm>
              <a:off x="2159402" y="1672887"/>
              <a:ext cx="549283" cy="16097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6" name="Freeform 20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7" name="Freeform 20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8" name="Freeform 20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09" name="Straight Connector 208"/>
            <p:cNvCxnSpPr>
              <a:cxnSpLocks noChangeShapeType="1"/>
              <a:endCxn id="20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0" name="Straight Connector 20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37440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6E91B46-419C-4448-A093-B0279FC643BD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64861" y="204567"/>
            <a:ext cx="8382000" cy="984250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Wireless access networks</a:t>
            </a:r>
            <a:endParaRPr lang="en-US" altLang="zh-CN" dirty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43472" y="1378877"/>
            <a:ext cx="8370888" cy="865187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shared </a:t>
            </a:r>
            <a:r>
              <a:rPr lang="en-US" altLang="zh-CN" sz="2400" i="1" dirty="0"/>
              <a:t>wireless</a:t>
            </a:r>
            <a:r>
              <a:rPr lang="en-US" altLang="zh-CN" sz="2400" dirty="0"/>
              <a:t> access network connects end system to router</a:t>
            </a:r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via base station aka </a:t>
            </a:r>
            <a:r>
              <a:rPr lang="en-US" altLang="ja-JP" sz="2000" dirty="0">
                <a:ea typeface="MS PGothic" panose="020B0600070205080204" pitchFamily="34" charset="-128"/>
              </a:rPr>
              <a:t>"access point"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  <p:pic>
        <p:nvPicPr>
          <p:cNvPr id="46084" name="Picture 7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80" y="955991"/>
            <a:ext cx="5786468" cy="141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Rectangle 3"/>
          <p:cNvSpPr>
            <a:spLocks noChangeArrowheads="1"/>
          </p:cNvSpPr>
          <p:nvPr/>
        </p:nvSpPr>
        <p:spPr bwMode="auto">
          <a:xfrm>
            <a:off x="1559496" y="2214564"/>
            <a:ext cx="4385693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  <a:latin typeface="Comic Sans MS" panose="030F0702030302020204" pitchFamily="66" charset="0"/>
              </a:rPr>
              <a:t>wireless LANs: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within building (100 ft.)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802.11b/g/n/ac/ax (</a:t>
            </a:r>
            <a:r>
              <a:rPr lang="en-US" altLang="zh-CN" sz="2000" dirty="0" err="1">
                <a:solidFill>
                  <a:srgbClr val="000099"/>
                </a:solidFill>
                <a:latin typeface="Comic Sans MS" panose="030F0702030302020204" pitchFamily="66" charset="0"/>
              </a:rPr>
              <a:t>WiFi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): 11M, 54M, 450M, 1G, 4G bps transmission rate</a:t>
            </a:r>
          </a:p>
        </p:txBody>
      </p:sp>
      <p:sp>
        <p:nvSpPr>
          <p:cNvPr id="46086" name="Rectangle 3"/>
          <p:cNvSpPr>
            <a:spLocks noChangeArrowheads="1"/>
          </p:cNvSpPr>
          <p:nvPr/>
        </p:nvSpPr>
        <p:spPr bwMode="auto">
          <a:xfrm>
            <a:off x="6164264" y="1819276"/>
            <a:ext cx="4619625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endParaRPr lang="en-US" altLang="zh-CN" dirty="0">
              <a:latin typeface="Comic Sans MS" panose="030F0702030302020204" pitchFamily="66" charset="0"/>
            </a:endParaRP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C0000"/>
                </a:solidFill>
                <a:latin typeface="Comic Sans MS" panose="030F0702030302020204" pitchFamily="66" charset="0"/>
              </a:rPr>
              <a:t>wide-area wireless access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provided by telco (cellular) operator, 10</a:t>
            </a:r>
            <a:r>
              <a:rPr lang="en-US" altLang="ja-JP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's km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between 1 and 10 Mbps 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3G, 4G: LTE</a:t>
            </a:r>
          </a:p>
        </p:txBody>
      </p:sp>
      <p:grpSp>
        <p:nvGrpSpPr>
          <p:cNvPr id="46087" name="Group 85"/>
          <p:cNvGrpSpPr>
            <a:grpSpLocks/>
          </p:cNvGrpSpPr>
          <p:nvPr/>
        </p:nvGrpSpPr>
        <p:grpSpPr bwMode="auto">
          <a:xfrm>
            <a:off x="2464017" y="4432869"/>
            <a:ext cx="2487613" cy="1562100"/>
            <a:chOff x="2889" y="1631"/>
            <a:chExt cx="980" cy="743"/>
          </a:xfrm>
        </p:grpSpPr>
        <p:sp>
          <p:nvSpPr>
            <p:cNvPr id="46212" name="Rectangle 86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46213" name="AutoShape 87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CCFF"/>
                </a:solidFill>
              </a:endParaRPr>
            </a:p>
          </p:txBody>
        </p:sp>
      </p:grpSp>
      <p:sp>
        <p:nvSpPr>
          <p:cNvPr id="46088" name="Line 110"/>
          <p:cNvSpPr>
            <a:spLocks noChangeShapeType="1"/>
          </p:cNvSpPr>
          <p:nvPr/>
        </p:nvSpPr>
        <p:spPr bwMode="auto">
          <a:xfrm>
            <a:off x="4108666" y="5837807"/>
            <a:ext cx="0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6089" name="Line 116"/>
          <p:cNvSpPr>
            <a:spLocks noChangeShapeType="1"/>
          </p:cNvSpPr>
          <p:nvPr/>
        </p:nvSpPr>
        <p:spPr bwMode="auto">
          <a:xfrm flipV="1">
            <a:off x="3508591" y="5702869"/>
            <a:ext cx="287338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6090" name="Group 228"/>
          <p:cNvGrpSpPr>
            <a:grpSpLocks/>
          </p:cNvGrpSpPr>
          <p:nvPr/>
        </p:nvGrpSpPr>
        <p:grpSpPr bwMode="auto">
          <a:xfrm>
            <a:off x="3784816" y="5545707"/>
            <a:ext cx="666750" cy="284163"/>
            <a:chOff x="4650" y="1129"/>
            <a:chExt cx="246" cy="95"/>
          </a:xfrm>
        </p:grpSpPr>
        <p:sp>
          <p:nvSpPr>
            <p:cNvPr id="46204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05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06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6207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6210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211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6208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09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6091" name="Group 246"/>
          <p:cNvGrpSpPr>
            <a:grpSpLocks/>
          </p:cNvGrpSpPr>
          <p:nvPr/>
        </p:nvGrpSpPr>
        <p:grpSpPr bwMode="auto">
          <a:xfrm>
            <a:off x="3032341" y="5312344"/>
            <a:ext cx="863600" cy="588962"/>
            <a:chOff x="2967" y="478"/>
            <a:chExt cx="788" cy="625"/>
          </a:xfrm>
        </p:grpSpPr>
        <p:pic>
          <p:nvPicPr>
            <p:cNvPr id="46202" name="Picture 247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203" name="Picture 248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092" name="Group 390"/>
          <p:cNvGrpSpPr>
            <a:grpSpLocks/>
          </p:cNvGrpSpPr>
          <p:nvPr/>
        </p:nvGrpSpPr>
        <p:grpSpPr bwMode="auto">
          <a:xfrm>
            <a:off x="2946616" y="4543995"/>
            <a:ext cx="757238" cy="682625"/>
            <a:chOff x="877" y="1008"/>
            <a:chExt cx="2747" cy="2591"/>
          </a:xfrm>
        </p:grpSpPr>
        <p:pic>
          <p:nvPicPr>
            <p:cNvPr id="46179" name="Picture 391" descr="antenna_styliz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80" name="Picture 392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81" name="Freeform 393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6182" name="Picture 394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83" name="Freeform 395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4" name="Freeform 396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5" name="Freeform 397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6" name="Freeform 398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7" name="Freeform 399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8" name="Freeform 400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6189" name="Group 401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6196" name="Freeform 402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97" name="Freeform 403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98" name="Freeform 404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99" name="Freeform 405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200" name="Freeform 406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201" name="Freeform 407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6190" name="Freeform 408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1" name="Freeform 409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2" name="Freeform 410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3" name="Freeform 411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4" name="Freeform 412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5" name="Freeform 413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6093" name="Group 445"/>
          <p:cNvGrpSpPr>
            <a:grpSpLocks/>
          </p:cNvGrpSpPr>
          <p:nvPr/>
        </p:nvGrpSpPr>
        <p:grpSpPr bwMode="auto">
          <a:xfrm>
            <a:off x="6670676" y="4071939"/>
            <a:ext cx="2709863" cy="1951037"/>
            <a:chOff x="3652" y="2846"/>
            <a:chExt cx="1253" cy="934"/>
          </a:xfrm>
        </p:grpSpPr>
        <p:sp>
          <p:nvSpPr>
            <p:cNvPr id="46120" name="Freeform 84"/>
            <p:cNvSpPr>
              <a:spLocks/>
            </p:cNvSpPr>
            <p:nvPr/>
          </p:nvSpPr>
          <p:spPr bwMode="auto">
            <a:xfrm>
              <a:off x="3652" y="2949"/>
              <a:ext cx="1094" cy="675"/>
            </a:xfrm>
            <a:custGeom>
              <a:avLst/>
              <a:gdLst>
                <a:gd name="T0" fmla="*/ 1388 w 1036"/>
                <a:gd name="T1" fmla="*/ 11 h 675"/>
                <a:gd name="T2" fmla="*/ 837 w 1036"/>
                <a:gd name="T3" fmla="*/ 53 h 675"/>
                <a:gd name="T4" fmla="*/ 442 w 1036"/>
                <a:gd name="T5" fmla="*/ 129 h 675"/>
                <a:gd name="T6" fmla="*/ 329 w 1036"/>
                <a:gd name="T7" fmla="*/ 229 h 675"/>
                <a:gd name="T8" fmla="*/ 45 w 1036"/>
                <a:gd name="T9" fmla="*/ 297 h 675"/>
                <a:gd name="T10" fmla="*/ 37 w 1036"/>
                <a:gd name="T11" fmla="*/ 459 h 675"/>
                <a:gd name="T12" fmla="*/ 282 w 1036"/>
                <a:gd name="T13" fmla="*/ 489 h 675"/>
                <a:gd name="T14" fmla="*/ 984 w 1036"/>
                <a:gd name="T15" fmla="*/ 489 h 675"/>
                <a:gd name="T16" fmla="*/ 1281 w 1036"/>
                <a:gd name="T17" fmla="*/ 555 h 675"/>
                <a:gd name="T18" fmla="*/ 1612 w 1036"/>
                <a:gd name="T19" fmla="*/ 657 h 675"/>
                <a:gd name="T20" fmla="*/ 1865 w 1036"/>
                <a:gd name="T21" fmla="*/ 661 h 675"/>
                <a:gd name="T22" fmla="*/ 2039 w 1036"/>
                <a:gd name="T23" fmla="*/ 603 h 675"/>
                <a:gd name="T24" fmla="*/ 2128 w 1036"/>
                <a:gd name="T25" fmla="*/ 445 h 675"/>
                <a:gd name="T26" fmla="*/ 2183 w 1036"/>
                <a:gd name="T27" fmla="*/ 291 h 675"/>
                <a:gd name="T28" fmla="*/ 2189 w 1036"/>
                <a:gd name="T29" fmla="*/ 107 h 675"/>
                <a:gd name="T30" fmla="*/ 2001 w 1036"/>
                <a:gd name="T31" fmla="*/ 17 h 675"/>
                <a:gd name="T32" fmla="*/ 1662 w 1036"/>
                <a:gd name="T33" fmla="*/ 3 h 675"/>
                <a:gd name="T34" fmla="*/ 138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21" name="Line 93"/>
            <p:cNvSpPr>
              <a:spLocks noChangeShapeType="1"/>
            </p:cNvSpPr>
            <p:nvPr/>
          </p:nvSpPr>
          <p:spPr bwMode="auto">
            <a:xfrm>
              <a:off x="4337" y="3386"/>
              <a:ext cx="96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6122" name="Picture 133" descr="car_icon_small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" y="2956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123" name="Group 134"/>
            <p:cNvGrpSpPr>
              <a:grpSpLocks/>
            </p:cNvGrpSpPr>
            <p:nvPr/>
          </p:nvGrpSpPr>
          <p:grpSpPr bwMode="auto">
            <a:xfrm>
              <a:off x="3911" y="2846"/>
              <a:ext cx="262" cy="243"/>
              <a:chOff x="2751" y="1851"/>
              <a:chExt cx="462" cy="478"/>
            </a:xfrm>
          </p:grpSpPr>
          <p:pic>
            <p:nvPicPr>
              <p:cNvPr id="46177" name="Picture 135" descr="iphone_stylized_small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178" name="Picture 136" descr="antenna_radiation_stylize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6124" name="Group 252"/>
            <p:cNvGrpSpPr>
              <a:grpSpLocks/>
            </p:cNvGrpSpPr>
            <p:nvPr/>
          </p:nvGrpSpPr>
          <p:grpSpPr bwMode="auto">
            <a:xfrm>
              <a:off x="4193" y="3034"/>
              <a:ext cx="288" cy="398"/>
              <a:chOff x="742" y="2409"/>
              <a:chExt cx="576" cy="881"/>
            </a:xfrm>
          </p:grpSpPr>
          <p:grpSp>
            <p:nvGrpSpPr>
              <p:cNvPr id="46159" name="Group 25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46162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3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4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5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6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7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8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9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0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1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2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3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4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5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6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6160" name="Picture 269" descr="cell_tower_radiation copy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61" name="Oval 27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46125" name="Group 342"/>
            <p:cNvGrpSpPr>
              <a:grpSpLocks/>
            </p:cNvGrpSpPr>
            <p:nvPr/>
          </p:nvGrpSpPr>
          <p:grpSpPr bwMode="auto">
            <a:xfrm>
              <a:off x="3715" y="3159"/>
              <a:ext cx="337" cy="257"/>
              <a:chOff x="877" y="1008"/>
              <a:chExt cx="2747" cy="2591"/>
            </a:xfrm>
          </p:grpSpPr>
          <p:pic>
            <p:nvPicPr>
              <p:cNvPr id="46136" name="Picture 343" descr="antenna_stylized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137" name="Picture 344" descr="laptop_keyboard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38" name="Freeform 3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6139" name="Picture 346" descr="screen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40" name="Freeform 3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1" name="Freeform 3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2" name="Freeform 3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3" name="Freeform 3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4" name="Freeform 3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5" name="Freeform 3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6146" name="Group 3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6153" name="Freeform 3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4" name="Freeform 3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5" name="Freeform 3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6" name="Freeform 3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7" name="Freeform 3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8" name="Freeform 3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6147" name="Freeform 3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8" name="Freeform 3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9" name="Freeform 3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50" name="Freeform 3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51" name="Freeform 3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52" name="Freeform 3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46126" name="Group 237"/>
            <p:cNvGrpSpPr>
              <a:grpSpLocks/>
            </p:cNvGrpSpPr>
            <p:nvPr/>
          </p:nvGrpSpPr>
          <p:grpSpPr bwMode="auto">
            <a:xfrm>
              <a:off x="4377" y="3439"/>
              <a:ext cx="246" cy="107"/>
              <a:chOff x="4650" y="1129"/>
              <a:chExt cx="246" cy="95"/>
            </a:xfrm>
          </p:grpSpPr>
          <p:sp>
            <p:nvSpPr>
              <p:cNvPr id="4612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2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3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6131" name="Group 24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6134" name="Freeform 2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35" name="Freeform 2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6132" name="Line 24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33" name="Line 24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6127" name="Line 444"/>
            <p:cNvSpPr>
              <a:spLocks noChangeShapeType="1"/>
            </p:cNvSpPr>
            <p:nvPr/>
          </p:nvSpPr>
          <p:spPr bwMode="auto">
            <a:xfrm>
              <a:off x="4514" y="3542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6094" name="Text Box 446"/>
          <p:cNvSpPr txBox="1">
            <a:spLocks noChangeArrowheads="1"/>
          </p:cNvSpPr>
          <p:nvPr/>
        </p:nvSpPr>
        <p:spPr bwMode="auto">
          <a:xfrm>
            <a:off x="3549866" y="6082282"/>
            <a:ext cx="14334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 dirty="0">
                <a:solidFill>
                  <a:srgbClr val="000099"/>
                </a:solidFill>
                <a:latin typeface="Comic Sans MS" panose="030F0702030302020204" pitchFamily="66" charset="0"/>
              </a:rPr>
              <a:t>to Internet</a:t>
            </a:r>
          </a:p>
        </p:txBody>
      </p:sp>
      <p:sp>
        <p:nvSpPr>
          <p:cNvPr id="46095" name="Text Box 447"/>
          <p:cNvSpPr txBox="1">
            <a:spLocks noChangeArrowheads="1"/>
          </p:cNvSpPr>
          <p:nvPr/>
        </p:nvSpPr>
        <p:spPr bwMode="auto">
          <a:xfrm>
            <a:off x="8235950" y="5884863"/>
            <a:ext cx="14334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to Internet</a:t>
            </a:r>
          </a:p>
        </p:txBody>
      </p:sp>
      <p:grpSp>
        <p:nvGrpSpPr>
          <p:cNvPr id="46097" name="Group 114"/>
          <p:cNvGrpSpPr>
            <a:grpSpLocks/>
          </p:cNvGrpSpPr>
          <p:nvPr/>
        </p:nvGrpSpPr>
        <p:grpSpPr bwMode="auto">
          <a:xfrm>
            <a:off x="3835616" y="4604320"/>
            <a:ext cx="636588" cy="879475"/>
            <a:chOff x="5806938" y="3011924"/>
            <a:chExt cx="347997" cy="396620"/>
          </a:xfrm>
        </p:grpSpPr>
        <p:pic>
          <p:nvPicPr>
            <p:cNvPr id="46118" name="Picture 117" descr="fridge2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19" name="Picture 111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098" name="Group 347"/>
          <p:cNvGrpSpPr>
            <a:grpSpLocks/>
          </p:cNvGrpSpPr>
          <p:nvPr/>
        </p:nvGrpSpPr>
        <p:grpSpPr bwMode="auto">
          <a:xfrm>
            <a:off x="3773704" y="5531420"/>
            <a:ext cx="692150" cy="331787"/>
            <a:chOff x="1871277" y="1576300"/>
            <a:chExt cx="1128371" cy="437861"/>
          </a:xfrm>
        </p:grpSpPr>
        <p:sp>
          <p:nvSpPr>
            <p:cNvPr id="116" name="Oval 11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1871277" y="1739712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2158545" y="1672671"/>
              <a:ext cx="548657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23" name="Straight Connector 122"/>
            <p:cNvCxnSpPr>
              <a:cxnSpLocks noChangeShapeType="1"/>
              <a:endCxn id="11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" name="Straight Connector 12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6099" name="Group 347"/>
          <p:cNvGrpSpPr>
            <a:grpSpLocks/>
          </p:cNvGrpSpPr>
          <p:nvPr/>
        </p:nvGrpSpPr>
        <p:grpSpPr bwMode="auto">
          <a:xfrm>
            <a:off x="8205788" y="5286376"/>
            <a:ext cx="569912" cy="269875"/>
            <a:chOff x="1871277" y="1576300"/>
            <a:chExt cx="1128371" cy="437861"/>
          </a:xfrm>
        </p:grpSpPr>
        <p:sp>
          <p:nvSpPr>
            <p:cNvPr id="126" name="Oval 12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1871277" y="1738567"/>
              <a:ext cx="1128371" cy="1159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9" name="Freeform 128"/>
            <p:cNvSpPr/>
            <p:nvPr/>
          </p:nvSpPr>
          <p:spPr bwMode="auto">
            <a:xfrm>
              <a:off x="2160442" y="1674175"/>
              <a:ext cx="546899" cy="15969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0" name="Freeform 12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" name="Freeform 13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2" name="Freeform 13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33" name="Straight Connector 132"/>
            <p:cNvCxnSpPr>
              <a:cxnSpLocks noChangeShapeType="1"/>
              <a:endCxn id="12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" name="Straight Connector 13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3639662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29" name="Group 219"/>
          <p:cNvGrpSpPr>
            <a:grpSpLocks/>
          </p:cNvGrpSpPr>
          <p:nvPr/>
        </p:nvGrpSpPr>
        <p:grpSpPr bwMode="auto">
          <a:xfrm>
            <a:off x="6805614" y="2803525"/>
            <a:ext cx="409575" cy="565150"/>
            <a:chOff x="375561" y="297711"/>
            <a:chExt cx="1252683" cy="2142487"/>
          </a:xfrm>
        </p:grpSpPr>
        <p:sp>
          <p:nvSpPr>
            <p:cNvPr id="221" name="Freeform 220"/>
            <p:cNvSpPr/>
            <p:nvPr/>
          </p:nvSpPr>
          <p:spPr>
            <a:xfrm>
              <a:off x="375561" y="297711"/>
              <a:ext cx="971072" cy="2136471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2" name="Freeform 221"/>
            <p:cNvSpPr/>
            <p:nvPr/>
          </p:nvSpPr>
          <p:spPr>
            <a:xfrm>
              <a:off x="375561" y="309747"/>
              <a:ext cx="1247826" cy="77033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1332065" y="1080080"/>
              <a:ext cx="296179" cy="136011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5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6F294B9-F25C-49B4-8E73-5CC14D3ABF2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8130" name="Title 50"/>
          <p:cNvSpPr>
            <a:spLocks noGrp="1"/>
          </p:cNvSpPr>
          <p:nvPr>
            <p:ph type="title" idx="4294967295"/>
          </p:nvPr>
        </p:nvSpPr>
        <p:spPr>
          <a:xfrm>
            <a:off x="0" y="198438"/>
            <a:ext cx="8321675" cy="765175"/>
          </a:xfrm>
        </p:spPr>
        <p:txBody>
          <a:bodyPr/>
          <a:lstStyle/>
          <a:p>
            <a:pPr eaLnBrk="1" hangingPunct="1"/>
            <a:r>
              <a:rPr lang="en-US" altLang="zh-CN" sz="4000"/>
              <a:t>Host: sends </a:t>
            </a:r>
            <a:r>
              <a:rPr lang="en-US" altLang="zh-CN" sz="4000" i="1"/>
              <a:t>packets</a:t>
            </a:r>
            <a:r>
              <a:rPr lang="en-US" altLang="zh-CN" sz="4000"/>
              <a:t> of data</a:t>
            </a:r>
          </a:p>
        </p:txBody>
      </p:sp>
      <p:sp>
        <p:nvSpPr>
          <p:cNvPr id="243750" name="Content Placeholder 52"/>
          <p:cNvSpPr>
            <a:spLocks noGrp="1"/>
          </p:cNvSpPr>
          <p:nvPr>
            <p:ph idx="4294967295"/>
          </p:nvPr>
        </p:nvSpPr>
        <p:spPr>
          <a:xfrm>
            <a:off x="1265252" y="1323975"/>
            <a:ext cx="3775075" cy="342582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  <a:defRPr/>
            </a:pPr>
            <a:r>
              <a:rPr lang="en-US" sz="2400" dirty="0">
                <a:ea typeface="+mn-ea"/>
              </a:rPr>
              <a:t>host sending function: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takes application message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breaks into smaller chunks, known as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packets</a:t>
            </a:r>
            <a:r>
              <a:rPr lang="en-US" sz="2400" dirty="0">
                <a:ea typeface="+mn-ea"/>
              </a:rPr>
              <a:t>, of length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L</a:t>
            </a:r>
            <a:r>
              <a:rPr lang="en-US" sz="2400" dirty="0">
                <a:ea typeface="+mn-ea"/>
              </a:rPr>
              <a:t> bits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transmits packet into access network at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transmission rate R</a:t>
            </a:r>
          </a:p>
          <a:p>
            <a:pPr marL="682625" lvl="1" indent="-225425">
              <a:buFont typeface="Arial"/>
              <a:buChar char="•"/>
              <a:defRPr/>
            </a:pPr>
            <a:r>
              <a:rPr lang="en-US" dirty="0"/>
              <a:t>link transmission rate, aka link </a:t>
            </a:r>
            <a:r>
              <a:rPr lang="en-US" i="1" dirty="0">
                <a:solidFill>
                  <a:srgbClr val="C00000"/>
                </a:solidFill>
              </a:rPr>
              <a:t>capacity, aka link bandwidth</a:t>
            </a:r>
          </a:p>
        </p:txBody>
      </p:sp>
      <p:sp>
        <p:nvSpPr>
          <p:cNvPr id="48132" name="Line 305"/>
          <p:cNvSpPr>
            <a:spLocks noChangeShapeType="1"/>
          </p:cNvSpPr>
          <p:nvPr/>
        </p:nvSpPr>
        <p:spPr bwMode="auto">
          <a:xfrm>
            <a:off x="7229476" y="3727450"/>
            <a:ext cx="24542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8133" name="Picture 394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2325"/>
            <a:ext cx="7600951" cy="62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134" name="Group 51"/>
          <p:cNvGrpSpPr>
            <a:grpSpLocks/>
          </p:cNvGrpSpPr>
          <p:nvPr/>
        </p:nvGrpSpPr>
        <p:grpSpPr bwMode="auto">
          <a:xfrm>
            <a:off x="9407526" y="3427413"/>
            <a:ext cx="1052513" cy="355600"/>
            <a:chOff x="4410" y="1365"/>
            <a:chExt cx="663" cy="224"/>
          </a:xfrm>
        </p:grpSpPr>
        <p:sp>
          <p:nvSpPr>
            <p:cNvPr id="48160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61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62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63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64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8135" name="TextBox 1"/>
          <p:cNvSpPr txBox="1">
            <a:spLocks noChangeArrowheads="1"/>
          </p:cNvSpPr>
          <p:nvPr/>
        </p:nvSpPr>
        <p:spPr bwMode="auto">
          <a:xfrm>
            <a:off x="7280276" y="3759200"/>
            <a:ext cx="27863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R: </a:t>
            </a: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link transmission rate</a:t>
            </a:r>
          </a:p>
        </p:txBody>
      </p:sp>
      <p:grpSp>
        <p:nvGrpSpPr>
          <p:cNvPr id="48136" name="Group 201"/>
          <p:cNvGrpSpPr>
            <a:grpSpLocks/>
          </p:cNvGrpSpPr>
          <p:nvPr/>
        </p:nvGrpSpPr>
        <p:grpSpPr bwMode="auto">
          <a:xfrm>
            <a:off x="6557964" y="2809875"/>
            <a:ext cx="409575" cy="565150"/>
            <a:chOff x="375561" y="297711"/>
            <a:chExt cx="1252683" cy="2138362"/>
          </a:xfrm>
        </p:grpSpPr>
        <p:sp>
          <p:nvSpPr>
            <p:cNvPr id="203" name="Freeform 202"/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4" name="Freeform 203"/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37" name="TextBox 205"/>
          <p:cNvSpPr txBox="1">
            <a:spLocks noChangeArrowheads="1"/>
          </p:cNvSpPr>
          <p:nvPr/>
        </p:nvSpPr>
        <p:spPr bwMode="auto">
          <a:xfrm>
            <a:off x="6315075" y="3986213"/>
            <a:ext cx="7120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host</a:t>
            </a:r>
          </a:p>
        </p:txBody>
      </p:sp>
      <p:grpSp>
        <p:nvGrpSpPr>
          <p:cNvPr id="48138" name="Group 206"/>
          <p:cNvGrpSpPr>
            <a:grpSpLocks/>
          </p:cNvGrpSpPr>
          <p:nvPr/>
        </p:nvGrpSpPr>
        <p:grpSpPr bwMode="auto">
          <a:xfrm>
            <a:off x="6083300" y="3535363"/>
            <a:ext cx="1295400" cy="506412"/>
            <a:chOff x="1816230" y="6118900"/>
            <a:chExt cx="1843339" cy="739100"/>
          </a:xfrm>
        </p:grpSpPr>
        <p:pic>
          <p:nvPicPr>
            <p:cNvPr id="48155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2069"/>
              <a:ext cx="1843339" cy="715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9" name="Rectangle 208"/>
            <p:cNvSpPr/>
            <p:nvPr/>
          </p:nvSpPr>
          <p:spPr>
            <a:xfrm rot="1049095">
              <a:off x="1947252" y="6118900"/>
              <a:ext cx="1651325" cy="46338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48139" name="Group 209"/>
          <p:cNvGrpSpPr>
            <a:grpSpLocks/>
          </p:cNvGrpSpPr>
          <p:nvPr/>
        </p:nvGrpSpPr>
        <p:grpSpPr bwMode="auto">
          <a:xfrm>
            <a:off x="6223000" y="1919289"/>
            <a:ext cx="1409700" cy="877887"/>
            <a:chOff x="2387973" y="4309243"/>
            <a:chExt cx="1771787" cy="1282262"/>
          </a:xfrm>
        </p:grpSpPr>
        <p:pic>
          <p:nvPicPr>
            <p:cNvPr id="48153" name="Picture 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508" y="4309243"/>
              <a:ext cx="1284945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2" name="Rectangle 211"/>
            <p:cNvSpPr/>
            <p:nvPr/>
          </p:nvSpPr>
          <p:spPr>
            <a:xfrm rot="11601822">
              <a:off x="2387973" y="5127757"/>
              <a:ext cx="1771787" cy="4243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40" name="TextBox 215"/>
          <p:cNvSpPr txBox="1">
            <a:spLocks noChangeArrowheads="1"/>
          </p:cNvSpPr>
          <p:nvPr/>
        </p:nvSpPr>
        <p:spPr bwMode="auto">
          <a:xfrm>
            <a:off x="6972300" y="3341688"/>
            <a:ext cx="2776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48141" name="TextBox 216"/>
          <p:cNvSpPr txBox="1">
            <a:spLocks noChangeArrowheads="1"/>
          </p:cNvSpPr>
          <p:nvPr/>
        </p:nvSpPr>
        <p:spPr bwMode="auto">
          <a:xfrm>
            <a:off x="6731000" y="3349625"/>
            <a:ext cx="309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2</a:t>
            </a:r>
          </a:p>
        </p:txBody>
      </p:sp>
      <p:cxnSp>
        <p:nvCxnSpPr>
          <p:cNvPr id="48142" name="Straight Connector 3"/>
          <p:cNvCxnSpPr>
            <a:cxnSpLocks noChangeShapeType="1"/>
          </p:cNvCxnSpPr>
          <p:nvPr/>
        </p:nvCxnSpPr>
        <p:spPr bwMode="auto">
          <a:xfrm flipV="1">
            <a:off x="7221538" y="2363788"/>
            <a:ext cx="1225550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43" name="TextBox 234"/>
          <p:cNvSpPr txBox="1">
            <a:spLocks noChangeArrowheads="1"/>
          </p:cNvSpPr>
          <p:nvPr/>
        </p:nvSpPr>
        <p:spPr bwMode="auto">
          <a:xfrm>
            <a:off x="8385175" y="2014538"/>
            <a:ext cx="16097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two packets, </a:t>
            </a:r>
          </a:p>
          <a:p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 bits each</a:t>
            </a:r>
          </a:p>
        </p:txBody>
      </p:sp>
      <p:sp>
        <p:nvSpPr>
          <p:cNvPr id="48144" name="TextBox 235"/>
          <p:cNvSpPr txBox="1">
            <a:spLocks noChangeArrowheads="1"/>
          </p:cNvSpPr>
          <p:nvPr/>
        </p:nvSpPr>
        <p:spPr bwMode="auto">
          <a:xfrm>
            <a:off x="3024952" y="5456238"/>
            <a:ext cx="1529586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packet</a:t>
            </a:r>
          </a:p>
          <a:p>
            <a:pPr algn="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transmission</a:t>
            </a:r>
          </a:p>
          <a:p>
            <a:pPr algn="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delay</a:t>
            </a:r>
          </a:p>
        </p:txBody>
      </p:sp>
      <p:sp>
        <p:nvSpPr>
          <p:cNvPr id="48145" name="TextBox 237"/>
          <p:cNvSpPr txBox="1">
            <a:spLocks noChangeArrowheads="1"/>
          </p:cNvSpPr>
          <p:nvPr/>
        </p:nvSpPr>
        <p:spPr bwMode="auto">
          <a:xfrm>
            <a:off x="5124964" y="5453063"/>
            <a:ext cx="183095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time needed to</a:t>
            </a:r>
          </a:p>
          <a:p>
            <a:pPr algn="ct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transmit </a:t>
            </a:r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-bit</a:t>
            </a:r>
          </a:p>
          <a:p>
            <a:pPr algn="ct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packet into link</a:t>
            </a:r>
          </a:p>
        </p:txBody>
      </p:sp>
      <p:sp>
        <p:nvSpPr>
          <p:cNvPr id="48146" name="TextBox 4"/>
          <p:cNvSpPr txBox="1">
            <a:spLocks noChangeArrowheads="1"/>
          </p:cNvSpPr>
          <p:nvPr/>
        </p:nvSpPr>
        <p:spPr bwMode="auto">
          <a:xfrm>
            <a:off x="7691439" y="5400675"/>
            <a:ext cx="189026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(bits)</a:t>
            </a:r>
          </a:p>
          <a:p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(bits/sec)</a:t>
            </a:r>
          </a:p>
        </p:txBody>
      </p:sp>
      <p:cxnSp>
        <p:nvCxnSpPr>
          <p:cNvPr id="48147" name="Straight Connector 9"/>
          <p:cNvCxnSpPr>
            <a:cxnSpLocks noChangeShapeType="1"/>
          </p:cNvCxnSpPr>
          <p:nvPr/>
        </p:nvCxnSpPr>
        <p:spPr bwMode="auto">
          <a:xfrm>
            <a:off x="7778750" y="5819775"/>
            <a:ext cx="12842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48" name="TextBox 10"/>
          <p:cNvSpPr txBox="1">
            <a:spLocks noChangeArrowheads="1"/>
          </p:cNvSpPr>
          <p:nvPr/>
        </p:nvSpPr>
        <p:spPr bwMode="auto">
          <a:xfrm>
            <a:off x="4752976" y="5586413"/>
            <a:ext cx="3401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=</a:t>
            </a:r>
          </a:p>
        </p:txBody>
      </p:sp>
      <p:sp>
        <p:nvSpPr>
          <p:cNvPr id="48149" name="TextBox 245"/>
          <p:cNvSpPr txBox="1">
            <a:spLocks noChangeArrowheads="1"/>
          </p:cNvSpPr>
          <p:nvPr/>
        </p:nvSpPr>
        <p:spPr bwMode="auto">
          <a:xfrm>
            <a:off x="7094539" y="5602288"/>
            <a:ext cx="3401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=</a:t>
            </a:r>
          </a:p>
        </p:txBody>
      </p:sp>
      <p:sp>
        <p:nvSpPr>
          <p:cNvPr id="48150" name="Rectangle 11"/>
          <p:cNvSpPr>
            <a:spLocks noChangeArrowheads="1"/>
          </p:cNvSpPr>
          <p:nvPr/>
        </p:nvSpPr>
        <p:spPr bwMode="auto">
          <a:xfrm>
            <a:off x="2633663" y="5322888"/>
            <a:ext cx="7275512" cy="1001712"/>
          </a:xfrm>
          <a:prstGeom prst="rect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2540671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D679CF4-F164-4EF4-91FF-AC3604378A52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47528" y="203113"/>
            <a:ext cx="7772400" cy="879475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Physical media</a:t>
            </a:r>
            <a:endParaRPr lang="en-US" altLang="zh-CN" dirty="0"/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62921" y="1556792"/>
            <a:ext cx="4322763" cy="4648200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bit: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propagates between</a:t>
            </a:r>
            <a:br>
              <a:rPr lang="en-US" altLang="zh-CN" sz="2400" dirty="0"/>
            </a:br>
            <a:r>
              <a:rPr lang="en-US" altLang="zh-CN" sz="2400" dirty="0"/>
              <a:t>transmitter/receiver pairs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physical link:</a:t>
            </a:r>
            <a:r>
              <a:rPr lang="en-US" altLang="zh-CN" sz="2400" dirty="0"/>
              <a:t> what lies between transmitter &amp; receiver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guided media: 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signals propagate in solid media: copper, fiber, coax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unguided media:</a:t>
            </a:r>
            <a:r>
              <a:rPr lang="en-US" altLang="zh-CN" sz="2400" dirty="0"/>
              <a:t> 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signals propagate freely, e.g., radio</a:t>
            </a:r>
          </a:p>
        </p:txBody>
      </p:sp>
      <p:sp>
        <p:nvSpPr>
          <p:cNvPr id="6246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960096" y="1556792"/>
            <a:ext cx="3810000" cy="334645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  <a:ea typeface="ＭＳ Ｐゴシック" charset="0"/>
              </a:rPr>
              <a:t>twisted pair (TP</a:t>
            </a:r>
            <a:r>
              <a:rPr lang="en-US" sz="2400" i="1" dirty="0">
                <a:solidFill>
                  <a:srgbClr val="FF0000"/>
                </a:solidFill>
                <a:ea typeface="ＭＳ Ｐゴシック" charset="0"/>
              </a:rPr>
              <a:t>)</a:t>
            </a:r>
            <a:endParaRPr lang="en-US" sz="2400" i="1" dirty="0">
              <a:ea typeface="ＭＳ Ｐゴシック" charset="0"/>
            </a:endParaRPr>
          </a:p>
          <a:p>
            <a:pPr>
              <a:buFont typeface="Wingdings" panose="05000000000000000000" pitchFamily="2" charset="2"/>
              <a:buChar char="n"/>
              <a:defRPr/>
            </a:pPr>
            <a:r>
              <a:rPr lang="en-US" sz="2400" dirty="0">
                <a:ea typeface="ＭＳ Ｐゴシック" charset="0"/>
              </a:rPr>
              <a:t>two insulated copper wires</a:t>
            </a:r>
          </a:p>
          <a:p>
            <a:pPr marL="682625" lvl="1" indent="-225425">
              <a:defRPr/>
            </a:pPr>
            <a:r>
              <a:rPr lang="en-US" sz="2200" dirty="0">
                <a:ea typeface="宋体" panose="02010600030101010101" pitchFamily="2" charset="-122"/>
              </a:rPr>
              <a:t>Category 5: 100 Mbps, 1 Gbps Ethernet</a:t>
            </a:r>
          </a:p>
          <a:p>
            <a:pPr marL="682625" lvl="1" indent="-225425">
              <a:defRPr/>
            </a:pPr>
            <a:r>
              <a:rPr lang="en-US" sz="2200" dirty="0">
                <a:ea typeface="宋体" panose="02010600030101010101" pitchFamily="2" charset="-122"/>
              </a:rPr>
              <a:t>Category 6: 10Gbps</a:t>
            </a:r>
          </a:p>
        </p:txBody>
      </p:sp>
      <p:pic>
        <p:nvPicPr>
          <p:cNvPr id="49154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13" y="947738"/>
            <a:ext cx="3128962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453" y="4221088"/>
            <a:ext cx="2276475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4272072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D67C3C7-986C-4D7C-90DB-71401B9DFB01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60551" y="128588"/>
            <a:ext cx="6672064" cy="879475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Physical media: coax, fiber</a:t>
            </a:r>
            <a:endParaRPr lang="en-US" altLang="zh-CN" dirty="0"/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75520" y="1346664"/>
            <a:ext cx="3962400" cy="4327525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coaxial cable:</a:t>
            </a:r>
            <a:endParaRPr lang="en-US" sz="2400" i="1" dirty="0">
              <a:solidFill>
                <a:srgbClr val="CC0000"/>
              </a:solidFill>
              <a:ea typeface="ＭＳ Ｐゴシック" charset="0"/>
            </a:endParaRP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two concentric copper conductors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bidirectional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broadband:</a:t>
            </a:r>
          </a:p>
          <a:p>
            <a:pPr marL="800100" lvl="1" indent="-342900">
              <a:lnSpc>
                <a:spcPct val="85000"/>
              </a:lnSpc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ea typeface="MS PGothic" panose="020B0600070205080204" pitchFamily="34" charset="-128"/>
              </a:rPr>
              <a:t>multiple channels on cable</a:t>
            </a:r>
          </a:p>
          <a:p>
            <a:pPr marL="800100" lvl="1" indent="-342900">
              <a:lnSpc>
                <a:spcPct val="85000"/>
              </a:lnSpc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ea typeface="MS PGothic" panose="020B0600070205080204" pitchFamily="34" charset="-128"/>
              </a:rPr>
              <a:t>HFC</a:t>
            </a:r>
          </a:p>
        </p:txBody>
      </p:sp>
      <p:pic>
        <p:nvPicPr>
          <p:cNvPr id="51202" name="Picture 6" descr="f-pi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51" y="4899025"/>
            <a:ext cx="23717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1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1" y="857250"/>
            <a:ext cx="6251673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4" descr="coa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770" y="4356100"/>
            <a:ext cx="25019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9" name="Rectangle 5"/>
          <p:cNvSpPr>
            <a:spLocks noChangeArrowheads="1"/>
          </p:cNvSpPr>
          <p:nvPr/>
        </p:nvSpPr>
        <p:spPr bwMode="auto">
          <a:xfrm>
            <a:off x="6191250" y="1317626"/>
            <a:ext cx="4945310" cy="412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800" i="1" dirty="0">
                <a:solidFill>
                  <a:srgbClr val="CC0000"/>
                </a:solidFill>
                <a:latin typeface="Comic Sans MS" panose="030F0702030302020204" pitchFamily="66" charset="0"/>
              </a:rPr>
              <a:t>fiber optic cable:</a:t>
            </a:r>
            <a:endParaRPr lang="en-US" altLang="zh-CN" i="1" dirty="0">
              <a:solidFill>
                <a:srgbClr val="CC0000"/>
              </a:solidFill>
              <a:latin typeface="Comic Sans MS" panose="030F0702030302020204" pitchFamily="66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glass fiber carrying light pulses, each pulse a bit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high-speed operation: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high-speed point-to-point transmission (e.g., 10</a:t>
            </a:r>
            <a:r>
              <a:rPr lang="ja-JP" altLang="en-US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’</a:t>
            </a:r>
            <a:r>
              <a:rPr lang="en-US" altLang="ja-JP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s-100</a:t>
            </a:r>
            <a:r>
              <a:rPr lang="ja-JP" altLang="en-US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’</a:t>
            </a:r>
            <a:r>
              <a:rPr lang="en-US" altLang="ja-JP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s </a:t>
            </a:r>
            <a:r>
              <a:rPr lang="en-US" altLang="ja-JP" sz="2000" dirty="0" err="1">
                <a:solidFill>
                  <a:srgbClr val="000099"/>
                </a:solidFill>
                <a:latin typeface="Comic Sans MS" panose="030F0702030302020204" pitchFamily="66" charset="0"/>
              </a:rPr>
              <a:t>Gbps</a:t>
            </a:r>
            <a:r>
              <a:rPr lang="en-US" altLang="ja-JP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 transmission rate)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low error rate: 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repeaters spaced far apart 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immune to electromagnetic noise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3574820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893EF2F-E4C0-45D5-8C79-F5161D393C6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87488" y="-103980"/>
            <a:ext cx="8382000" cy="1143000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Physical media: radio</a:t>
            </a:r>
            <a:endParaRPr lang="en-US" altLang="zh-CN" dirty="0"/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415480" y="1340768"/>
            <a:ext cx="4248472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signal carried in electromagnetic spectrum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no physical </a:t>
            </a:r>
            <a:r>
              <a:rPr lang="en-US" altLang="ja-JP" sz="2400" dirty="0"/>
              <a:t>"wire"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bidirectional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propagation environment effects: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reflection 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obstruction by objects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interference</a:t>
            </a:r>
          </a:p>
        </p:txBody>
      </p:sp>
      <p:pic>
        <p:nvPicPr>
          <p:cNvPr id="53250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1" y="800100"/>
            <a:ext cx="4113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Rectangle 4"/>
          <p:cNvSpPr>
            <a:spLocks noChangeArrowheads="1"/>
          </p:cNvSpPr>
          <p:nvPr/>
        </p:nvSpPr>
        <p:spPr bwMode="auto">
          <a:xfrm>
            <a:off x="6210300" y="1238251"/>
            <a:ext cx="4782244" cy="427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defRPr/>
            </a:pPr>
            <a:r>
              <a:rPr lang="en-US" sz="28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radio link types:</a:t>
            </a:r>
            <a:endParaRPr lang="en-US" i="1" dirty="0">
              <a:solidFill>
                <a:srgbClr val="CC0000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terrestrial  microwave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e.g. up to 45 Mbps channels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LAN</a:t>
            </a:r>
            <a:r>
              <a:rPr lang="en-US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(e.g., WiFi)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54 Mbps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wide-area</a:t>
            </a:r>
            <a:r>
              <a:rPr lang="en-US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(e.g., cellular)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4G cellular: ~ 10 Mbps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satellite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Kbps to 45Mbps channel (or multiple smaller channels)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270 msec end-end delay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geosynchronous versus low altitude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594948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Footer Placeholder 6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pic>
        <p:nvPicPr>
          <p:cNvPr id="55298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2423592" y="97709"/>
            <a:ext cx="4520704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Chapter 1: roadmap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54251" y="1406525"/>
            <a:ext cx="8207375" cy="4648200"/>
          </a:xfrm>
        </p:spPr>
        <p:txBody>
          <a:bodyPr/>
          <a:lstStyle/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1.3 network core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CC0000"/>
                </a:solidFill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/>
          </a:p>
        </p:txBody>
      </p:sp>
      <p:sp>
        <p:nvSpPr>
          <p:cNvPr id="5530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5583" y="6652043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0DFB387-940D-430B-B6E2-92AF40816F5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104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  <p:sp>
        <p:nvSpPr>
          <p:cNvPr id="574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2A6578E-69F8-49E9-9FB5-36355EC7DBF9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61662" y="1517651"/>
            <a:ext cx="4271963" cy="4648200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dirty="0"/>
              <a:t>mesh of interconnected routers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CC0000"/>
                </a:solidFill>
              </a:rPr>
              <a:t>packet-switching: hosts break application-layer messages into </a:t>
            </a:r>
            <a:r>
              <a:rPr lang="en-US" altLang="zh-CN" i="1" dirty="0">
                <a:solidFill>
                  <a:srgbClr val="CC0000"/>
                </a:solidFill>
              </a:rPr>
              <a:t>packets</a:t>
            </a: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forward packets</a:t>
            </a:r>
            <a:r>
              <a:rPr lang="en-US" altLang="zh-CN" i="1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from one router to the next, across links on path from source to destination</a:t>
            </a: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each packet transmitted at full link capacity</a:t>
            </a: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67493" y="319088"/>
            <a:ext cx="4439816" cy="720725"/>
          </a:xfrm>
        </p:spPr>
        <p:txBody>
          <a:bodyPr/>
          <a:lstStyle/>
          <a:p>
            <a:pPr eaLnBrk="1" hangingPunct="1"/>
            <a:r>
              <a:rPr lang="en-US" altLang="zh-CN" dirty="0"/>
              <a:t>The network core</a:t>
            </a:r>
          </a:p>
        </p:txBody>
      </p:sp>
      <p:sp>
        <p:nvSpPr>
          <p:cNvPr id="57348" name="Freeform 637"/>
          <p:cNvSpPr>
            <a:spLocks/>
          </p:cNvSpPr>
          <p:nvPr/>
        </p:nvSpPr>
        <p:spPr bwMode="auto">
          <a:xfrm>
            <a:off x="6726239" y="1712913"/>
            <a:ext cx="1736725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49" name="Group 638"/>
          <p:cNvGrpSpPr>
            <a:grpSpLocks/>
          </p:cNvGrpSpPr>
          <p:nvPr/>
        </p:nvGrpSpPr>
        <p:grpSpPr bwMode="auto">
          <a:xfrm>
            <a:off x="6894513" y="3048000"/>
            <a:ext cx="1458912" cy="933450"/>
            <a:chOff x="2889" y="1631"/>
            <a:chExt cx="980" cy="743"/>
          </a:xfrm>
        </p:grpSpPr>
        <p:sp>
          <p:nvSpPr>
            <p:cNvPr id="57897" name="Rectangle 639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898" name="AutoShape 640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CCFF"/>
                </a:solidFill>
              </a:endParaRPr>
            </a:p>
          </p:txBody>
        </p:sp>
      </p:grpSp>
      <p:sp>
        <p:nvSpPr>
          <p:cNvPr id="57350" name="Freeform 641"/>
          <p:cNvSpPr>
            <a:spLocks/>
          </p:cNvSpPr>
          <p:nvPr/>
        </p:nvSpPr>
        <p:spPr bwMode="auto">
          <a:xfrm>
            <a:off x="6888163" y="4425950"/>
            <a:ext cx="3225800" cy="1665288"/>
          </a:xfrm>
          <a:custGeom>
            <a:avLst/>
            <a:gdLst>
              <a:gd name="T0" fmla="*/ 2147483647 w 2032"/>
              <a:gd name="T1" fmla="*/ 2147483647 h 1049"/>
              <a:gd name="T2" fmla="*/ 2147483647 w 2032"/>
              <a:gd name="T3" fmla="*/ 2147483647 h 1049"/>
              <a:gd name="T4" fmla="*/ 2147483647 w 2032"/>
              <a:gd name="T5" fmla="*/ 2147483647 h 1049"/>
              <a:gd name="T6" fmla="*/ 2147483647 w 2032"/>
              <a:gd name="T7" fmla="*/ 2147483647 h 1049"/>
              <a:gd name="T8" fmla="*/ 2147483647 w 2032"/>
              <a:gd name="T9" fmla="*/ 2147483647 h 1049"/>
              <a:gd name="T10" fmla="*/ 2147483647 w 2032"/>
              <a:gd name="T11" fmla="*/ 2147483647 h 1049"/>
              <a:gd name="T12" fmla="*/ 2147483647 w 2032"/>
              <a:gd name="T13" fmla="*/ 2147483647 h 1049"/>
              <a:gd name="T14" fmla="*/ 2147483647 w 2032"/>
              <a:gd name="T15" fmla="*/ 2147483647 h 1049"/>
              <a:gd name="T16" fmla="*/ 2147483647 w 2032"/>
              <a:gd name="T17" fmla="*/ 2147483647 h 1049"/>
              <a:gd name="T18" fmla="*/ 2147483647 w 2032"/>
              <a:gd name="T19" fmla="*/ 2147483647 h 1049"/>
              <a:gd name="T20" fmla="*/ 2147483647 w 2032"/>
              <a:gd name="T21" fmla="*/ 2147483647 h 1049"/>
              <a:gd name="T22" fmla="*/ 2147483647 w 2032"/>
              <a:gd name="T23" fmla="*/ 2147483647 h 1049"/>
              <a:gd name="T24" fmla="*/ 2147483647 w 2032"/>
              <a:gd name="T25" fmla="*/ 2147483647 h 1049"/>
              <a:gd name="T26" fmla="*/ 2147483647 w 2032"/>
              <a:gd name="T27" fmla="*/ 2147483647 h 1049"/>
              <a:gd name="T28" fmla="*/ 2147483647 w 2032"/>
              <a:gd name="T29" fmla="*/ 2147483647 h 1049"/>
              <a:gd name="T30" fmla="*/ 2147483647 w 2032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1" name="Line 642"/>
          <p:cNvSpPr>
            <a:spLocks noChangeShapeType="1"/>
          </p:cNvSpPr>
          <p:nvPr/>
        </p:nvSpPr>
        <p:spPr bwMode="auto">
          <a:xfrm rot="16200000">
            <a:off x="9369426" y="5162551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2" name="Line 643"/>
          <p:cNvSpPr>
            <a:spLocks noChangeShapeType="1"/>
          </p:cNvSpPr>
          <p:nvPr/>
        </p:nvSpPr>
        <p:spPr bwMode="auto">
          <a:xfrm rot="5400000" flipV="1">
            <a:off x="9515476" y="5443539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3" name="Line 644"/>
          <p:cNvSpPr>
            <a:spLocks noChangeShapeType="1"/>
          </p:cNvSpPr>
          <p:nvPr/>
        </p:nvSpPr>
        <p:spPr bwMode="auto">
          <a:xfrm rot="16200000">
            <a:off x="9701213" y="5119688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4" name="Line 646"/>
          <p:cNvSpPr>
            <a:spLocks noChangeShapeType="1"/>
          </p:cNvSpPr>
          <p:nvPr/>
        </p:nvSpPr>
        <p:spPr bwMode="auto">
          <a:xfrm>
            <a:off x="7624764" y="4776789"/>
            <a:ext cx="212725" cy="984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5" name="Line 647"/>
          <p:cNvSpPr>
            <a:spLocks noChangeShapeType="1"/>
          </p:cNvSpPr>
          <p:nvPr/>
        </p:nvSpPr>
        <p:spPr bwMode="auto">
          <a:xfrm flipV="1">
            <a:off x="7366001" y="5040314"/>
            <a:ext cx="390525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6" name="Line 650"/>
          <p:cNvSpPr>
            <a:spLocks noChangeShapeType="1"/>
          </p:cNvSpPr>
          <p:nvPr/>
        </p:nvSpPr>
        <p:spPr bwMode="auto">
          <a:xfrm flipH="1">
            <a:off x="7791450" y="5087938"/>
            <a:ext cx="103188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7" name="Line 651"/>
          <p:cNvSpPr>
            <a:spLocks noChangeShapeType="1"/>
          </p:cNvSpPr>
          <p:nvPr/>
        </p:nvSpPr>
        <p:spPr bwMode="auto">
          <a:xfrm flipH="1" flipV="1">
            <a:off x="8072438" y="5100639"/>
            <a:ext cx="114300" cy="1730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8" name="Line 652"/>
          <p:cNvSpPr>
            <a:spLocks noChangeShapeType="1"/>
          </p:cNvSpPr>
          <p:nvPr/>
        </p:nvSpPr>
        <p:spPr bwMode="auto">
          <a:xfrm>
            <a:off x="8267700" y="5056189"/>
            <a:ext cx="503238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9" name="Line 654"/>
          <p:cNvSpPr>
            <a:spLocks noChangeShapeType="1"/>
          </p:cNvSpPr>
          <p:nvPr/>
        </p:nvSpPr>
        <p:spPr bwMode="auto">
          <a:xfrm>
            <a:off x="7570788" y="3582988"/>
            <a:ext cx="234950" cy="746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0" name="Line 655"/>
          <p:cNvSpPr>
            <a:spLocks noChangeShapeType="1"/>
          </p:cNvSpPr>
          <p:nvPr/>
        </p:nvSpPr>
        <p:spPr bwMode="auto">
          <a:xfrm flipV="1">
            <a:off x="7415214" y="3736976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61" name="Group 656"/>
          <p:cNvGrpSpPr>
            <a:grpSpLocks/>
          </p:cNvGrpSpPr>
          <p:nvPr/>
        </p:nvGrpSpPr>
        <p:grpSpPr bwMode="auto">
          <a:xfrm>
            <a:off x="7135813" y="3503614"/>
            <a:ext cx="506412" cy="352425"/>
            <a:chOff x="2967" y="478"/>
            <a:chExt cx="788" cy="625"/>
          </a:xfrm>
        </p:grpSpPr>
        <p:pic>
          <p:nvPicPr>
            <p:cNvPr id="57895" name="Picture 657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896" name="Picture 658" descr="antenna_radiation_stylized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362" name="Freeform 659"/>
          <p:cNvSpPr>
            <a:spLocks/>
          </p:cNvSpPr>
          <p:nvPr/>
        </p:nvSpPr>
        <p:spPr bwMode="auto">
          <a:xfrm>
            <a:off x="8443914" y="3476626"/>
            <a:ext cx="1470025" cy="765175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3" name="Freeform 660"/>
          <p:cNvSpPr>
            <a:spLocks/>
          </p:cNvSpPr>
          <p:nvPr/>
        </p:nvSpPr>
        <p:spPr bwMode="auto">
          <a:xfrm>
            <a:off x="8407401" y="2128839"/>
            <a:ext cx="1730375" cy="1125537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4" name="Line 661"/>
          <p:cNvSpPr>
            <a:spLocks noChangeShapeType="1"/>
          </p:cNvSpPr>
          <p:nvPr/>
        </p:nvSpPr>
        <p:spPr bwMode="auto">
          <a:xfrm>
            <a:off x="8920163" y="3816350"/>
            <a:ext cx="163512" cy="120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5" name="Line 662"/>
          <p:cNvSpPr>
            <a:spLocks noChangeShapeType="1"/>
          </p:cNvSpPr>
          <p:nvPr/>
        </p:nvSpPr>
        <p:spPr bwMode="auto">
          <a:xfrm>
            <a:off x="9017000" y="3736975"/>
            <a:ext cx="279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6" name="Line 663"/>
          <p:cNvSpPr>
            <a:spLocks noChangeShapeType="1"/>
          </p:cNvSpPr>
          <p:nvPr/>
        </p:nvSpPr>
        <p:spPr bwMode="auto">
          <a:xfrm flipV="1">
            <a:off x="9253539" y="3822701"/>
            <a:ext cx="134937" cy="104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7" name="Line 664"/>
          <p:cNvSpPr>
            <a:spLocks noChangeShapeType="1"/>
          </p:cNvSpPr>
          <p:nvPr/>
        </p:nvSpPr>
        <p:spPr bwMode="auto">
          <a:xfrm>
            <a:off x="8247064" y="2590801"/>
            <a:ext cx="509587" cy="3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8" name="Line 665"/>
          <p:cNvSpPr>
            <a:spLocks noChangeShapeType="1"/>
          </p:cNvSpPr>
          <p:nvPr/>
        </p:nvSpPr>
        <p:spPr bwMode="auto">
          <a:xfrm>
            <a:off x="8882064" y="4700588"/>
            <a:ext cx="390525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9" name="Line 666"/>
          <p:cNvSpPr>
            <a:spLocks noChangeShapeType="1"/>
          </p:cNvSpPr>
          <p:nvPr/>
        </p:nvSpPr>
        <p:spPr bwMode="auto">
          <a:xfrm flipV="1">
            <a:off x="8261351" y="4687889"/>
            <a:ext cx="322263" cy="1984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0" name="Line 667"/>
          <p:cNvSpPr>
            <a:spLocks noChangeShapeType="1"/>
          </p:cNvSpPr>
          <p:nvPr/>
        </p:nvSpPr>
        <p:spPr bwMode="auto">
          <a:xfrm flipV="1">
            <a:off x="8304213" y="4979988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1" name="Line 668"/>
          <p:cNvSpPr>
            <a:spLocks noChangeShapeType="1"/>
          </p:cNvSpPr>
          <p:nvPr/>
        </p:nvSpPr>
        <p:spPr bwMode="auto">
          <a:xfrm flipV="1">
            <a:off x="9101139" y="2495551"/>
            <a:ext cx="123825" cy="873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2" name="Line 669"/>
          <p:cNvSpPr>
            <a:spLocks noChangeShapeType="1"/>
          </p:cNvSpPr>
          <p:nvPr/>
        </p:nvSpPr>
        <p:spPr bwMode="auto">
          <a:xfrm>
            <a:off x="8929688" y="2668588"/>
            <a:ext cx="0" cy="825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3" name="Line 670"/>
          <p:cNvSpPr>
            <a:spLocks noChangeShapeType="1"/>
          </p:cNvSpPr>
          <p:nvPr/>
        </p:nvSpPr>
        <p:spPr bwMode="auto">
          <a:xfrm flipV="1">
            <a:off x="9104314" y="2562226"/>
            <a:ext cx="263525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4" name="Line 671"/>
          <p:cNvSpPr>
            <a:spLocks noChangeShapeType="1"/>
          </p:cNvSpPr>
          <p:nvPr/>
        </p:nvSpPr>
        <p:spPr bwMode="auto">
          <a:xfrm>
            <a:off x="9466263" y="2563813"/>
            <a:ext cx="0" cy="196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5" name="Line 672"/>
          <p:cNvSpPr>
            <a:spLocks noChangeShapeType="1"/>
          </p:cNvSpPr>
          <p:nvPr/>
        </p:nvSpPr>
        <p:spPr bwMode="auto">
          <a:xfrm>
            <a:off x="9120188" y="2870200"/>
            <a:ext cx="1889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6" name="Line 673"/>
          <p:cNvSpPr>
            <a:spLocks noChangeShapeType="1"/>
          </p:cNvSpPr>
          <p:nvPr/>
        </p:nvSpPr>
        <p:spPr bwMode="auto">
          <a:xfrm>
            <a:off x="9674225" y="2860675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7" name="Line 674"/>
          <p:cNvSpPr>
            <a:spLocks noChangeShapeType="1"/>
          </p:cNvSpPr>
          <p:nvPr/>
        </p:nvSpPr>
        <p:spPr bwMode="auto">
          <a:xfrm flipH="1">
            <a:off x="8823326" y="2936875"/>
            <a:ext cx="98425" cy="704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8" name="Line 675"/>
          <p:cNvSpPr>
            <a:spLocks noChangeShapeType="1"/>
          </p:cNvSpPr>
          <p:nvPr/>
        </p:nvSpPr>
        <p:spPr bwMode="auto">
          <a:xfrm flipH="1">
            <a:off x="9412289" y="2936876"/>
            <a:ext cx="111125" cy="727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9" name="Line 676"/>
          <p:cNvSpPr>
            <a:spLocks noChangeShapeType="1"/>
          </p:cNvSpPr>
          <p:nvPr/>
        </p:nvSpPr>
        <p:spPr bwMode="auto">
          <a:xfrm flipV="1">
            <a:off x="8796338" y="4078288"/>
            <a:ext cx="227012" cy="4365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80" name="Line 677"/>
          <p:cNvSpPr>
            <a:spLocks noChangeShapeType="1"/>
          </p:cNvSpPr>
          <p:nvPr/>
        </p:nvSpPr>
        <p:spPr bwMode="auto">
          <a:xfrm>
            <a:off x="9869488" y="2859088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81" name="Group 678"/>
          <p:cNvGrpSpPr>
            <a:grpSpLocks/>
          </p:cNvGrpSpPr>
          <p:nvPr/>
        </p:nvGrpSpPr>
        <p:grpSpPr bwMode="auto">
          <a:xfrm>
            <a:off x="7577138" y="1846263"/>
            <a:ext cx="468312" cy="620712"/>
            <a:chOff x="1653" y="3023"/>
            <a:chExt cx="622" cy="911"/>
          </a:xfrm>
        </p:grpSpPr>
        <p:sp>
          <p:nvSpPr>
            <p:cNvPr id="57878" name="Line 270"/>
            <p:cNvSpPr>
              <a:spLocks noChangeShapeType="1"/>
            </p:cNvSpPr>
            <p:nvPr/>
          </p:nvSpPr>
          <p:spPr bwMode="auto">
            <a:xfrm flipH="1">
              <a:off x="1766" y="3287"/>
              <a:ext cx="188" cy="586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79" name="Line 271"/>
            <p:cNvSpPr>
              <a:spLocks noChangeShapeType="1"/>
            </p:cNvSpPr>
            <p:nvPr/>
          </p:nvSpPr>
          <p:spPr bwMode="auto">
            <a:xfrm>
              <a:off x="1954" y="3287"/>
              <a:ext cx="188" cy="58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0" name="Line 272"/>
            <p:cNvSpPr>
              <a:spLocks noChangeShapeType="1"/>
            </p:cNvSpPr>
            <p:nvPr/>
          </p:nvSpPr>
          <p:spPr bwMode="auto">
            <a:xfrm>
              <a:off x="1766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1" name="Line 273"/>
            <p:cNvSpPr>
              <a:spLocks noChangeShapeType="1"/>
            </p:cNvSpPr>
            <p:nvPr/>
          </p:nvSpPr>
          <p:spPr bwMode="auto">
            <a:xfrm flipH="1">
              <a:off x="1954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2" name="Line 274"/>
            <p:cNvSpPr>
              <a:spLocks noChangeShapeType="1"/>
            </p:cNvSpPr>
            <p:nvPr/>
          </p:nvSpPr>
          <p:spPr bwMode="auto">
            <a:xfrm>
              <a:off x="1954" y="3300"/>
              <a:ext cx="0" cy="63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3" name="Line 275"/>
            <p:cNvSpPr>
              <a:spLocks noChangeShapeType="1"/>
            </p:cNvSpPr>
            <p:nvPr/>
          </p:nvSpPr>
          <p:spPr bwMode="auto">
            <a:xfrm flipV="1">
              <a:off x="1766" y="3810"/>
              <a:ext cx="188" cy="6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4" name="Line 276"/>
            <p:cNvSpPr>
              <a:spLocks noChangeShapeType="1"/>
            </p:cNvSpPr>
            <p:nvPr/>
          </p:nvSpPr>
          <p:spPr bwMode="auto">
            <a:xfrm flipH="1" flipV="1">
              <a:off x="1954" y="3810"/>
              <a:ext cx="188" cy="6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5" name="Line 277"/>
            <p:cNvSpPr>
              <a:spLocks noChangeShapeType="1"/>
            </p:cNvSpPr>
            <p:nvPr/>
          </p:nvSpPr>
          <p:spPr bwMode="auto">
            <a:xfrm>
              <a:off x="1846" y="3618"/>
              <a:ext cx="108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6" name="Line 278"/>
            <p:cNvSpPr>
              <a:spLocks noChangeShapeType="1"/>
            </p:cNvSpPr>
            <p:nvPr/>
          </p:nvSpPr>
          <p:spPr bwMode="auto">
            <a:xfrm flipV="1">
              <a:off x="1954" y="3618"/>
              <a:ext cx="114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7" name="Line 279"/>
            <p:cNvSpPr>
              <a:spLocks noChangeShapeType="1"/>
            </p:cNvSpPr>
            <p:nvPr/>
          </p:nvSpPr>
          <p:spPr bwMode="auto">
            <a:xfrm>
              <a:off x="1810" y="3704"/>
              <a:ext cx="139" cy="65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8" name="Line 280"/>
            <p:cNvSpPr>
              <a:spLocks noChangeShapeType="1"/>
            </p:cNvSpPr>
            <p:nvPr/>
          </p:nvSpPr>
          <p:spPr bwMode="auto">
            <a:xfrm flipV="1">
              <a:off x="1954" y="3717"/>
              <a:ext cx="140" cy="57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9" name="Line 281"/>
            <p:cNvSpPr>
              <a:spLocks noChangeShapeType="1"/>
            </p:cNvSpPr>
            <p:nvPr/>
          </p:nvSpPr>
          <p:spPr bwMode="auto">
            <a:xfrm flipV="1">
              <a:off x="1954" y="3530"/>
              <a:ext cx="72" cy="2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90" name="Line 282"/>
            <p:cNvSpPr>
              <a:spLocks noChangeShapeType="1"/>
            </p:cNvSpPr>
            <p:nvPr/>
          </p:nvSpPr>
          <p:spPr bwMode="auto">
            <a:xfrm flipV="1">
              <a:off x="1954" y="3409"/>
              <a:ext cx="45" cy="1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91" name="Line 283"/>
            <p:cNvSpPr>
              <a:spLocks noChangeShapeType="1"/>
            </p:cNvSpPr>
            <p:nvPr/>
          </p:nvSpPr>
          <p:spPr bwMode="auto">
            <a:xfrm>
              <a:off x="1873" y="3522"/>
              <a:ext cx="87" cy="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92" name="Line 284"/>
            <p:cNvSpPr>
              <a:spLocks noChangeShapeType="1"/>
            </p:cNvSpPr>
            <p:nvPr/>
          </p:nvSpPr>
          <p:spPr bwMode="auto">
            <a:xfrm>
              <a:off x="1912" y="3404"/>
              <a:ext cx="50" cy="31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93" name="Oval 694"/>
            <p:cNvSpPr>
              <a:spLocks noChangeArrowheads="1"/>
            </p:cNvSpPr>
            <p:nvPr/>
          </p:nvSpPr>
          <p:spPr bwMode="auto">
            <a:xfrm>
              <a:off x="1921" y="3233"/>
              <a:ext cx="63" cy="68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pic>
          <p:nvPicPr>
            <p:cNvPr id="57894" name="Picture 695" descr="cell_tower_radiation_gray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" y="3023"/>
              <a:ext cx="622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82" name="Group 696"/>
          <p:cNvGrpSpPr>
            <a:grpSpLocks/>
          </p:cNvGrpSpPr>
          <p:nvPr/>
        </p:nvGrpSpPr>
        <p:grpSpPr bwMode="auto">
          <a:xfrm>
            <a:off x="7813676" y="2406650"/>
            <a:ext cx="454025" cy="254000"/>
            <a:chOff x="3843" y="1516"/>
            <a:chExt cx="286" cy="160"/>
          </a:xfrm>
        </p:grpSpPr>
        <p:sp>
          <p:nvSpPr>
            <p:cNvPr id="57869" name="Line 697"/>
            <p:cNvSpPr>
              <a:spLocks noChangeShapeType="1"/>
            </p:cNvSpPr>
            <p:nvPr/>
          </p:nvSpPr>
          <p:spPr bwMode="auto">
            <a:xfrm>
              <a:off x="3843" y="1516"/>
              <a:ext cx="96" cy="6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70" name="Oval 407"/>
            <p:cNvSpPr>
              <a:spLocks noChangeArrowheads="1"/>
            </p:cNvSpPr>
            <p:nvPr/>
          </p:nvSpPr>
          <p:spPr bwMode="auto">
            <a:xfrm>
              <a:off x="3884" y="1616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71" name="Rectangle 410"/>
            <p:cNvSpPr>
              <a:spLocks noChangeArrowheads="1"/>
            </p:cNvSpPr>
            <p:nvPr/>
          </p:nvSpPr>
          <p:spPr bwMode="auto">
            <a:xfrm>
              <a:off x="3884" y="1610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72" name="Oval 411"/>
            <p:cNvSpPr>
              <a:spLocks noChangeArrowheads="1"/>
            </p:cNvSpPr>
            <p:nvPr/>
          </p:nvSpPr>
          <p:spPr bwMode="auto">
            <a:xfrm>
              <a:off x="3883" y="1569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73" name="Group 701"/>
            <p:cNvGrpSpPr>
              <a:grpSpLocks/>
            </p:cNvGrpSpPr>
            <p:nvPr/>
          </p:nvGrpSpPr>
          <p:grpSpPr bwMode="auto">
            <a:xfrm>
              <a:off x="3932" y="1587"/>
              <a:ext cx="138" cy="33"/>
              <a:chOff x="2468" y="1332"/>
              <a:chExt cx="310" cy="60"/>
            </a:xfrm>
          </p:grpSpPr>
          <p:sp>
            <p:nvSpPr>
              <p:cNvPr id="57876" name="Freeform 7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77" name="Freeform 7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74" name="Line 704"/>
            <p:cNvSpPr>
              <a:spLocks noChangeShapeType="1"/>
            </p:cNvSpPr>
            <p:nvPr/>
          </p:nvSpPr>
          <p:spPr bwMode="auto">
            <a:xfrm>
              <a:off x="3884" y="1602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75" name="Line 705"/>
            <p:cNvSpPr>
              <a:spLocks noChangeShapeType="1"/>
            </p:cNvSpPr>
            <p:nvPr/>
          </p:nvSpPr>
          <p:spPr bwMode="auto">
            <a:xfrm>
              <a:off x="4127" y="1604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3" name="Group 706"/>
          <p:cNvGrpSpPr>
            <a:grpSpLocks/>
          </p:cNvGrpSpPr>
          <p:nvPr/>
        </p:nvGrpSpPr>
        <p:grpSpPr bwMode="auto">
          <a:xfrm>
            <a:off x="8726489" y="2493964"/>
            <a:ext cx="390525" cy="174625"/>
            <a:chOff x="4334" y="1470"/>
            <a:chExt cx="246" cy="107"/>
          </a:xfrm>
        </p:grpSpPr>
        <p:sp>
          <p:nvSpPr>
            <p:cNvPr id="57861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62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63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64" name="Group 71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67" name="Freeform 71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68" name="Freeform 71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65" name="Line 71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66" name="Line 71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4" name="Group 715"/>
          <p:cNvGrpSpPr>
            <a:grpSpLocks/>
          </p:cNvGrpSpPr>
          <p:nvPr/>
        </p:nvGrpSpPr>
        <p:grpSpPr bwMode="auto">
          <a:xfrm>
            <a:off x="8737601" y="2757489"/>
            <a:ext cx="390525" cy="174625"/>
            <a:chOff x="4334" y="1470"/>
            <a:chExt cx="246" cy="107"/>
          </a:xfrm>
        </p:grpSpPr>
        <p:sp>
          <p:nvSpPr>
            <p:cNvPr id="57853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54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55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56" name="Group 71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59" name="Freeform 7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60" name="Freeform 7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57" name="Line 72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58" name="Line 72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5" name="Group 724"/>
          <p:cNvGrpSpPr>
            <a:grpSpLocks/>
          </p:cNvGrpSpPr>
          <p:nvPr/>
        </p:nvGrpSpPr>
        <p:grpSpPr bwMode="auto">
          <a:xfrm>
            <a:off x="9286876" y="2759076"/>
            <a:ext cx="390525" cy="174625"/>
            <a:chOff x="4334" y="1470"/>
            <a:chExt cx="246" cy="107"/>
          </a:xfrm>
        </p:grpSpPr>
        <p:sp>
          <p:nvSpPr>
            <p:cNvPr id="57845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46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47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48" name="Group 72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51" name="Freeform 7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52" name="Freeform 7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49" name="Line 73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50" name="Line 73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6" name="Group 733"/>
          <p:cNvGrpSpPr>
            <a:grpSpLocks/>
          </p:cNvGrpSpPr>
          <p:nvPr/>
        </p:nvGrpSpPr>
        <p:grpSpPr bwMode="auto">
          <a:xfrm>
            <a:off x="9213851" y="2393951"/>
            <a:ext cx="390525" cy="174625"/>
            <a:chOff x="4334" y="1470"/>
            <a:chExt cx="246" cy="107"/>
          </a:xfrm>
        </p:grpSpPr>
        <p:sp>
          <p:nvSpPr>
            <p:cNvPr id="57837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38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39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40" name="Group 73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43" name="Freeform 7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44" name="Freeform 7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41" name="Line 74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42" name="Line 741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7387" name="Line 751"/>
          <p:cNvSpPr>
            <a:spLocks noChangeShapeType="1"/>
          </p:cNvSpPr>
          <p:nvPr/>
        </p:nvSpPr>
        <p:spPr bwMode="auto">
          <a:xfrm>
            <a:off x="7951788" y="3743325"/>
            <a:ext cx="67945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88" name="Group 761"/>
          <p:cNvGrpSpPr>
            <a:grpSpLocks/>
          </p:cNvGrpSpPr>
          <p:nvPr/>
        </p:nvGrpSpPr>
        <p:grpSpPr bwMode="auto">
          <a:xfrm>
            <a:off x="9115425" y="4806951"/>
            <a:ext cx="622300" cy="244475"/>
            <a:chOff x="4334" y="1470"/>
            <a:chExt cx="246" cy="107"/>
          </a:xfrm>
        </p:grpSpPr>
        <p:sp>
          <p:nvSpPr>
            <p:cNvPr id="57829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30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31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32" name="Group 76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35" name="Freeform 7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36" name="Freeform 7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33" name="Line 76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34" name="Line 76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9" name="Group 770"/>
          <p:cNvGrpSpPr>
            <a:grpSpLocks/>
          </p:cNvGrpSpPr>
          <p:nvPr/>
        </p:nvGrpSpPr>
        <p:grpSpPr bwMode="auto">
          <a:xfrm>
            <a:off x="8489950" y="4508501"/>
            <a:ext cx="622300" cy="244475"/>
            <a:chOff x="4334" y="1470"/>
            <a:chExt cx="246" cy="107"/>
          </a:xfrm>
        </p:grpSpPr>
        <p:sp>
          <p:nvSpPr>
            <p:cNvPr id="57821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22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23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24" name="Group 77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27" name="Freeform 7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28" name="Freeform 7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25" name="Line 77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26" name="Line 77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90" name="Group 779"/>
          <p:cNvGrpSpPr>
            <a:grpSpLocks/>
          </p:cNvGrpSpPr>
          <p:nvPr/>
        </p:nvGrpSpPr>
        <p:grpSpPr bwMode="auto">
          <a:xfrm>
            <a:off x="7766050" y="4851401"/>
            <a:ext cx="622300" cy="244475"/>
            <a:chOff x="4334" y="1470"/>
            <a:chExt cx="246" cy="107"/>
          </a:xfrm>
        </p:grpSpPr>
        <p:sp>
          <p:nvSpPr>
            <p:cNvPr id="57813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14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15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16" name="Group 78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19" name="Freeform 7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20" name="Freeform 7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17" name="Line 78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18" name="Line 78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91" name="Group 788"/>
          <p:cNvGrpSpPr>
            <a:grpSpLocks/>
          </p:cNvGrpSpPr>
          <p:nvPr/>
        </p:nvGrpSpPr>
        <p:grpSpPr bwMode="auto">
          <a:xfrm>
            <a:off x="7575551" y="3644900"/>
            <a:ext cx="390525" cy="171450"/>
            <a:chOff x="4334" y="1470"/>
            <a:chExt cx="246" cy="107"/>
          </a:xfrm>
        </p:grpSpPr>
        <p:sp>
          <p:nvSpPr>
            <p:cNvPr id="57805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06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07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08" name="Group 79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11" name="Freeform 79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12" name="Freeform 79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09" name="Line 79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10" name="Line 79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92" name="Group 797"/>
          <p:cNvGrpSpPr>
            <a:grpSpLocks/>
          </p:cNvGrpSpPr>
          <p:nvPr/>
        </p:nvGrpSpPr>
        <p:grpSpPr bwMode="auto">
          <a:xfrm>
            <a:off x="8685214" y="5005389"/>
            <a:ext cx="446087" cy="422275"/>
            <a:chOff x="5072" y="3611"/>
            <a:chExt cx="459" cy="380"/>
          </a:xfrm>
        </p:grpSpPr>
        <p:grpSp>
          <p:nvGrpSpPr>
            <p:cNvPr id="57791" name="Group 798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57793" name="Freeform 799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4" name="Freeform 800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5" name="Freeform 801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6" name="Freeform 802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7" name="Freeform 803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8" name="Freeform 804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9" name="Freeform 805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0" name="Freeform 806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1" name="Freeform 807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2" name="Freeform 808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3" name="Freeform 809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4" name="Freeform 810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57792" name="Picture 811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3" name="Group 812"/>
          <p:cNvGrpSpPr>
            <a:grpSpLocks/>
          </p:cNvGrpSpPr>
          <p:nvPr/>
        </p:nvGrpSpPr>
        <p:grpSpPr bwMode="auto">
          <a:xfrm>
            <a:off x="7162801" y="3509964"/>
            <a:ext cx="398463" cy="358775"/>
            <a:chOff x="5072" y="3611"/>
            <a:chExt cx="459" cy="380"/>
          </a:xfrm>
        </p:grpSpPr>
        <p:grpSp>
          <p:nvGrpSpPr>
            <p:cNvPr id="57777" name="Group 813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57779" name="Freeform 814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0" name="Freeform 815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1" name="Freeform 816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2" name="Freeform 817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3" name="Freeform 818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4" name="Freeform 819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5" name="Freeform 820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6" name="Freeform 821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7" name="Freeform 822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8" name="Freeform 823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9" name="Freeform 824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0" name="Freeform 825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57778" name="Picture 826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394" name="Line 827"/>
          <p:cNvSpPr>
            <a:spLocks noChangeShapeType="1"/>
          </p:cNvSpPr>
          <p:nvPr/>
        </p:nvSpPr>
        <p:spPr bwMode="auto">
          <a:xfrm rot="5400000" flipV="1">
            <a:off x="9515476" y="5440364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7395" name="Group 828"/>
          <p:cNvGrpSpPr>
            <a:grpSpLocks/>
          </p:cNvGrpSpPr>
          <p:nvPr/>
        </p:nvGrpSpPr>
        <p:grpSpPr bwMode="auto">
          <a:xfrm>
            <a:off x="6778626" y="2038350"/>
            <a:ext cx="504825" cy="401638"/>
            <a:chOff x="2896" y="396"/>
            <a:chExt cx="1848" cy="1887"/>
          </a:xfrm>
        </p:grpSpPr>
        <p:pic>
          <p:nvPicPr>
            <p:cNvPr id="57754" name="Picture 829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55" name="Freeform 830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56" name="Picture 831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57" name="Freeform 832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8" name="Freeform 833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9" name="Freeform 834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0" name="Freeform 835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1" name="Freeform 836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2" name="Freeform 837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3" name="Freeform 838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4" name="Freeform 839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5" name="Freeform 840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6" name="Freeform 841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7" name="Freeform 842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8" name="Freeform 843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9" name="Freeform 844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0" name="Freeform 845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1" name="Freeform 846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2" name="Freeform 847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3" name="Freeform 848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4" name="Freeform 849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5" name="Freeform 850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76" name="Picture 851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6" name="Group 852"/>
          <p:cNvGrpSpPr>
            <a:grpSpLocks/>
          </p:cNvGrpSpPr>
          <p:nvPr/>
        </p:nvGrpSpPr>
        <p:grpSpPr bwMode="auto">
          <a:xfrm>
            <a:off x="7061201" y="3054350"/>
            <a:ext cx="504825" cy="401638"/>
            <a:chOff x="2896" y="396"/>
            <a:chExt cx="1848" cy="1887"/>
          </a:xfrm>
        </p:grpSpPr>
        <p:pic>
          <p:nvPicPr>
            <p:cNvPr id="57731" name="Picture 853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32" name="Freeform 854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33" name="Picture 855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34" name="Freeform 856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5" name="Freeform 857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6" name="Freeform 858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7" name="Freeform 859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8" name="Freeform 860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9" name="Freeform 861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0" name="Freeform 862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1" name="Freeform 863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2" name="Freeform 864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3" name="Freeform 865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4" name="Freeform 866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5" name="Freeform 867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6" name="Freeform 868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7" name="Freeform 869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8" name="Freeform 870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9" name="Freeform 871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0" name="Freeform 872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1" name="Freeform 873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2" name="Freeform 874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53" name="Picture 875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7" name="Group 876"/>
          <p:cNvGrpSpPr>
            <a:grpSpLocks/>
          </p:cNvGrpSpPr>
          <p:nvPr/>
        </p:nvGrpSpPr>
        <p:grpSpPr bwMode="auto">
          <a:xfrm>
            <a:off x="8483601" y="5495925"/>
            <a:ext cx="504825" cy="401638"/>
            <a:chOff x="2896" y="396"/>
            <a:chExt cx="1848" cy="1887"/>
          </a:xfrm>
        </p:grpSpPr>
        <p:pic>
          <p:nvPicPr>
            <p:cNvPr id="57708" name="Picture 877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09" name="Freeform 878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10" name="Picture 879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11" name="Freeform 880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2" name="Freeform 881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3" name="Freeform 882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4" name="Freeform 883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5" name="Freeform 884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6" name="Freeform 885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7" name="Freeform 886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8" name="Freeform 887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9" name="Freeform 888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0" name="Freeform 889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1" name="Freeform 890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2" name="Freeform 891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3" name="Freeform 892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4" name="Freeform 893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5" name="Freeform 894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6" name="Freeform 895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7" name="Freeform 896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8" name="Freeform 897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9" name="Freeform 898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30" name="Picture 899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8" name="Group 900"/>
          <p:cNvGrpSpPr>
            <a:grpSpLocks/>
          </p:cNvGrpSpPr>
          <p:nvPr/>
        </p:nvGrpSpPr>
        <p:grpSpPr bwMode="auto">
          <a:xfrm>
            <a:off x="8902701" y="5524500"/>
            <a:ext cx="504825" cy="401638"/>
            <a:chOff x="2896" y="396"/>
            <a:chExt cx="1848" cy="1887"/>
          </a:xfrm>
        </p:grpSpPr>
        <p:pic>
          <p:nvPicPr>
            <p:cNvPr id="57685" name="Picture 901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86" name="Freeform 902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687" name="Picture 903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88" name="Freeform 904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89" name="Freeform 905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0" name="Freeform 906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1" name="Freeform 907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2" name="Freeform 908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3" name="Freeform 909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4" name="Freeform 910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5" name="Freeform 911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6" name="Freeform 912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7" name="Freeform 913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8" name="Freeform 914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9" name="Freeform 915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0" name="Freeform 916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1" name="Freeform 917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2" name="Freeform 918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3" name="Freeform 919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4" name="Freeform 920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5" name="Freeform 921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6" name="Freeform 922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07" name="Picture 923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9" name="Group 924"/>
          <p:cNvGrpSpPr>
            <a:grpSpLocks/>
          </p:cNvGrpSpPr>
          <p:nvPr/>
        </p:nvGrpSpPr>
        <p:grpSpPr bwMode="auto">
          <a:xfrm>
            <a:off x="6873875" y="1590675"/>
            <a:ext cx="617538" cy="387350"/>
            <a:chOff x="2920" y="972"/>
            <a:chExt cx="389" cy="244"/>
          </a:xfrm>
        </p:grpSpPr>
        <p:grpSp>
          <p:nvGrpSpPr>
            <p:cNvPr id="57673" name="Group 925"/>
            <p:cNvGrpSpPr>
              <a:grpSpLocks/>
            </p:cNvGrpSpPr>
            <p:nvPr/>
          </p:nvGrpSpPr>
          <p:grpSpPr bwMode="auto">
            <a:xfrm>
              <a:off x="3085" y="1027"/>
              <a:ext cx="102" cy="189"/>
              <a:chOff x="3436" y="1504"/>
              <a:chExt cx="393" cy="942"/>
            </a:xfrm>
          </p:grpSpPr>
          <p:pic>
            <p:nvPicPr>
              <p:cNvPr id="57675" name="Picture 926" descr="iphone_stylized_smal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6" y="1504"/>
                <a:ext cx="393" cy="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676" name="Freeform 927"/>
              <p:cNvSpPr>
                <a:spLocks/>
              </p:cNvSpPr>
              <p:nvPr/>
            </p:nvSpPr>
            <p:spPr bwMode="auto">
              <a:xfrm>
                <a:off x="3484" y="1523"/>
                <a:ext cx="339" cy="906"/>
              </a:xfrm>
              <a:custGeom>
                <a:avLst/>
                <a:gdLst>
                  <a:gd name="T0" fmla="*/ 6 w 339"/>
                  <a:gd name="T1" fmla="*/ 31 h 906"/>
                  <a:gd name="T2" fmla="*/ 38 w 339"/>
                  <a:gd name="T3" fmla="*/ 0 h 906"/>
                  <a:gd name="T4" fmla="*/ 323 w 339"/>
                  <a:gd name="T5" fmla="*/ 45 h 906"/>
                  <a:gd name="T6" fmla="*/ 338 w 339"/>
                  <a:gd name="T7" fmla="*/ 85 h 906"/>
                  <a:gd name="T8" fmla="*/ 339 w 339"/>
                  <a:gd name="T9" fmla="*/ 813 h 906"/>
                  <a:gd name="T10" fmla="*/ 312 w 339"/>
                  <a:gd name="T11" fmla="*/ 865 h 906"/>
                  <a:gd name="T12" fmla="*/ 29 w 339"/>
                  <a:gd name="T13" fmla="*/ 906 h 906"/>
                  <a:gd name="T14" fmla="*/ 0 w 339"/>
                  <a:gd name="T15" fmla="*/ 876 h 906"/>
                  <a:gd name="T16" fmla="*/ 6 w 339"/>
                  <a:gd name="T17" fmla="*/ 31 h 9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9"/>
                  <a:gd name="T28" fmla="*/ 0 h 906"/>
                  <a:gd name="T29" fmla="*/ 339 w 339"/>
                  <a:gd name="T30" fmla="*/ 906 h 9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9" h="906">
                    <a:moveTo>
                      <a:pt x="6" y="31"/>
                    </a:moveTo>
                    <a:lnTo>
                      <a:pt x="38" y="0"/>
                    </a:lnTo>
                    <a:lnTo>
                      <a:pt x="323" y="45"/>
                    </a:lnTo>
                    <a:lnTo>
                      <a:pt x="338" y="85"/>
                    </a:lnTo>
                    <a:lnTo>
                      <a:pt x="339" y="813"/>
                    </a:lnTo>
                    <a:lnTo>
                      <a:pt x="312" y="865"/>
                    </a:lnTo>
                    <a:lnTo>
                      <a:pt x="29" y="906"/>
                    </a:lnTo>
                    <a:lnTo>
                      <a:pt x="0" y="876"/>
                    </a:lnTo>
                    <a:lnTo>
                      <a:pt x="6" y="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2001"/>
                    </a:srgbClr>
                  </a:gs>
                  <a:gs pos="100000">
                    <a:srgbClr val="666666">
                      <a:alpha val="82001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7677" name="Group 928"/>
              <p:cNvGrpSpPr>
                <a:grpSpLocks/>
              </p:cNvGrpSpPr>
              <p:nvPr/>
            </p:nvGrpSpPr>
            <p:grpSpPr bwMode="auto">
              <a:xfrm>
                <a:off x="3511" y="1689"/>
                <a:ext cx="289" cy="576"/>
                <a:chOff x="3511" y="1689"/>
                <a:chExt cx="289" cy="576"/>
              </a:xfrm>
            </p:grpSpPr>
            <p:sp>
              <p:nvSpPr>
                <p:cNvPr id="57678" name="Freeform 929"/>
                <p:cNvSpPr>
                  <a:spLocks/>
                </p:cNvSpPr>
                <p:nvPr/>
              </p:nvSpPr>
              <p:spPr bwMode="auto">
                <a:xfrm>
                  <a:off x="3519" y="2175"/>
                  <a:ext cx="66" cy="90"/>
                </a:xfrm>
                <a:custGeom>
                  <a:avLst/>
                  <a:gdLst>
                    <a:gd name="T0" fmla="*/ 0 w 66"/>
                    <a:gd name="T1" fmla="*/ 5 h 90"/>
                    <a:gd name="T2" fmla="*/ 66 w 66"/>
                    <a:gd name="T3" fmla="*/ 0 h 90"/>
                    <a:gd name="T4" fmla="*/ 65 w 66"/>
                    <a:gd name="T5" fmla="*/ 80 h 90"/>
                    <a:gd name="T6" fmla="*/ 2 w 66"/>
                    <a:gd name="T7" fmla="*/ 90 h 90"/>
                    <a:gd name="T8" fmla="*/ 0 w 66"/>
                    <a:gd name="T9" fmla="*/ 5 h 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90"/>
                    <a:gd name="T17" fmla="*/ 66 w 66"/>
                    <a:gd name="T18" fmla="*/ 90 h 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90">
                      <a:moveTo>
                        <a:pt x="0" y="5"/>
                      </a:moveTo>
                      <a:lnTo>
                        <a:pt x="66" y="0"/>
                      </a:lnTo>
                      <a:lnTo>
                        <a:pt x="65" y="80"/>
                      </a:lnTo>
                      <a:lnTo>
                        <a:pt x="2" y="9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79" name="Freeform 930"/>
                <p:cNvSpPr>
                  <a:spLocks/>
                </p:cNvSpPr>
                <p:nvPr/>
              </p:nvSpPr>
              <p:spPr bwMode="auto">
                <a:xfrm>
                  <a:off x="3593" y="2166"/>
                  <a:ext cx="69" cy="89"/>
                </a:xfrm>
                <a:custGeom>
                  <a:avLst/>
                  <a:gdLst>
                    <a:gd name="T0" fmla="*/ 3 w 69"/>
                    <a:gd name="T1" fmla="*/ 8 h 89"/>
                    <a:gd name="T2" fmla="*/ 66 w 69"/>
                    <a:gd name="T3" fmla="*/ 0 h 89"/>
                    <a:gd name="T4" fmla="*/ 69 w 69"/>
                    <a:gd name="T5" fmla="*/ 80 h 89"/>
                    <a:gd name="T6" fmla="*/ 0 w 69"/>
                    <a:gd name="T7" fmla="*/ 89 h 89"/>
                    <a:gd name="T8" fmla="*/ 3 w 69"/>
                    <a:gd name="T9" fmla="*/ 8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9"/>
                    <a:gd name="T16" fmla="*/ 0 h 89"/>
                    <a:gd name="T17" fmla="*/ 69 w 69"/>
                    <a:gd name="T18" fmla="*/ 89 h 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9" h="89">
                      <a:moveTo>
                        <a:pt x="3" y="8"/>
                      </a:moveTo>
                      <a:lnTo>
                        <a:pt x="66" y="0"/>
                      </a:lnTo>
                      <a:lnTo>
                        <a:pt x="69" y="80"/>
                      </a:lnTo>
                      <a:lnTo>
                        <a:pt x="0" y="89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80" name="Freeform 931"/>
                <p:cNvSpPr>
                  <a:spLocks/>
                </p:cNvSpPr>
                <p:nvPr/>
              </p:nvSpPr>
              <p:spPr bwMode="auto">
                <a:xfrm>
                  <a:off x="3665" y="2162"/>
                  <a:ext cx="62" cy="82"/>
                </a:xfrm>
                <a:custGeom>
                  <a:avLst/>
                  <a:gdLst>
                    <a:gd name="T0" fmla="*/ 0 w 62"/>
                    <a:gd name="T1" fmla="*/ 6 h 82"/>
                    <a:gd name="T2" fmla="*/ 61 w 62"/>
                    <a:gd name="T3" fmla="*/ 0 h 82"/>
                    <a:gd name="T4" fmla="*/ 62 w 62"/>
                    <a:gd name="T5" fmla="*/ 75 h 82"/>
                    <a:gd name="T6" fmla="*/ 3 w 62"/>
                    <a:gd name="T7" fmla="*/ 82 h 82"/>
                    <a:gd name="T8" fmla="*/ 0 w 62"/>
                    <a:gd name="T9" fmla="*/ 6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82"/>
                    <a:gd name="T17" fmla="*/ 62 w 62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82">
                      <a:moveTo>
                        <a:pt x="0" y="6"/>
                      </a:moveTo>
                      <a:lnTo>
                        <a:pt x="61" y="0"/>
                      </a:lnTo>
                      <a:lnTo>
                        <a:pt x="62" y="75"/>
                      </a:lnTo>
                      <a:lnTo>
                        <a:pt x="3" y="8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81" name="Freeform 932"/>
                <p:cNvSpPr>
                  <a:spLocks/>
                </p:cNvSpPr>
                <p:nvPr/>
              </p:nvSpPr>
              <p:spPr bwMode="auto">
                <a:xfrm>
                  <a:off x="3734" y="2154"/>
                  <a:ext cx="66" cy="84"/>
                </a:xfrm>
                <a:custGeom>
                  <a:avLst/>
                  <a:gdLst>
                    <a:gd name="T0" fmla="*/ 1 w 66"/>
                    <a:gd name="T1" fmla="*/ 6 h 84"/>
                    <a:gd name="T2" fmla="*/ 66 w 66"/>
                    <a:gd name="T3" fmla="*/ 0 h 84"/>
                    <a:gd name="T4" fmla="*/ 63 w 66"/>
                    <a:gd name="T5" fmla="*/ 77 h 84"/>
                    <a:gd name="T6" fmla="*/ 0 w 66"/>
                    <a:gd name="T7" fmla="*/ 84 h 84"/>
                    <a:gd name="T8" fmla="*/ 1 w 66"/>
                    <a:gd name="T9" fmla="*/ 6 h 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84"/>
                    <a:gd name="T17" fmla="*/ 66 w 66"/>
                    <a:gd name="T18" fmla="*/ 84 h 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84">
                      <a:moveTo>
                        <a:pt x="1" y="6"/>
                      </a:moveTo>
                      <a:lnTo>
                        <a:pt x="66" y="0"/>
                      </a:lnTo>
                      <a:lnTo>
                        <a:pt x="63" y="77"/>
                      </a:lnTo>
                      <a:lnTo>
                        <a:pt x="0" y="84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82" name="Rectangle 933"/>
                <p:cNvSpPr>
                  <a:spLocks noChangeArrowheads="1"/>
                </p:cNvSpPr>
                <p:nvPr/>
              </p:nvSpPr>
              <p:spPr bwMode="auto">
                <a:xfrm>
                  <a:off x="3513" y="1688"/>
                  <a:ext cx="54" cy="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57683" name="Rectangle 934"/>
                <p:cNvSpPr>
                  <a:spLocks noChangeArrowheads="1"/>
                </p:cNvSpPr>
                <p:nvPr/>
              </p:nvSpPr>
              <p:spPr bwMode="auto">
                <a:xfrm>
                  <a:off x="3501" y="1738"/>
                  <a:ext cx="92" cy="5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57684" name="Freeform 935"/>
                <p:cNvSpPr>
                  <a:spLocks/>
                </p:cNvSpPr>
                <p:nvPr/>
              </p:nvSpPr>
              <p:spPr bwMode="auto">
                <a:xfrm>
                  <a:off x="3515" y="1794"/>
                  <a:ext cx="261" cy="204"/>
                </a:xfrm>
                <a:custGeom>
                  <a:avLst/>
                  <a:gdLst>
                    <a:gd name="T0" fmla="*/ 0 w 261"/>
                    <a:gd name="T1" fmla="*/ 0 h 204"/>
                    <a:gd name="T2" fmla="*/ 0 w 261"/>
                    <a:gd name="T3" fmla="*/ 204 h 204"/>
                    <a:gd name="T4" fmla="*/ 259 w 261"/>
                    <a:gd name="T5" fmla="*/ 201 h 204"/>
                    <a:gd name="T6" fmla="*/ 261 w 261"/>
                    <a:gd name="T7" fmla="*/ 12 h 204"/>
                    <a:gd name="T8" fmla="*/ 0 w 261"/>
                    <a:gd name="T9" fmla="*/ 0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1"/>
                    <a:gd name="T16" fmla="*/ 0 h 204"/>
                    <a:gd name="T17" fmla="*/ 261 w 261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1" h="204">
                      <a:moveTo>
                        <a:pt x="0" y="0"/>
                      </a:moveTo>
                      <a:lnTo>
                        <a:pt x="0" y="204"/>
                      </a:lnTo>
                      <a:lnTo>
                        <a:pt x="259" y="201"/>
                      </a:lnTo>
                      <a:lnTo>
                        <a:pt x="26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pic>
          <p:nvPicPr>
            <p:cNvPr id="57674" name="Picture 936" descr="grayed_radiati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972"/>
              <a:ext cx="389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7400" name="Picture 937" descr="car_graye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38" y="1670051"/>
            <a:ext cx="754062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401" name="Group 938"/>
          <p:cNvGrpSpPr>
            <a:grpSpLocks/>
          </p:cNvGrpSpPr>
          <p:nvPr/>
        </p:nvGrpSpPr>
        <p:grpSpPr bwMode="auto">
          <a:xfrm>
            <a:off x="7186613" y="4538663"/>
            <a:ext cx="463550" cy="398462"/>
            <a:chOff x="3987" y="-51"/>
            <a:chExt cx="1252" cy="983"/>
          </a:xfrm>
        </p:grpSpPr>
        <p:pic>
          <p:nvPicPr>
            <p:cNvPr id="57671" name="Picture 939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72" name="Freeform 940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2" name="Group 941"/>
          <p:cNvGrpSpPr>
            <a:grpSpLocks/>
          </p:cNvGrpSpPr>
          <p:nvPr/>
        </p:nvGrpSpPr>
        <p:grpSpPr bwMode="auto">
          <a:xfrm>
            <a:off x="7024688" y="4938713"/>
            <a:ext cx="463550" cy="398462"/>
            <a:chOff x="3987" y="-51"/>
            <a:chExt cx="1252" cy="983"/>
          </a:xfrm>
        </p:grpSpPr>
        <p:pic>
          <p:nvPicPr>
            <p:cNvPr id="57669" name="Picture 942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70" name="Freeform 943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3" name="Group 944"/>
          <p:cNvGrpSpPr>
            <a:grpSpLocks/>
          </p:cNvGrpSpPr>
          <p:nvPr/>
        </p:nvGrpSpPr>
        <p:grpSpPr bwMode="auto">
          <a:xfrm>
            <a:off x="7481888" y="5186363"/>
            <a:ext cx="463550" cy="398462"/>
            <a:chOff x="3987" y="-51"/>
            <a:chExt cx="1252" cy="983"/>
          </a:xfrm>
        </p:grpSpPr>
        <p:pic>
          <p:nvPicPr>
            <p:cNvPr id="57667" name="Picture 945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68" name="Freeform 946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4" name="Group 947"/>
          <p:cNvGrpSpPr>
            <a:grpSpLocks/>
          </p:cNvGrpSpPr>
          <p:nvPr/>
        </p:nvGrpSpPr>
        <p:grpSpPr bwMode="auto">
          <a:xfrm>
            <a:off x="7920038" y="5224463"/>
            <a:ext cx="463550" cy="398462"/>
            <a:chOff x="3987" y="-51"/>
            <a:chExt cx="1252" cy="983"/>
          </a:xfrm>
        </p:grpSpPr>
        <p:pic>
          <p:nvPicPr>
            <p:cNvPr id="57665" name="Picture 948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66" name="Freeform 949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5" name="Group 950"/>
          <p:cNvGrpSpPr>
            <a:grpSpLocks/>
          </p:cNvGrpSpPr>
          <p:nvPr/>
        </p:nvGrpSpPr>
        <p:grpSpPr bwMode="auto">
          <a:xfrm>
            <a:off x="9710739" y="5014914"/>
            <a:ext cx="249237" cy="555625"/>
            <a:chOff x="1115" y="2770"/>
            <a:chExt cx="589" cy="1034"/>
          </a:xfrm>
        </p:grpSpPr>
        <p:sp>
          <p:nvSpPr>
            <p:cNvPr id="57633" name="Freeform 951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34" name="Rectangle 952"/>
            <p:cNvSpPr>
              <a:spLocks noChangeArrowheads="1"/>
            </p:cNvSpPr>
            <p:nvPr/>
          </p:nvSpPr>
          <p:spPr bwMode="auto">
            <a:xfrm>
              <a:off x="1141" y="2770"/>
              <a:ext cx="435" cy="98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35" name="Freeform 953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36" name="Freeform 954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37" name="Rectangle 955"/>
            <p:cNvSpPr>
              <a:spLocks noChangeArrowheads="1"/>
            </p:cNvSpPr>
            <p:nvPr/>
          </p:nvSpPr>
          <p:spPr bwMode="auto">
            <a:xfrm>
              <a:off x="1145" y="2885"/>
              <a:ext cx="248" cy="1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38" name="Group 956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57663" name="AutoShape 957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64" name="AutoShape 958"/>
              <p:cNvSpPr>
                <a:spLocks noChangeArrowheads="1"/>
              </p:cNvSpPr>
              <p:nvPr/>
            </p:nvSpPr>
            <p:spPr bwMode="auto">
              <a:xfrm>
                <a:off x="623" y="2582"/>
                <a:ext cx="691" cy="10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39" name="Rectangle 959"/>
            <p:cNvSpPr>
              <a:spLocks noChangeArrowheads="1"/>
            </p:cNvSpPr>
            <p:nvPr/>
          </p:nvSpPr>
          <p:spPr bwMode="auto">
            <a:xfrm>
              <a:off x="1149" y="3024"/>
              <a:ext cx="248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40" name="Group 960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57661" name="AutoShape 961"/>
              <p:cNvSpPr>
                <a:spLocks noChangeArrowheads="1"/>
              </p:cNvSpPr>
              <p:nvPr/>
            </p:nvSpPr>
            <p:spPr bwMode="auto">
              <a:xfrm>
                <a:off x="615" y="2571"/>
                <a:ext cx="725" cy="13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62" name="AutoShape 962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1" cy="10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41" name="Rectangle 963"/>
            <p:cNvSpPr>
              <a:spLocks noChangeArrowheads="1"/>
            </p:cNvSpPr>
            <p:nvPr/>
          </p:nvSpPr>
          <p:spPr bwMode="auto">
            <a:xfrm>
              <a:off x="1149" y="3172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42" name="Rectangle 964"/>
            <p:cNvSpPr>
              <a:spLocks noChangeArrowheads="1"/>
            </p:cNvSpPr>
            <p:nvPr/>
          </p:nvSpPr>
          <p:spPr bwMode="auto">
            <a:xfrm>
              <a:off x="1153" y="3299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43" name="Group 965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57659" name="AutoShape 966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60" name="AutoShape 967"/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1" cy="10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44" name="Freeform 968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7645" name="Group 969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57657" name="AutoShape 970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5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58" name="AutoShape 971"/>
              <p:cNvSpPr>
                <a:spLocks noChangeArrowheads="1"/>
              </p:cNvSpPr>
              <p:nvPr/>
            </p:nvSpPr>
            <p:spPr bwMode="auto">
              <a:xfrm>
                <a:off x="624" y="2579"/>
                <a:ext cx="691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46" name="Rectangle 972"/>
            <p:cNvSpPr>
              <a:spLocks noChangeArrowheads="1"/>
            </p:cNvSpPr>
            <p:nvPr/>
          </p:nvSpPr>
          <p:spPr bwMode="auto">
            <a:xfrm>
              <a:off x="1573" y="2770"/>
              <a:ext cx="30" cy="9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47" name="Freeform 973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48" name="Freeform 974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49" name="Oval 975"/>
            <p:cNvSpPr>
              <a:spLocks noChangeArrowheads="1"/>
            </p:cNvSpPr>
            <p:nvPr/>
          </p:nvSpPr>
          <p:spPr bwMode="auto">
            <a:xfrm>
              <a:off x="1685" y="3712"/>
              <a:ext cx="19" cy="41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0" name="Freeform 976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51" name="AutoShape 977"/>
            <p:cNvSpPr>
              <a:spLocks noChangeArrowheads="1"/>
            </p:cNvSpPr>
            <p:nvPr/>
          </p:nvSpPr>
          <p:spPr bwMode="auto">
            <a:xfrm>
              <a:off x="1115" y="3742"/>
              <a:ext cx="495" cy="6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2" name="AutoShape 978"/>
            <p:cNvSpPr>
              <a:spLocks noChangeArrowheads="1"/>
            </p:cNvSpPr>
            <p:nvPr/>
          </p:nvSpPr>
          <p:spPr bwMode="auto">
            <a:xfrm>
              <a:off x="1141" y="3754"/>
              <a:ext cx="443" cy="3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3" name="Oval 979"/>
            <p:cNvSpPr>
              <a:spLocks noChangeArrowheads="1"/>
            </p:cNvSpPr>
            <p:nvPr/>
          </p:nvSpPr>
          <p:spPr bwMode="auto">
            <a:xfrm>
              <a:off x="1183" y="3612"/>
              <a:ext cx="68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4" name="Oval 980"/>
            <p:cNvSpPr>
              <a:spLocks noChangeArrowheads="1"/>
            </p:cNvSpPr>
            <p:nvPr/>
          </p:nvSpPr>
          <p:spPr bwMode="auto">
            <a:xfrm>
              <a:off x="1258" y="3615"/>
              <a:ext cx="68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57655" name="Oval 981"/>
            <p:cNvSpPr>
              <a:spLocks noChangeArrowheads="1"/>
            </p:cNvSpPr>
            <p:nvPr/>
          </p:nvSpPr>
          <p:spPr bwMode="auto">
            <a:xfrm>
              <a:off x="1333" y="3612"/>
              <a:ext cx="64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6" name="Rectangle 982"/>
            <p:cNvSpPr>
              <a:spLocks noChangeArrowheads="1"/>
            </p:cNvSpPr>
            <p:nvPr/>
          </p:nvSpPr>
          <p:spPr bwMode="auto">
            <a:xfrm>
              <a:off x="1498" y="3376"/>
              <a:ext cx="34" cy="32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</p:grpSp>
      <p:grpSp>
        <p:nvGrpSpPr>
          <p:cNvPr id="57406" name="Group 983"/>
          <p:cNvGrpSpPr>
            <a:grpSpLocks/>
          </p:cNvGrpSpPr>
          <p:nvPr/>
        </p:nvGrpSpPr>
        <p:grpSpPr bwMode="auto">
          <a:xfrm>
            <a:off x="9424989" y="5224464"/>
            <a:ext cx="230187" cy="498475"/>
            <a:chOff x="1115" y="2770"/>
            <a:chExt cx="589" cy="1034"/>
          </a:xfrm>
        </p:grpSpPr>
        <p:sp>
          <p:nvSpPr>
            <p:cNvPr id="57601" name="Freeform 984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02" name="Rectangle 985"/>
            <p:cNvSpPr>
              <a:spLocks noChangeArrowheads="1"/>
            </p:cNvSpPr>
            <p:nvPr/>
          </p:nvSpPr>
          <p:spPr bwMode="auto">
            <a:xfrm>
              <a:off x="1143" y="2770"/>
              <a:ext cx="431" cy="985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03" name="Freeform 986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04" name="Freeform 987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05" name="Rectangle 988"/>
            <p:cNvSpPr>
              <a:spLocks noChangeArrowheads="1"/>
            </p:cNvSpPr>
            <p:nvPr/>
          </p:nvSpPr>
          <p:spPr bwMode="auto">
            <a:xfrm>
              <a:off x="1143" y="2885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06" name="Group 989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57631" name="AutoShape 990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4" cy="13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32" name="AutoShape 991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699" cy="10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07" name="Rectangle 992"/>
            <p:cNvSpPr>
              <a:spLocks noChangeArrowheads="1"/>
            </p:cNvSpPr>
            <p:nvPr/>
          </p:nvSpPr>
          <p:spPr bwMode="auto">
            <a:xfrm>
              <a:off x="1152" y="3024"/>
              <a:ext cx="244" cy="2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08" name="Group 993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57629" name="AutoShape 994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2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30" name="AutoShape 995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9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09" name="Rectangle 996"/>
            <p:cNvSpPr>
              <a:spLocks noChangeArrowheads="1"/>
            </p:cNvSpPr>
            <p:nvPr/>
          </p:nvSpPr>
          <p:spPr bwMode="auto">
            <a:xfrm>
              <a:off x="1147" y="3172"/>
              <a:ext cx="244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10" name="Rectangle 997"/>
            <p:cNvSpPr>
              <a:spLocks noChangeArrowheads="1"/>
            </p:cNvSpPr>
            <p:nvPr/>
          </p:nvSpPr>
          <p:spPr bwMode="auto">
            <a:xfrm>
              <a:off x="1152" y="3300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11" name="Group 998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57627" name="AutoShape 999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28" name="AutoShape 1000"/>
              <p:cNvSpPr>
                <a:spLocks noChangeArrowheads="1"/>
              </p:cNvSpPr>
              <p:nvPr/>
            </p:nvSpPr>
            <p:spPr bwMode="auto">
              <a:xfrm>
                <a:off x="632" y="2582"/>
                <a:ext cx="699" cy="11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12" name="Freeform 1001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7613" name="Group 1002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57625" name="AutoShape 1003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26" name="AutoShape 1004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9" cy="10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14" name="Rectangle 1005"/>
            <p:cNvSpPr>
              <a:spLocks noChangeArrowheads="1"/>
            </p:cNvSpPr>
            <p:nvPr/>
          </p:nvSpPr>
          <p:spPr bwMode="auto">
            <a:xfrm>
              <a:off x="1574" y="2770"/>
              <a:ext cx="28" cy="9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15" name="Freeform 1006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16" name="Freeform 1007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17" name="Oval 1008"/>
            <p:cNvSpPr>
              <a:spLocks noChangeArrowheads="1"/>
            </p:cNvSpPr>
            <p:nvPr/>
          </p:nvSpPr>
          <p:spPr bwMode="auto">
            <a:xfrm>
              <a:off x="1684" y="3712"/>
              <a:ext cx="20" cy="4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18" name="Freeform 1009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19" name="AutoShape 1010"/>
            <p:cNvSpPr>
              <a:spLocks noChangeArrowheads="1"/>
            </p:cNvSpPr>
            <p:nvPr/>
          </p:nvSpPr>
          <p:spPr bwMode="auto">
            <a:xfrm>
              <a:off x="1115" y="3741"/>
              <a:ext cx="496" cy="6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20" name="AutoShape 1011"/>
            <p:cNvSpPr>
              <a:spLocks noChangeArrowheads="1"/>
            </p:cNvSpPr>
            <p:nvPr/>
          </p:nvSpPr>
          <p:spPr bwMode="auto">
            <a:xfrm>
              <a:off x="1143" y="3755"/>
              <a:ext cx="443" cy="3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21" name="Oval 1012"/>
            <p:cNvSpPr>
              <a:spLocks noChangeArrowheads="1"/>
            </p:cNvSpPr>
            <p:nvPr/>
          </p:nvSpPr>
          <p:spPr bwMode="auto">
            <a:xfrm>
              <a:off x="1184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22" name="Oval 1013"/>
            <p:cNvSpPr>
              <a:spLocks noChangeArrowheads="1"/>
            </p:cNvSpPr>
            <p:nvPr/>
          </p:nvSpPr>
          <p:spPr bwMode="auto">
            <a:xfrm>
              <a:off x="1257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57623" name="Oval 1014"/>
            <p:cNvSpPr>
              <a:spLocks noChangeArrowheads="1"/>
            </p:cNvSpPr>
            <p:nvPr/>
          </p:nvSpPr>
          <p:spPr bwMode="auto">
            <a:xfrm>
              <a:off x="1330" y="3613"/>
              <a:ext cx="65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24" name="Rectangle 1015"/>
            <p:cNvSpPr>
              <a:spLocks noChangeArrowheads="1"/>
            </p:cNvSpPr>
            <p:nvPr/>
          </p:nvSpPr>
          <p:spPr bwMode="auto">
            <a:xfrm>
              <a:off x="1497" y="3376"/>
              <a:ext cx="32" cy="3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</p:grpSp>
      <p:grpSp>
        <p:nvGrpSpPr>
          <p:cNvPr id="57407" name="Group 1070"/>
          <p:cNvGrpSpPr>
            <a:grpSpLocks/>
          </p:cNvGrpSpPr>
          <p:nvPr/>
        </p:nvGrpSpPr>
        <p:grpSpPr bwMode="auto">
          <a:xfrm>
            <a:off x="8726488" y="2486026"/>
            <a:ext cx="392112" cy="180975"/>
            <a:chOff x="4655" y="2464"/>
            <a:chExt cx="319" cy="132"/>
          </a:xfrm>
        </p:grpSpPr>
        <p:grpSp>
          <p:nvGrpSpPr>
            <p:cNvPr id="57584" name="Group 107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9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9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9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96" name="Group 107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99" name="Freeform 107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00" name="Freeform 107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597" name="Line 107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98" name="Line 107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85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86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87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588" name="Group 1083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91" name="Freeform 10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92" name="Freeform 10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89" name="Line 1086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90" name="Line 1087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8" name="Group 1088"/>
          <p:cNvGrpSpPr>
            <a:grpSpLocks/>
          </p:cNvGrpSpPr>
          <p:nvPr/>
        </p:nvGrpSpPr>
        <p:grpSpPr bwMode="auto">
          <a:xfrm>
            <a:off x="8729664" y="2752726"/>
            <a:ext cx="407987" cy="180975"/>
            <a:chOff x="4655" y="2464"/>
            <a:chExt cx="319" cy="132"/>
          </a:xfrm>
        </p:grpSpPr>
        <p:grpSp>
          <p:nvGrpSpPr>
            <p:cNvPr id="57567" name="Group 1089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7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7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7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79" name="Group 109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82" name="Freeform 109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583" name="Freeform 109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580" name="Line 109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81" name="Line 109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68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69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70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571" name="Group 1101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74" name="Freeform 11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75" name="Freeform 11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72" name="Line 1104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73" name="Line 1105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9" name="Group 1106"/>
          <p:cNvGrpSpPr>
            <a:grpSpLocks/>
          </p:cNvGrpSpPr>
          <p:nvPr/>
        </p:nvGrpSpPr>
        <p:grpSpPr bwMode="auto">
          <a:xfrm>
            <a:off x="9282114" y="2749551"/>
            <a:ext cx="407987" cy="180975"/>
            <a:chOff x="4655" y="2464"/>
            <a:chExt cx="319" cy="132"/>
          </a:xfrm>
        </p:grpSpPr>
        <p:grpSp>
          <p:nvGrpSpPr>
            <p:cNvPr id="57550" name="Group 11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5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6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6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62" name="Group 11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65" name="Freeform 11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566" name="Freeform 11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563" name="Line 11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64" name="Line 11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51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52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53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554" name="Group 111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57" name="Freeform 11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58" name="Freeform 11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55" name="Line 1122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56" name="Line 112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10" name="Group 1124"/>
          <p:cNvGrpSpPr>
            <a:grpSpLocks/>
          </p:cNvGrpSpPr>
          <p:nvPr/>
        </p:nvGrpSpPr>
        <p:grpSpPr bwMode="auto">
          <a:xfrm>
            <a:off x="9212263" y="2390776"/>
            <a:ext cx="392112" cy="180975"/>
            <a:chOff x="4655" y="2464"/>
            <a:chExt cx="319" cy="132"/>
          </a:xfrm>
        </p:grpSpPr>
        <p:grpSp>
          <p:nvGrpSpPr>
            <p:cNvPr id="57533" name="Group 112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4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4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4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45" name="Group 11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48" name="Freeform 11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549" name="Freeform 11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546" name="Line 11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47" name="Line 11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34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35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36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537" name="Group 113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40" name="Freeform 1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41" name="Freeform 1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38" name="Line 1140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39" name="Line 1141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57411" name="Picture 1142" descr="underline_base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1" y="1039813"/>
            <a:ext cx="4264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413" name="Group 7"/>
          <p:cNvGrpSpPr>
            <a:grpSpLocks/>
          </p:cNvGrpSpPr>
          <p:nvPr/>
        </p:nvGrpSpPr>
        <p:grpSpPr bwMode="auto">
          <a:xfrm>
            <a:off x="7743825" y="4837114"/>
            <a:ext cx="628650" cy="276225"/>
            <a:chOff x="4786435" y="6027638"/>
            <a:chExt cx="748703" cy="417782"/>
          </a:xfrm>
        </p:grpSpPr>
        <p:sp>
          <p:nvSpPr>
            <p:cNvPr id="519" name="Oval 518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20" name="Rectangle 519"/>
            <p:cNvSpPr/>
            <p:nvPr/>
          </p:nvSpPr>
          <p:spPr bwMode="auto">
            <a:xfrm>
              <a:off x="4790216" y="6188507"/>
              <a:ext cx="744922" cy="10804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1" name="Oval 520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22" name="Freeform 521"/>
            <p:cNvSpPr/>
            <p:nvPr/>
          </p:nvSpPr>
          <p:spPr bwMode="auto">
            <a:xfrm>
              <a:off x="4981174" y="6126080"/>
              <a:ext cx="361116" cy="15126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3" name="Freeform 522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4" name="Freeform 523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5" name="Freeform 524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26" name="Straight Connector 525"/>
            <p:cNvCxnSpPr>
              <a:cxnSpLocks noChangeShapeType="1"/>
              <a:endCxn id="521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7" name="Straight Connector 526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4" name="Group 5"/>
          <p:cNvGrpSpPr>
            <a:grpSpLocks/>
          </p:cNvGrpSpPr>
          <p:nvPr/>
        </p:nvGrpSpPr>
        <p:grpSpPr bwMode="auto">
          <a:xfrm>
            <a:off x="9207501" y="2387600"/>
            <a:ext cx="409575" cy="222250"/>
            <a:chOff x="2213011" y="6015083"/>
            <a:chExt cx="745177" cy="407107"/>
          </a:xfrm>
        </p:grpSpPr>
        <p:sp>
          <p:nvSpPr>
            <p:cNvPr id="529" name="Oval 528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0" name="Rectangle 529"/>
            <p:cNvSpPr/>
            <p:nvPr/>
          </p:nvSpPr>
          <p:spPr bwMode="auto">
            <a:xfrm>
              <a:off x="2213011" y="6163387"/>
              <a:ext cx="745177" cy="110500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1" name="Oval 530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2" name="Freeform 531"/>
            <p:cNvSpPr/>
            <p:nvPr/>
          </p:nvSpPr>
          <p:spPr bwMode="auto">
            <a:xfrm>
              <a:off x="2403638" y="6102320"/>
              <a:ext cx="361036" cy="15121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3" name="Freeform 532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34" name="Freeform 533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35" name="Freeform 534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36" name="Straight Connector 535"/>
            <p:cNvCxnSpPr>
              <a:cxnSpLocks noChangeShapeType="1"/>
              <a:endCxn id="531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7" name="Straight Connector 536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5" name="Group 542"/>
          <p:cNvGrpSpPr>
            <a:grpSpLocks/>
          </p:cNvGrpSpPr>
          <p:nvPr/>
        </p:nvGrpSpPr>
        <p:grpSpPr bwMode="auto">
          <a:xfrm>
            <a:off x="9275763" y="2738438"/>
            <a:ext cx="411162" cy="220662"/>
            <a:chOff x="2213011" y="6015083"/>
            <a:chExt cx="745177" cy="407107"/>
          </a:xfrm>
        </p:grpSpPr>
        <p:sp>
          <p:nvSpPr>
            <p:cNvPr id="544" name="Oval 54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5" name="Rectangle 544"/>
            <p:cNvSpPr/>
            <p:nvPr/>
          </p:nvSpPr>
          <p:spPr bwMode="auto">
            <a:xfrm>
              <a:off x="2213011" y="6164453"/>
              <a:ext cx="745177" cy="108368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6" name="Oval 54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7" name="Freeform 546"/>
            <p:cNvSpPr/>
            <p:nvPr/>
          </p:nvSpPr>
          <p:spPr bwMode="auto">
            <a:xfrm>
              <a:off x="2402902" y="6102948"/>
              <a:ext cx="362519" cy="149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50" name="Freeform 54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51" name="Straight Connector 550"/>
            <p:cNvCxnSpPr>
              <a:cxnSpLocks noChangeShapeType="1"/>
              <a:endCxn id="54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2" name="Straight Connector 55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6" name="Group 552"/>
          <p:cNvGrpSpPr>
            <a:grpSpLocks/>
          </p:cNvGrpSpPr>
          <p:nvPr/>
        </p:nvGrpSpPr>
        <p:grpSpPr bwMode="auto">
          <a:xfrm>
            <a:off x="8724901" y="2743201"/>
            <a:ext cx="411163" cy="220663"/>
            <a:chOff x="2213011" y="6015083"/>
            <a:chExt cx="745177" cy="407107"/>
          </a:xfrm>
        </p:grpSpPr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5" name="Rectangle 55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Oval 55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7" name="Freeform 556"/>
            <p:cNvSpPr/>
            <p:nvPr/>
          </p:nvSpPr>
          <p:spPr bwMode="auto">
            <a:xfrm>
              <a:off x="2402901" y="6102948"/>
              <a:ext cx="362518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59" name="Freeform 55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0" name="Freeform 55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61" name="Straight Connector 560"/>
            <p:cNvCxnSpPr>
              <a:cxnSpLocks noChangeShapeType="1"/>
              <a:endCxn id="55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2" name="Straight Connector 56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7" name="Group 562"/>
          <p:cNvGrpSpPr>
            <a:grpSpLocks/>
          </p:cNvGrpSpPr>
          <p:nvPr/>
        </p:nvGrpSpPr>
        <p:grpSpPr bwMode="auto">
          <a:xfrm>
            <a:off x="8712201" y="2473326"/>
            <a:ext cx="409575" cy="220663"/>
            <a:chOff x="2213011" y="6015083"/>
            <a:chExt cx="745177" cy="407107"/>
          </a:xfrm>
        </p:grpSpPr>
        <p:sp>
          <p:nvSpPr>
            <p:cNvPr id="564" name="Oval 56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5" name="Rectangle 56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6" name="Oval 56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7" name="Freeform 566"/>
            <p:cNvSpPr/>
            <p:nvPr/>
          </p:nvSpPr>
          <p:spPr bwMode="auto">
            <a:xfrm>
              <a:off x="2403638" y="6102948"/>
              <a:ext cx="361036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8" name="Freeform 56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9" name="Freeform 56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70" name="Freeform 56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71" name="Straight Connector 570"/>
            <p:cNvCxnSpPr>
              <a:cxnSpLocks noChangeShapeType="1"/>
              <a:endCxn id="56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2" name="Straight Connector 57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8" name="Group 572"/>
          <p:cNvGrpSpPr>
            <a:grpSpLocks/>
          </p:cNvGrpSpPr>
          <p:nvPr/>
        </p:nvGrpSpPr>
        <p:grpSpPr bwMode="auto">
          <a:xfrm>
            <a:off x="8609013" y="3622676"/>
            <a:ext cx="411162" cy="220663"/>
            <a:chOff x="2213011" y="6015083"/>
            <a:chExt cx="745177" cy="407107"/>
          </a:xfrm>
        </p:grpSpPr>
        <p:sp>
          <p:nvSpPr>
            <p:cNvPr id="574" name="Oval 57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5" name="Rectangle 57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6" name="Oval 57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7" name="Freeform 576"/>
            <p:cNvSpPr/>
            <p:nvPr/>
          </p:nvSpPr>
          <p:spPr bwMode="auto">
            <a:xfrm>
              <a:off x="2402902" y="6102948"/>
              <a:ext cx="362519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8" name="Freeform 57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79" name="Freeform 57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80" name="Freeform 57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81" name="Straight Connector 580"/>
            <p:cNvCxnSpPr>
              <a:cxnSpLocks noChangeShapeType="1"/>
              <a:endCxn id="57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2" name="Straight Connector 58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9" name="Group 582"/>
          <p:cNvGrpSpPr>
            <a:grpSpLocks/>
          </p:cNvGrpSpPr>
          <p:nvPr/>
        </p:nvGrpSpPr>
        <p:grpSpPr bwMode="auto">
          <a:xfrm>
            <a:off x="9277351" y="3636963"/>
            <a:ext cx="411163" cy="220662"/>
            <a:chOff x="2213011" y="6015083"/>
            <a:chExt cx="745177" cy="407107"/>
          </a:xfrm>
        </p:grpSpPr>
        <p:sp>
          <p:nvSpPr>
            <p:cNvPr id="584" name="Oval 58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5" name="Rectangle 584"/>
            <p:cNvSpPr/>
            <p:nvPr/>
          </p:nvSpPr>
          <p:spPr bwMode="auto">
            <a:xfrm>
              <a:off x="2213011" y="6164453"/>
              <a:ext cx="745177" cy="108368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6" name="Oval 58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7" name="Freeform 586"/>
            <p:cNvSpPr/>
            <p:nvPr/>
          </p:nvSpPr>
          <p:spPr bwMode="auto">
            <a:xfrm>
              <a:off x="2402901" y="6102948"/>
              <a:ext cx="362518" cy="149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8" name="Freeform 58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89" name="Freeform 58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90" name="Freeform 58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91" name="Straight Connector 590"/>
            <p:cNvCxnSpPr>
              <a:cxnSpLocks noChangeShapeType="1"/>
              <a:endCxn id="58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2" name="Straight Connector 59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0" name="Group 592"/>
          <p:cNvGrpSpPr>
            <a:grpSpLocks/>
          </p:cNvGrpSpPr>
          <p:nvPr/>
        </p:nvGrpSpPr>
        <p:grpSpPr bwMode="auto">
          <a:xfrm>
            <a:off x="8978901" y="3903663"/>
            <a:ext cx="411163" cy="222250"/>
            <a:chOff x="2213011" y="6015083"/>
            <a:chExt cx="745177" cy="407107"/>
          </a:xfrm>
        </p:grpSpPr>
        <p:sp>
          <p:nvSpPr>
            <p:cNvPr id="594" name="Oval 59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5" name="Rectangle 594"/>
            <p:cNvSpPr/>
            <p:nvPr/>
          </p:nvSpPr>
          <p:spPr bwMode="auto">
            <a:xfrm>
              <a:off x="2213011" y="6163385"/>
              <a:ext cx="745177" cy="110500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6" name="Oval 59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7" name="Freeform 596"/>
            <p:cNvSpPr/>
            <p:nvPr/>
          </p:nvSpPr>
          <p:spPr bwMode="auto">
            <a:xfrm>
              <a:off x="2402901" y="6102320"/>
              <a:ext cx="362518" cy="15121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8" name="Freeform 59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99" name="Freeform 59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00" name="Freeform 59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01" name="Straight Connector 600"/>
            <p:cNvCxnSpPr>
              <a:cxnSpLocks noChangeShapeType="1"/>
              <a:endCxn id="59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2" name="Straight Connector 60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1" name="Group 604"/>
          <p:cNvGrpSpPr>
            <a:grpSpLocks/>
          </p:cNvGrpSpPr>
          <p:nvPr/>
        </p:nvGrpSpPr>
        <p:grpSpPr bwMode="auto">
          <a:xfrm>
            <a:off x="8486776" y="4495801"/>
            <a:ext cx="627063" cy="276225"/>
            <a:chOff x="4786435" y="6027638"/>
            <a:chExt cx="748703" cy="417782"/>
          </a:xfrm>
        </p:grpSpPr>
        <p:sp>
          <p:nvSpPr>
            <p:cNvPr id="606" name="Oval 60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7" name="Rectangle 606"/>
            <p:cNvSpPr/>
            <p:nvPr/>
          </p:nvSpPr>
          <p:spPr bwMode="auto">
            <a:xfrm>
              <a:off x="4790226" y="6188509"/>
              <a:ext cx="744912" cy="108046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8" name="Oval 60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9" name="Freeform 608"/>
            <p:cNvSpPr/>
            <p:nvPr/>
          </p:nvSpPr>
          <p:spPr bwMode="auto">
            <a:xfrm>
              <a:off x="4979771" y="6126082"/>
              <a:ext cx="362031" cy="15126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10" name="Freeform 60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1" name="Freeform 61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2" name="Freeform 61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13" name="Straight Connector 612"/>
            <p:cNvCxnSpPr>
              <a:cxnSpLocks noChangeShapeType="1"/>
              <a:endCxn id="60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4" name="Straight Connector 61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2" name="Group 614"/>
          <p:cNvGrpSpPr>
            <a:grpSpLocks/>
          </p:cNvGrpSpPr>
          <p:nvPr/>
        </p:nvGrpSpPr>
        <p:grpSpPr bwMode="auto">
          <a:xfrm>
            <a:off x="9105901" y="4792664"/>
            <a:ext cx="627063" cy="276225"/>
            <a:chOff x="4786435" y="6027638"/>
            <a:chExt cx="748703" cy="417782"/>
          </a:xfrm>
        </p:grpSpPr>
        <p:sp>
          <p:nvSpPr>
            <p:cNvPr id="616" name="Oval 61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17" name="Rectangle 616"/>
            <p:cNvSpPr/>
            <p:nvPr/>
          </p:nvSpPr>
          <p:spPr bwMode="auto">
            <a:xfrm>
              <a:off x="4790226" y="6188507"/>
              <a:ext cx="744912" cy="10804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18" name="Oval 61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19" name="Freeform 618"/>
            <p:cNvSpPr/>
            <p:nvPr/>
          </p:nvSpPr>
          <p:spPr bwMode="auto">
            <a:xfrm>
              <a:off x="4979771" y="6126080"/>
              <a:ext cx="362031" cy="15126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20" name="Freeform 61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21" name="Freeform 62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22" name="Freeform 62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23" name="Straight Connector 622"/>
            <p:cNvCxnSpPr>
              <a:cxnSpLocks noChangeShapeType="1"/>
              <a:endCxn id="61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4" name="Straight Connector 62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3" name="Group 624"/>
          <p:cNvGrpSpPr>
            <a:grpSpLocks/>
          </p:cNvGrpSpPr>
          <p:nvPr/>
        </p:nvGrpSpPr>
        <p:grpSpPr bwMode="auto">
          <a:xfrm>
            <a:off x="7572376" y="3622676"/>
            <a:ext cx="442913" cy="219075"/>
            <a:chOff x="4786435" y="6027638"/>
            <a:chExt cx="748703" cy="417782"/>
          </a:xfrm>
        </p:grpSpPr>
        <p:sp>
          <p:nvSpPr>
            <p:cNvPr id="626" name="Oval 62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27" name="Rectangle 626"/>
            <p:cNvSpPr/>
            <p:nvPr/>
          </p:nvSpPr>
          <p:spPr bwMode="auto">
            <a:xfrm>
              <a:off x="4789119" y="6188091"/>
              <a:ext cx="746019" cy="108987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28" name="Oval 62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29" name="Freeform 628"/>
            <p:cNvSpPr/>
            <p:nvPr/>
          </p:nvSpPr>
          <p:spPr bwMode="auto">
            <a:xfrm>
              <a:off x="4979648" y="6124515"/>
              <a:ext cx="362276" cy="151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30" name="Freeform 62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31" name="Freeform 63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32" name="Freeform 63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33" name="Straight Connector 632"/>
            <p:cNvCxnSpPr>
              <a:cxnSpLocks noChangeShapeType="1"/>
              <a:endCxn id="62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4" name="Straight Connector 63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4" name="Group 634"/>
          <p:cNvGrpSpPr>
            <a:grpSpLocks/>
          </p:cNvGrpSpPr>
          <p:nvPr/>
        </p:nvGrpSpPr>
        <p:grpSpPr bwMode="auto">
          <a:xfrm>
            <a:off x="7874001" y="2482851"/>
            <a:ext cx="442913" cy="219075"/>
            <a:chOff x="4786435" y="6027638"/>
            <a:chExt cx="748703" cy="417782"/>
          </a:xfrm>
        </p:grpSpPr>
        <p:sp>
          <p:nvSpPr>
            <p:cNvPr id="636" name="Oval 63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37" name="Rectangle 636"/>
            <p:cNvSpPr/>
            <p:nvPr/>
          </p:nvSpPr>
          <p:spPr bwMode="auto">
            <a:xfrm>
              <a:off x="4789119" y="6188091"/>
              <a:ext cx="746019" cy="108987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38" name="Oval 63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39" name="Freeform 638"/>
            <p:cNvSpPr/>
            <p:nvPr/>
          </p:nvSpPr>
          <p:spPr bwMode="auto">
            <a:xfrm>
              <a:off x="4979648" y="6124515"/>
              <a:ext cx="362276" cy="151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40" name="Freeform 63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41" name="Freeform 64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42" name="Freeform 64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43" name="Straight Connector 642"/>
            <p:cNvCxnSpPr>
              <a:cxnSpLocks noChangeShapeType="1"/>
              <a:endCxn id="63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4" name="Straight Connector 64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18245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2423592" y="620688"/>
            <a:ext cx="3048668" cy="720724"/>
          </a:xfrm>
        </p:spPr>
        <p:txBody>
          <a:bodyPr>
            <a:normAutofit fontScale="90000"/>
          </a:bodyPr>
          <a:lstStyle/>
          <a:p>
            <a:r>
              <a:rPr lang="en-US" altLang="zh-CN" sz="4800" dirty="0"/>
              <a:t>Textbook</a:t>
            </a:r>
            <a:endParaRPr lang="zh-CN" altLang="en-US" sz="4800" u="none" dirty="0"/>
          </a:p>
        </p:txBody>
      </p:sp>
      <p:sp>
        <p:nvSpPr>
          <p:cNvPr id="16389" name="Rectangle 3"/>
          <p:cNvSpPr>
            <a:spLocks noGrp="1" noChangeArrowheads="1"/>
          </p:cNvSpPr>
          <p:nvPr>
            <p:ph idx="1"/>
          </p:nvPr>
        </p:nvSpPr>
        <p:spPr>
          <a:xfrm>
            <a:off x="-96688" y="1556792"/>
            <a:ext cx="7488832" cy="35998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kumimoji="0" lang="en-US" altLang="zh-CN" dirty="0">
                <a:ea typeface="宋体" panose="02010600030101010101" pitchFamily="2" charset="-122"/>
              </a:rPr>
              <a:t>James F. Kurose and Keith W. Ross, </a:t>
            </a:r>
            <a:r>
              <a:rPr kumimoji="0" lang="en-US" altLang="zh-CN" i="1" dirty="0">
                <a:ea typeface="宋体" panose="02010600030101010101" pitchFamily="2" charset="-122"/>
              </a:rPr>
              <a:t>Computer Networking: A Top Down Approach ,</a:t>
            </a:r>
            <a:r>
              <a:rPr kumimoji="0" lang="en-US" altLang="zh-CN" dirty="0">
                <a:ea typeface="宋体" panose="02010600030101010101" pitchFamily="2" charset="-122"/>
              </a:rPr>
              <a:t> 7</a:t>
            </a:r>
            <a:r>
              <a:rPr kumimoji="0" lang="en-US" altLang="zh-CN" baseline="30000" dirty="0">
                <a:ea typeface="宋体" panose="02010600030101010101" pitchFamily="2" charset="-122"/>
              </a:rPr>
              <a:t>th</a:t>
            </a:r>
            <a:r>
              <a:rPr kumimoji="0" lang="en-US" altLang="zh-CN" dirty="0">
                <a:ea typeface="宋体" panose="02010600030101010101" pitchFamily="2" charset="-122"/>
              </a:rPr>
              <a:t> edition.  Pearson Education, 2017.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kumimoji="0" lang="en-US" altLang="zh-CN" dirty="0">
                <a:ea typeface="宋体" panose="02010600030101010101" pitchFamily="2" charset="-122"/>
              </a:rPr>
              <a:t>David Reilly and Michael Reilly, 2004, Java Network Programming and Distributed Computing,</a:t>
            </a:r>
            <a:r>
              <a:rPr kumimoji="0" lang="zh-CN" altLang="en-US" dirty="0">
                <a:ea typeface="宋体" panose="02010600030101010101" pitchFamily="2" charset="-122"/>
              </a:rPr>
              <a:t>　清华大学出版社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4" y="730957"/>
            <a:ext cx="4613479" cy="5684118"/>
          </a:xfrm>
          <a:prstGeom prst="rect">
            <a:avLst/>
          </a:prstGeom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958503" y="5156596"/>
            <a:ext cx="537845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zh-CN" sz="1400" dirty="0">
              <a:solidFill>
                <a:srgbClr val="000099"/>
              </a:solidFill>
              <a:latin typeface="Gill Sans MT" panose="020B0502020104020203" pitchFamily="34" charset="0"/>
            </a:endParaRPr>
          </a:p>
          <a:p>
            <a:pPr marL="0" indent="0">
              <a:buClr>
                <a:srgbClr val="000099"/>
              </a:buClr>
              <a:buSzPct val="100000"/>
            </a:pPr>
            <a:endParaRPr lang="en-US" altLang="zh-CN" sz="1200" dirty="0">
              <a:solidFill>
                <a:srgbClr val="000099"/>
              </a:solidFill>
            </a:endParaRPr>
          </a:p>
          <a:p>
            <a:pPr marL="0" indent="0">
              <a:buClr>
                <a:srgbClr val="000099"/>
              </a:buClr>
              <a:buSzPct val="100000"/>
            </a:pPr>
            <a:r>
              <a:rPr lang="zh-CN" altLang="en-US" sz="1200" dirty="0">
                <a:solidFill>
                  <a:srgbClr val="000099"/>
                </a:solidFill>
              </a:rPr>
              <a:t>本课程的幻灯片改编自教材作者配套幻灯片</a:t>
            </a:r>
            <a:endParaRPr lang="en-US" altLang="zh-CN" sz="1200" dirty="0">
              <a:solidFill>
                <a:srgbClr val="000099"/>
              </a:solidFill>
            </a:endParaRPr>
          </a:p>
          <a:p>
            <a:pPr marL="0" indent="0">
              <a:buClr>
                <a:srgbClr val="000099"/>
              </a:buClr>
              <a:buSzPct val="100000"/>
            </a:pPr>
            <a:r>
              <a:rPr lang="en-US" altLang="zh-CN" sz="1200" dirty="0">
                <a:solidFill>
                  <a:srgbClr val="000099"/>
                </a:solidFill>
              </a:rPr>
              <a:t>Slides of this course are adapted from  J.F Kurose and K.W. Ross </a:t>
            </a:r>
          </a:p>
        </p:txBody>
      </p:sp>
    </p:spTree>
    <p:extLst>
      <p:ext uri="{BB962C8B-B14F-4D97-AF65-F5344CB8AC3E}">
        <p14:creationId xmlns:p14="http://schemas.microsoft.com/office/powerpoint/2010/main" val="1275928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9390A1E-5610-4437-A714-FD0CEDF357A9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80988"/>
            <a:ext cx="8578850" cy="8334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Packet-switching: store-and-forward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77861" y="3453301"/>
            <a:ext cx="5808902" cy="3262313"/>
          </a:xfrm>
        </p:spPr>
        <p:txBody>
          <a:bodyPr/>
          <a:lstStyle/>
          <a:p>
            <a:pPr marL="287338" indent="-287338"/>
            <a:r>
              <a:rPr lang="en-US" altLang="zh-CN" sz="2400" dirty="0"/>
              <a:t>takes </a:t>
            </a:r>
            <a:r>
              <a:rPr lang="en-US" altLang="zh-CN" sz="2400" i="1" dirty="0"/>
              <a:t>L</a:t>
            </a:r>
            <a:r>
              <a:rPr lang="en-US" altLang="zh-CN" sz="2400" dirty="0"/>
              <a:t>/</a:t>
            </a:r>
            <a:r>
              <a:rPr lang="en-US" altLang="zh-CN" sz="2400" i="1" dirty="0"/>
              <a:t>R</a:t>
            </a:r>
            <a:r>
              <a:rPr lang="en-US" altLang="zh-CN" sz="2400" dirty="0"/>
              <a:t> seconds to transmit (push out) </a:t>
            </a:r>
            <a:r>
              <a:rPr lang="en-US" altLang="zh-CN" sz="2400" i="1" dirty="0"/>
              <a:t>L</a:t>
            </a:r>
            <a:r>
              <a:rPr lang="en-US" altLang="zh-CN" sz="2400" dirty="0"/>
              <a:t>-bit packet into link at </a:t>
            </a:r>
            <a:r>
              <a:rPr lang="en-US" altLang="zh-CN" sz="2400" i="1" dirty="0"/>
              <a:t>R</a:t>
            </a:r>
            <a:r>
              <a:rPr lang="en-US" altLang="zh-CN" sz="2400" dirty="0"/>
              <a:t> bps</a:t>
            </a:r>
          </a:p>
          <a:p>
            <a:pPr marL="287338" indent="-287338"/>
            <a:r>
              <a:rPr lang="en-US" altLang="zh-CN" sz="2400" i="1" dirty="0">
                <a:solidFill>
                  <a:srgbClr val="CC0000"/>
                </a:solidFill>
              </a:rPr>
              <a:t>store and forward:</a:t>
            </a:r>
            <a:r>
              <a:rPr lang="en-US" altLang="zh-CN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entire packet must  arrive at router before it can be transmitted on next link</a:t>
            </a:r>
          </a:p>
        </p:txBody>
      </p:sp>
      <p:sp>
        <p:nvSpPr>
          <p:cNvPr id="7270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615959" y="3581406"/>
            <a:ext cx="3514725" cy="223202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i="1" dirty="0">
                <a:ea typeface="ＭＳ Ｐゴシック" charset="0"/>
              </a:rPr>
              <a:t>one-hop numerical example:</a:t>
            </a:r>
          </a:p>
          <a:p>
            <a:pPr marL="231775" indent="-231775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400" i="1" dirty="0">
                <a:ea typeface="ＭＳ Ｐゴシック" charset="0"/>
              </a:rPr>
              <a:t>L</a:t>
            </a:r>
            <a:r>
              <a:rPr lang="en-US" sz="2400" dirty="0">
                <a:ea typeface="ＭＳ Ｐゴシック" charset="0"/>
              </a:rPr>
              <a:t> = 7.5 Mbits</a:t>
            </a:r>
          </a:p>
          <a:p>
            <a:pPr marL="231775" indent="-231775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400" i="1" dirty="0">
                <a:ea typeface="ＭＳ Ｐゴシック" charset="0"/>
              </a:rPr>
              <a:t>R</a:t>
            </a:r>
            <a:r>
              <a:rPr lang="en-US" sz="2400" dirty="0">
                <a:ea typeface="ＭＳ Ｐゴシック" charset="0"/>
              </a:rPr>
              <a:t> = 1.5 Mbps</a:t>
            </a:r>
          </a:p>
          <a:p>
            <a:pPr marL="231775" indent="-231775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400" dirty="0">
                <a:ea typeface="ＭＳ Ｐゴシック" charset="0"/>
              </a:rPr>
              <a:t>one-hop transmission delay = 5 sec</a:t>
            </a:r>
          </a:p>
        </p:txBody>
      </p:sp>
      <p:pic>
        <p:nvPicPr>
          <p:cNvPr id="59394" name="Picture 4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6" y="1011239"/>
            <a:ext cx="8505824" cy="9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AutoShape 42"/>
          <p:cNvSpPr>
            <a:spLocks/>
          </p:cNvSpPr>
          <p:nvPr/>
        </p:nvSpPr>
        <p:spPr bwMode="auto">
          <a:xfrm>
            <a:off x="6499225" y="5695951"/>
            <a:ext cx="152400" cy="728663"/>
          </a:xfrm>
          <a:prstGeom prst="rightBrace">
            <a:avLst>
              <a:gd name="adj1" fmla="val 50115"/>
              <a:gd name="adj2" fmla="val 50000"/>
            </a:avLst>
          </a:prstGeom>
          <a:noFill/>
          <a:ln w="952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9399" name="Text Box 43"/>
          <p:cNvSpPr txBox="1">
            <a:spLocks noChangeArrowheads="1"/>
          </p:cNvSpPr>
          <p:nvPr/>
        </p:nvSpPr>
        <p:spPr bwMode="auto">
          <a:xfrm>
            <a:off x="6722616" y="5860227"/>
            <a:ext cx="30139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more on delay shortly …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406651" y="2679700"/>
            <a:ext cx="89479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source</a:t>
            </a:r>
          </a:p>
        </p:txBody>
      </p:sp>
      <p:grpSp>
        <p:nvGrpSpPr>
          <p:cNvPr id="59402" name="Group 41"/>
          <p:cNvGrpSpPr>
            <a:grpSpLocks/>
          </p:cNvGrpSpPr>
          <p:nvPr/>
        </p:nvGrpSpPr>
        <p:grpSpPr bwMode="auto">
          <a:xfrm>
            <a:off x="3154364" y="2768600"/>
            <a:ext cx="1057275" cy="420688"/>
            <a:chOff x="1816230" y="6118900"/>
            <a:chExt cx="1843339" cy="739100"/>
          </a:xfrm>
        </p:grpSpPr>
        <p:pic>
          <p:nvPicPr>
            <p:cNvPr id="59463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4002"/>
              <a:ext cx="1843339" cy="71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Rectangle 100"/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cxnSp>
        <p:nvCxnSpPr>
          <p:cNvPr id="59403" name="Straight Connector 42"/>
          <p:cNvCxnSpPr>
            <a:cxnSpLocks noChangeShapeType="1"/>
          </p:cNvCxnSpPr>
          <p:nvPr/>
        </p:nvCxnSpPr>
        <p:spPr bwMode="auto">
          <a:xfrm flipV="1">
            <a:off x="4100513" y="2874963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9404" name="Group 43"/>
          <p:cNvGrpSpPr>
            <a:grpSpLocks/>
          </p:cNvGrpSpPr>
          <p:nvPr/>
        </p:nvGrpSpPr>
        <p:grpSpPr bwMode="auto">
          <a:xfrm>
            <a:off x="5446713" y="2687639"/>
            <a:ext cx="1058862" cy="384175"/>
            <a:chOff x="5142253" y="5649029"/>
            <a:chExt cx="1304545" cy="695633"/>
          </a:xfrm>
        </p:grpSpPr>
        <p:grpSp>
          <p:nvGrpSpPr>
            <p:cNvPr id="59456" name="Group 92"/>
            <p:cNvGrpSpPr>
              <a:grpSpLocks/>
            </p:cNvGrpSpPr>
            <p:nvPr/>
          </p:nvGrpSpPr>
          <p:grpSpPr bwMode="auto"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59459" name="Picture 9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460" name="Rectangle 96"/>
              <p:cNvSpPr>
                <a:spLocks noChangeArrowheads="1"/>
              </p:cNvSpPr>
              <p:nvPr/>
            </p:nvSpPr>
            <p:spPr bwMode="auto"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61" name="Rectangle 97"/>
              <p:cNvSpPr>
                <a:spLocks noChangeArrowheads="1"/>
              </p:cNvSpPr>
              <p:nvPr/>
            </p:nvSpPr>
            <p:spPr bwMode="auto"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62" name="Oval 98"/>
              <p:cNvSpPr>
                <a:spLocks noChangeArrowheads="1"/>
              </p:cNvSpPr>
              <p:nvPr/>
            </p:nvSpPr>
            <p:spPr bwMode="auto"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59457" name="Rectangle 93"/>
            <p:cNvSpPr>
              <a:spLocks noChangeArrowheads="1"/>
            </p:cNvSpPr>
            <p:nvPr/>
          </p:nvSpPr>
          <p:spPr bwMode="auto"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58" name="Rectangle 94"/>
            <p:cNvSpPr>
              <a:spLocks noChangeArrowheads="1"/>
            </p:cNvSpPr>
            <p:nvPr/>
          </p:nvSpPr>
          <p:spPr bwMode="auto"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59405" name="Group 44"/>
          <p:cNvGrpSpPr>
            <a:grpSpLocks/>
          </p:cNvGrpSpPr>
          <p:nvPr/>
        </p:nvGrpSpPr>
        <p:grpSpPr bwMode="auto">
          <a:xfrm>
            <a:off x="5400675" y="1608138"/>
            <a:ext cx="1092200" cy="303212"/>
            <a:chOff x="5128542" y="4838701"/>
            <a:chExt cx="1300833" cy="530211"/>
          </a:xfrm>
        </p:grpSpPr>
        <p:pic>
          <p:nvPicPr>
            <p:cNvPr id="59453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8542" y="4838701"/>
              <a:ext cx="1300833" cy="491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54" name="Rectangle 90"/>
            <p:cNvSpPr>
              <a:spLocks noChangeArrowheads="1"/>
            </p:cNvSpPr>
            <p:nvPr/>
          </p:nvSpPr>
          <p:spPr bwMode="auto"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55" name="Rectangle 91"/>
            <p:cNvSpPr>
              <a:spLocks noChangeArrowheads="1"/>
            </p:cNvSpPr>
            <p:nvPr/>
          </p:nvSpPr>
          <p:spPr bwMode="auto"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59406" name="Group 45"/>
          <p:cNvGrpSpPr>
            <a:grpSpLocks/>
          </p:cNvGrpSpPr>
          <p:nvPr/>
        </p:nvGrpSpPr>
        <p:grpSpPr bwMode="auto">
          <a:xfrm>
            <a:off x="3259139" y="1196975"/>
            <a:ext cx="1150937" cy="730250"/>
            <a:chOff x="2387973" y="4309243"/>
            <a:chExt cx="1771787" cy="1282262"/>
          </a:xfrm>
        </p:grpSpPr>
        <p:pic>
          <p:nvPicPr>
            <p:cNvPr id="59449" name="Picture 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481" y="4309243"/>
              <a:ext cx="1285463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Rectangle 88"/>
            <p:cNvSpPr/>
            <p:nvPr/>
          </p:nvSpPr>
          <p:spPr>
            <a:xfrm rot="11601822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 dirty="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459288" y="2908300"/>
            <a:ext cx="7697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 bps</a:t>
            </a:r>
          </a:p>
        </p:txBody>
      </p:sp>
      <p:cxnSp>
        <p:nvCxnSpPr>
          <p:cNvPr id="59408" name="Straight Connector 47"/>
          <p:cNvCxnSpPr>
            <a:cxnSpLocks noChangeShapeType="1"/>
          </p:cNvCxnSpPr>
          <p:nvPr/>
        </p:nvCxnSpPr>
        <p:spPr bwMode="auto">
          <a:xfrm flipV="1">
            <a:off x="6491288" y="2879725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9409" name="Group 100"/>
          <p:cNvGrpSpPr>
            <a:grpSpLocks/>
          </p:cNvGrpSpPr>
          <p:nvPr/>
        </p:nvGrpSpPr>
        <p:grpSpPr bwMode="auto">
          <a:xfrm>
            <a:off x="7469188" y="2071689"/>
            <a:ext cx="1477962" cy="1284287"/>
            <a:chOff x="-44" y="1473"/>
            <a:chExt cx="981" cy="1105"/>
          </a:xfrm>
        </p:grpSpPr>
        <p:pic>
          <p:nvPicPr>
            <p:cNvPr id="59447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Freeform 102"/>
            <p:cNvSpPr>
              <a:spLocks/>
            </p:cNvSpPr>
            <p:nvPr/>
          </p:nvSpPr>
          <p:spPr bwMode="auto">
            <a:xfrm flipH="1">
              <a:off x="374" y="1580"/>
              <a:ext cx="474" cy="505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ysClr val="window" lastClr="FFFFFF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8951914" y="2778125"/>
            <a:ext cx="138691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destination</a:t>
            </a:r>
          </a:p>
        </p:txBody>
      </p:sp>
      <p:sp>
        <p:nvSpPr>
          <p:cNvPr id="59411" name="TextBox 52"/>
          <p:cNvSpPr txBox="1">
            <a:spLocks noChangeArrowheads="1"/>
          </p:cNvSpPr>
          <p:nvPr/>
        </p:nvSpPr>
        <p:spPr bwMode="auto">
          <a:xfrm>
            <a:off x="3919538" y="2574925"/>
            <a:ext cx="2776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59412" name="TextBox 53"/>
          <p:cNvSpPr txBox="1">
            <a:spLocks noChangeArrowheads="1"/>
          </p:cNvSpPr>
          <p:nvPr/>
        </p:nvSpPr>
        <p:spPr bwMode="auto">
          <a:xfrm>
            <a:off x="3722688" y="2581275"/>
            <a:ext cx="309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2</a:t>
            </a:r>
          </a:p>
        </p:txBody>
      </p:sp>
      <p:sp>
        <p:nvSpPr>
          <p:cNvPr id="59413" name="TextBox 54"/>
          <p:cNvSpPr txBox="1">
            <a:spLocks noChangeArrowheads="1"/>
          </p:cNvSpPr>
          <p:nvPr/>
        </p:nvSpPr>
        <p:spPr bwMode="auto">
          <a:xfrm>
            <a:off x="3535363" y="2578100"/>
            <a:ext cx="309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3</a:t>
            </a:r>
          </a:p>
        </p:txBody>
      </p:sp>
      <p:grpSp>
        <p:nvGrpSpPr>
          <p:cNvPr id="59414" name="Group 55"/>
          <p:cNvGrpSpPr>
            <a:grpSpLocks/>
          </p:cNvGrpSpPr>
          <p:nvPr/>
        </p:nvGrpSpPr>
        <p:grpSpPr bwMode="auto">
          <a:xfrm>
            <a:off x="3268664" y="1873251"/>
            <a:ext cx="2935287" cy="841375"/>
            <a:chOff x="593766" y="5264055"/>
            <a:chExt cx="3597129" cy="1011695"/>
          </a:xfrm>
        </p:grpSpPr>
        <p:grpSp>
          <p:nvGrpSpPr>
            <p:cNvPr id="59418" name="Group 56"/>
            <p:cNvGrpSpPr>
              <a:grpSpLocks/>
            </p:cNvGrpSpPr>
            <p:nvPr/>
          </p:nvGrpSpPr>
          <p:grpSpPr bwMode="auto">
            <a:xfrm>
              <a:off x="3527077" y="5264055"/>
              <a:ext cx="617671" cy="927313"/>
              <a:chOff x="2105936" y="5387204"/>
              <a:chExt cx="617671" cy="927313"/>
            </a:xfrm>
          </p:grpSpPr>
          <p:sp>
            <p:nvSpPr>
              <p:cNvPr id="59439" name="Rectangle 77"/>
              <p:cNvSpPr>
                <a:spLocks noChangeArrowheads="1"/>
              </p:cNvSpPr>
              <p:nvPr/>
            </p:nvSpPr>
            <p:spPr bwMode="auto"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59443" name="Straight Connector 81"/>
              <p:cNvCxnSpPr>
                <a:cxnSpLocks noChangeShapeType="1"/>
                <a:stCxn id="81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4" name="Straight Connector 82"/>
              <p:cNvCxnSpPr>
                <a:cxnSpLocks noChangeShapeType="1"/>
                <a:endCxn id="81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5" name="Straight Connector 83"/>
              <p:cNvCxnSpPr>
                <a:cxnSpLocks noChangeShapeType="1"/>
                <a:endCxn id="81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6" name="Straight Connector 84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9419" name="Group 57"/>
            <p:cNvGrpSpPr>
              <a:grpSpLocks/>
            </p:cNvGrpSpPr>
            <p:nvPr/>
          </p:nvGrpSpPr>
          <p:grpSpPr bwMode="auto">
            <a:xfrm>
              <a:off x="1326802" y="5273580"/>
              <a:ext cx="617671" cy="927313"/>
              <a:chOff x="2105936" y="5387204"/>
              <a:chExt cx="617671" cy="927313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33" name="Rectangle 71"/>
              <p:cNvSpPr>
                <a:spLocks noChangeArrowheads="1"/>
              </p:cNvSpPr>
              <p:nvPr/>
            </p:nvSpPr>
            <p:spPr bwMode="auto"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59435" name="Straight Connector 73"/>
              <p:cNvCxnSpPr>
                <a:cxnSpLocks noChangeShapeType="1"/>
                <a:stCxn id="73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6" name="Straight Connector 74"/>
              <p:cNvCxnSpPr>
                <a:cxnSpLocks noChangeShapeType="1"/>
                <a:endCxn id="73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7" name="Straight Connector 75"/>
              <p:cNvCxnSpPr>
                <a:cxnSpLocks noChangeShapeType="1"/>
                <a:endCxn id="73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8" name="Straight Connector 76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9420" name="Group 58"/>
            <p:cNvGrpSpPr>
              <a:grpSpLocks/>
            </p:cNvGrpSpPr>
            <p:nvPr/>
          </p:nvGrpSpPr>
          <p:grpSpPr bwMode="auto">
            <a:xfrm>
              <a:off x="971797" y="5294415"/>
              <a:ext cx="605641" cy="915203"/>
              <a:chOff x="335231" y="4405745"/>
              <a:chExt cx="1252537" cy="2138362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30" name="Rectangle 68"/>
              <p:cNvSpPr>
                <a:spLocks noChangeArrowheads="1"/>
              </p:cNvSpPr>
              <p:nvPr/>
            </p:nvSpPr>
            <p:spPr bwMode="auto"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59421" name="Rectangle 59"/>
            <p:cNvSpPr>
              <a:spLocks noChangeArrowheads="1"/>
            </p:cNvSpPr>
            <p:nvPr/>
          </p:nvSpPr>
          <p:spPr bwMode="auto"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22" name="Right Arrow 60"/>
            <p:cNvSpPr>
              <a:spLocks noChangeArrowheads="1"/>
            </p:cNvSpPr>
            <p:nvPr/>
          </p:nvSpPr>
          <p:spPr bwMode="auto"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59423" name="Group 61"/>
            <p:cNvGrpSpPr>
              <a:grpSpLocks/>
            </p:cNvGrpSpPr>
            <p:nvPr/>
          </p:nvGrpSpPr>
          <p:grpSpPr bwMode="auto">
            <a:xfrm>
              <a:off x="593766" y="5284519"/>
              <a:ext cx="605641" cy="915203"/>
              <a:chOff x="335231" y="4405745"/>
              <a:chExt cx="1252537" cy="2138362"/>
            </a:xfrm>
          </p:grpSpPr>
          <p:sp>
            <p:nvSpPr>
              <p:cNvPr id="64" name="Freeform 63"/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27" name="Rectangle 65"/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59424" name="Right Arrow 62"/>
            <p:cNvSpPr>
              <a:spLocks noChangeArrowheads="1"/>
            </p:cNvSpPr>
            <p:nvPr/>
          </p:nvSpPr>
          <p:spPr bwMode="auto"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2065338" y="1903413"/>
            <a:ext cx="1335622" cy="52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1700"/>
              </a:lnSpc>
              <a:defRPr/>
            </a:pPr>
            <a:r>
              <a:rPr lang="en-US" i="1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 bits</a:t>
            </a:r>
          </a:p>
          <a:p>
            <a:pPr>
              <a:lnSpc>
                <a:spcPts val="1700"/>
              </a:lnSpc>
              <a:defRPr/>
            </a:pP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per packet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858000" y="2898775"/>
            <a:ext cx="7697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 bps</a:t>
            </a:r>
          </a:p>
        </p:txBody>
      </p:sp>
      <p:sp>
        <p:nvSpPr>
          <p:cNvPr id="59417" name="Rectangle 3"/>
          <p:cNvSpPr txBox="1">
            <a:spLocks noChangeArrowheads="1"/>
          </p:cNvSpPr>
          <p:nvPr/>
        </p:nvSpPr>
        <p:spPr bwMode="auto">
          <a:xfrm>
            <a:off x="1559496" y="5711826"/>
            <a:ext cx="4958007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end-end delay = 2</a:t>
            </a: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/</a:t>
            </a: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(assuming zero propagation delay)</a:t>
            </a:r>
          </a:p>
        </p:txBody>
      </p:sp>
      <p:sp>
        <p:nvSpPr>
          <p:cNvPr id="7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30720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1" name="Group 347"/>
          <p:cNvGrpSpPr>
            <a:grpSpLocks/>
          </p:cNvGrpSpPr>
          <p:nvPr/>
        </p:nvGrpSpPr>
        <p:grpSpPr bwMode="auto">
          <a:xfrm>
            <a:off x="3790951" y="2079625"/>
            <a:ext cx="1173163" cy="534988"/>
            <a:chOff x="1871277" y="1576300"/>
            <a:chExt cx="1128371" cy="437861"/>
          </a:xfrm>
        </p:grpSpPr>
        <p:sp>
          <p:nvSpPr>
            <p:cNvPr id="105" name="Oval 104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1871277" y="1740010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7" name="Oval 1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8" name="Freeform 107"/>
            <p:cNvSpPr/>
            <p:nvPr/>
          </p:nvSpPr>
          <p:spPr bwMode="auto">
            <a:xfrm>
              <a:off x="2159859" y="1673747"/>
              <a:ext cx="548152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12" name="Straight Connector 111"/>
            <p:cNvCxnSpPr>
              <a:cxnSpLocks noChangeShapeType="1"/>
              <a:endCxn id="1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" name="Straight Connector 1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42" name="Group 105"/>
          <p:cNvGrpSpPr>
            <a:grpSpLocks/>
          </p:cNvGrpSpPr>
          <p:nvPr/>
        </p:nvGrpSpPr>
        <p:grpSpPr bwMode="auto">
          <a:xfrm>
            <a:off x="8288338" y="2314575"/>
            <a:ext cx="779462" cy="679450"/>
            <a:chOff x="-44" y="1473"/>
            <a:chExt cx="981" cy="1105"/>
          </a:xfrm>
        </p:grpSpPr>
        <p:pic>
          <p:nvPicPr>
            <p:cNvPr id="61533" name="Picture 106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34" name="Freeform 10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614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155FE6A-55CD-458C-8495-2A17883CEC0F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30175"/>
            <a:ext cx="8447088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/>
              <a:t>Packet Switching: queueing delay, loss</a:t>
            </a:r>
            <a:endParaRPr lang="en-US" altLang="zh-CN" sz="4000"/>
          </a:p>
        </p:txBody>
      </p:sp>
      <p:sp>
        <p:nvSpPr>
          <p:cNvPr id="61445" name="Line 230"/>
          <p:cNvSpPr>
            <a:spLocks noChangeShapeType="1"/>
          </p:cNvSpPr>
          <p:nvPr/>
        </p:nvSpPr>
        <p:spPr bwMode="auto">
          <a:xfrm>
            <a:off x="4991100" y="2303463"/>
            <a:ext cx="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46" name="Line 276"/>
          <p:cNvSpPr>
            <a:spLocks noChangeShapeType="1"/>
          </p:cNvSpPr>
          <p:nvPr/>
        </p:nvSpPr>
        <p:spPr bwMode="auto">
          <a:xfrm>
            <a:off x="3114675" y="1971676"/>
            <a:ext cx="744538" cy="385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47" name="Line 277"/>
          <p:cNvSpPr>
            <a:spLocks noChangeShapeType="1"/>
          </p:cNvSpPr>
          <p:nvPr/>
        </p:nvSpPr>
        <p:spPr bwMode="auto">
          <a:xfrm flipV="1">
            <a:off x="3259138" y="2457451"/>
            <a:ext cx="57785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48" name="Line 278"/>
          <p:cNvSpPr>
            <a:spLocks noChangeShapeType="1"/>
          </p:cNvSpPr>
          <p:nvPr/>
        </p:nvSpPr>
        <p:spPr bwMode="auto">
          <a:xfrm>
            <a:off x="4956176" y="2398714"/>
            <a:ext cx="20161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49" name="Line 279"/>
          <p:cNvSpPr>
            <a:spLocks noChangeShapeType="1"/>
          </p:cNvSpPr>
          <p:nvPr/>
        </p:nvSpPr>
        <p:spPr bwMode="auto">
          <a:xfrm flipH="1" flipV="1">
            <a:off x="7559676" y="2581275"/>
            <a:ext cx="9525" cy="3635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50" name="Line 280"/>
          <p:cNvSpPr>
            <a:spLocks noChangeShapeType="1"/>
          </p:cNvSpPr>
          <p:nvPr/>
        </p:nvSpPr>
        <p:spPr bwMode="auto">
          <a:xfrm flipV="1">
            <a:off x="8032750" y="2030414"/>
            <a:ext cx="604838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51" name="Rectangle 287"/>
          <p:cNvSpPr>
            <a:spLocks noChangeArrowheads="1"/>
          </p:cNvSpPr>
          <p:nvPr/>
        </p:nvSpPr>
        <p:spPr bwMode="auto">
          <a:xfrm>
            <a:off x="5154614" y="218598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2" name="Rectangle 288"/>
          <p:cNvSpPr>
            <a:spLocks noChangeArrowheads="1"/>
          </p:cNvSpPr>
          <p:nvPr/>
        </p:nvSpPr>
        <p:spPr bwMode="auto">
          <a:xfrm>
            <a:off x="5316539" y="2185989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3" name="Rectangle 289"/>
          <p:cNvSpPr>
            <a:spLocks noChangeArrowheads="1"/>
          </p:cNvSpPr>
          <p:nvPr/>
        </p:nvSpPr>
        <p:spPr bwMode="auto">
          <a:xfrm>
            <a:off x="5478464" y="218598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4" name="Rectangle 290"/>
          <p:cNvSpPr>
            <a:spLocks noChangeArrowheads="1"/>
          </p:cNvSpPr>
          <p:nvPr/>
        </p:nvSpPr>
        <p:spPr bwMode="auto">
          <a:xfrm>
            <a:off x="5640389" y="218598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5" name="Rectangle 291"/>
          <p:cNvSpPr>
            <a:spLocks noChangeArrowheads="1"/>
          </p:cNvSpPr>
          <p:nvPr/>
        </p:nvSpPr>
        <p:spPr bwMode="auto">
          <a:xfrm>
            <a:off x="5802314" y="2185989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6" name="Rectangle 292"/>
          <p:cNvSpPr>
            <a:spLocks noChangeArrowheads="1"/>
          </p:cNvSpPr>
          <p:nvPr/>
        </p:nvSpPr>
        <p:spPr bwMode="auto">
          <a:xfrm>
            <a:off x="6173789" y="2185989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7" name="Rectangle 293"/>
          <p:cNvSpPr>
            <a:spLocks noChangeArrowheads="1"/>
          </p:cNvSpPr>
          <p:nvPr/>
        </p:nvSpPr>
        <p:spPr bwMode="auto">
          <a:xfrm>
            <a:off x="6611939" y="218122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grpSp>
        <p:nvGrpSpPr>
          <p:cNvPr id="61458" name="Group 311"/>
          <p:cNvGrpSpPr>
            <a:grpSpLocks/>
          </p:cNvGrpSpPr>
          <p:nvPr/>
        </p:nvGrpSpPr>
        <p:grpSpPr bwMode="auto">
          <a:xfrm>
            <a:off x="4310063" y="2262189"/>
            <a:ext cx="633412" cy="200025"/>
            <a:chOff x="1800" y="1425"/>
            <a:chExt cx="399" cy="126"/>
          </a:xfrm>
        </p:grpSpPr>
        <p:sp>
          <p:nvSpPr>
            <p:cNvPr id="61529" name="Rectangle 294"/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30" name="Rectangle 295"/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31" name="Rectangle 296"/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32" name="Rectangle 297"/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</p:grpSp>
      <p:sp>
        <p:nvSpPr>
          <p:cNvPr id="61459" name="Rectangle 298"/>
          <p:cNvSpPr>
            <a:spLocks noChangeArrowheads="1"/>
          </p:cNvSpPr>
          <p:nvPr/>
        </p:nvSpPr>
        <p:spPr bwMode="auto">
          <a:xfrm>
            <a:off x="3652839" y="216217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60" name="Rectangle 299"/>
          <p:cNvSpPr>
            <a:spLocks noChangeArrowheads="1"/>
          </p:cNvSpPr>
          <p:nvPr/>
        </p:nvSpPr>
        <p:spPr bwMode="auto">
          <a:xfrm>
            <a:off x="3433764" y="2733676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61" name="Line 300"/>
          <p:cNvSpPr>
            <a:spLocks noChangeShapeType="1"/>
          </p:cNvSpPr>
          <p:nvPr/>
        </p:nvSpPr>
        <p:spPr bwMode="auto">
          <a:xfrm>
            <a:off x="3614738" y="2111375"/>
            <a:ext cx="246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62" name="Line 301"/>
          <p:cNvSpPr>
            <a:spLocks noChangeShapeType="1"/>
          </p:cNvSpPr>
          <p:nvPr/>
        </p:nvSpPr>
        <p:spPr bwMode="auto">
          <a:xfrm flipV="1">
            <a:off x="3616326" y="2582864"/>
            <a:ext cx="174625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63" name="Line 302"/>
          <p:cNvSpPr>
            <a:spLocks noChangeShapeType="1"/>
          </p:cNvSpPr>
          <p:nvPr/>
        </p:nvSpPr>
        <p:spPr bwMode="auto">
          <a:xfrm>
            <a:off x="5535614" y="2076450"/>
            <a:ext cx="1062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64" name="Text Box 303"/>
          <p:cNvSpPr txBox="1">
            <a:spLocks noChangeArrowheads="1"/>
          </p:cNvSpPr>
          <p:nvPr/>
        </p:nvSpPr>
        <p:spPr bwMode="auto">
          <a:xfrm>
            <a:off x="2273300" y="1633538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61465" name="Text Box 304"/>
          <p:cNvSpPr txBox="1">
            <a:spLocks noChangeArrowheads="1"/>
          </p:cNvSpPr>
          <p:nvPr/>
        </p:nvSpPr>
        <p:spPr bwMode="auto">
          <a:xfrm>
            <a:off x="2413000" y="26082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61466" name="Text Box 305"/>
          <p:cNvSpPr txBox="1">
            <a:spLocks noChangeArrowheads="1"/>
          </p:cNvSpPr>
          <p:nvPr/>
        </p:nvSpPr>
        <p:spPr bwMode="auto">
          <a:xfrm>
            <a:off x="8128001" y="1465263"/>
            <a:ext cx="3706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61467" name="Text Box 308"/>
          <p:cNvSpPr txBox="1">
            <a:spLocks noChangeArrowheads="1"/>
          </p:cNvSpPr>
          <p:nvPr/>
        </p:nvSpPr>
        <p:spPr bwMode="auto">
          <a:xfrm>
            <a:off x="3160714" y="1585914"/>
            <a:ext cx="16097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 = 100 Mb/s</a:t>
            </a:r>
          </a:p>
        </p:txBody>
      </p:sp>
      <p:sp>
        <p:nvSpPr>
          <p:cNvPr id="61468" name="Text Box 309"/>
          <p:cNvSpPr txBox="1">
            <a:spLocks noChangeArrowheads="1"/>
          </p:cNvSpPr>
          <p:nvPr/>
        </p:nvSpPr>
        <p:spPr bwMode="auto">
          <a:xfrm>
            <a:off x="5149851" y="2438400"/>
            <a:ext cx="16802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i="1" dirty="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 = 1.5 Mb/s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61469" name="Text Box 310"/>
          <p:cNvSpPr txBox="1">
            <a:spLocks noChangeArrowheads="1"/>
          </p:cNvSpPr>
          <p:nvPr/>
        </p:nvSpPr>
        <p:spPr bwMode="auto">
          <a:xfrm>
            <a:off x="7546975" y="29940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sp>
        <p:nvSpPr>
          <p:cNvPr id="61470" name="Line 281"/>
          <p:cNvSpPr>
            <a:spLocks noChangeShapeType="1"/>
          </p:cNvSpPr>
          <p:nvPr/>
        </p:nvSpPr>
        <p:spPr bwMode="auto">
          <a:xfrm flipV="1">
            <a:off x="8186738" y="3146425"/>
            <a:ext cx="984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71" name="Line 283"/>
          <p:cNvSpPr>
            <a:spLocks noChangeShapeType="1"/>
          </p:cNvSpPr>
          <p:nvPr/>
        </p:nvSpPr>
        <p:spPr bwMode="auto">
          <a:xfrm flipH="1">
            <a:off x="8162926" y="2849564"/>
            <a:ext cx="379413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72" name="Text Box 306"/>
          <p:cNvSpPr txBox="1">
            <a:spLocks noChangeArrowheads="1"/>
          </p:cNvSpPr>
          <p:nvPr/>
        </p:nvSpPr>
        <p:spPr bwMode="auto">
          <a:xfrm>
            <a:off x="9080501" y="22240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</a:p>
        </p:txBody>
      </p:sp>
      <p:sp>
        <p:nvSpPr>
          <p:cNvPr id="61473" name="Text Box 307"/>
          <p:cNvSpPr txBox="1">
            <a:spLocks noChangeArrowheads="1"/>
          </p:cNvSpPr>
          <p:nvPr/>
        </p:nvSpPr>
        <p:spPr bwMode="auto">
          <a:xfrm>
            <a:off x="9823450" y="284003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E</a:t>
            </a:r>
          </a:p>
        </p:txBody>
      </p:sp>
      <p:sp>
        <p:nvSpPr>
          <p:cNvPr id="61474" name="Text Box 330"/>
          <p:cNvSpPr txBox="1">
            <a:spLocks noChangeArrowheads="1"/>
          </p:cNvSpPr>
          <p:nvPr/>
        </p:nvSpPr>
        <p:spPr bwMode="auto">
          <a:xfrm>
            <a:off x="3575051" y="2984501"/>
            <a:ext cx="2354263" cy="79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1800" dirty="0">
                <a:solidFill>
                  <a:srgbClr val="000099"/>
                </a:solidFill>
                <a:latin typeface="Comic Sans MS" panose="030F0702030302020204" pitchFamily="66" charset="0"/>
              </a:rPr>
              <a:t>queue of packets</a:t>
            </a:r>
          </a:p>
          <a:p>
            <a:pPr algn="ctr">
              <a:lnSpc>
                <a:spcPct val="85000"/>
              </a:lnSpc>
            </a:pPr>
            <a:r>
              <a:rPr lang="en-US" altLang="zh-CN" sz="1800" dirty="0">
                <a:solidFill>
                  <a:srgbClr val="000099"/>
                </a:solidFill>
                <a:latin typeface="Comic Sans MS" panose="030F0702030302020204" pitchFamily="66" charset="0"/>
              </a:rPr>
              <a:t>waiting for output link</a:t>
            </a:r>
          </a:p>
        </p:txBody>
      </p:sp>
      <p:sp>
        <p:nvSpPr>
          <p:cNvPr id="61475" name="Line 332"/>
          <p:cNvSpPr>
            <a:spLocks noChangeShapeType="1"/>
          </p:cNvSpPr>
          <p:nvPr/>
        </p:nvSpPr>
        <p:spPr bwMode="auto">
          <a:xfrm flipV="1">
            <a:off x="4414839" y="2514601"/>
            <a:ext cx="166687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61476" name="Group 96"/>
          <p:cNvGrpSpPr>
            <a:grpSpLocks/>
          </p:cNvGrpSpPr>
          <p:nvPr/>
        </p:nvGrpSpPr>
        <p:grpSpPr bwMode="auto">
          <a:xfrm>
            <a:off x="2422526" y="1651000"/>
            <a:ext cx="779463" cy="679450"/>
            <a:chOff x="-44" y="1473"/>
            <a:chExt cx="981" cy="1105"/>
          </a:xfrm>
        </p:grpSpPr>
        <p:pic>
          <p:nvPicPr>
            <p:cNvPr id="61527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8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77" name="Group 99"/>
          <p:cNvGrpSpPr>
            <a:grpSpLocks/>
          </p:cNvGrpSpPr>
          <p:nvPr/>
        </p:nvGrpSpPr>
        <p:grpSpPr bwMode="auto">
          <a:xfrm>
            <a:off x="2609851" y="2625725"/>
            <a:ext cx="779463" cy="679450"/>
            <a:chOff x="-44" y="1473"/>
            <a:chExt cx="981" cy="1105"/>
          </a:xfrm>
        </p:grpSpPr>
        <p:pic>
          <p:nvPicPr>
            <p:cNvPr id="61525" name="Picture 100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6" name="Freeform 10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78" name="Group 102"/>
          <p:cNvGrpSpPr>
            <a:grpSpLocks/>
          </p:cNvGrpSpPr>
          <p:nvPr/>
        </p:nvGrpSpPr>
        <p:grpSpPr bwMode="auto">
          <a:xfrm>
            <a:off x="9005888" y="2686050"/>
            <a:ext cx="779462" cy="679450"/>
            <a:chOff x="-44" y="1473"/>
            <a:chExt cx="981" cy="1105"/>
          </a:xfrm>
        </p:grpSpPr>
        <p:pic>
          <p:nvPicPr>
            <p:cNvPr id="61523" name="Picture 103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4" name="Freeform 10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79" name="Group 108"/>
          <p:cNvGrpSpPr>
            <a:grpSpLocks/>
          </p:cNvGrpSpPr>
          <p:nvPr/>
        </p:nvGrpSpPr>
        <p:grpSpPr bwMode="auto">
          <a:xfrm>
            <a:off x="8370888" y="1493838"/>
            <a:ext cx="779462" cy="679450"/>
            <a:chOff x="-44" y="1473"/>
            <a:chExt cx="981" cy="1105"/>
          </a:xfrm>
        </p:grpSpPr>
        <p:pic>
          <p:nvPicPr>
            <p:cNvPr id="61521" name="Picture 109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2" name="Freeform 11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81" name="Group 228"/>
          <p:cNvGrpSpPr>
            <a:grpSpLocks/>
          </p:cNvGrpSpPr>
          <p:nvPr/>
        </p:nvGrpSpPr>
        <p:grpSpPr bwMode="auto">
          <a:xfrm>
            <a:off x="6915151" y="2160589"/>
            <a:ext cx="1128713" cy="439737"/>
            <a:chOff x="4650" y="1129"/>
            <a:chExt cx="246" cy="95"/>
          </a:xfrm>
        </p:grpSpPr>
        <p:sp>
          <p:nvSpPr>
            <p:cNvPr id="61513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14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15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61516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61519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520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61517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61518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74794" name="Rectangle 6"/>
          <p:cNvSpPr>
            <a:spLocks noChangeArrowheads="1"/>
          </p:cNvSpPr>
          <p:nvPr/>
        </p:nvSpPr>
        <p:spPr bwMode="auto">
          <a:xfrm>
            <a:off x="2130426" y="3930651"/>
            <a:ext cx="8131175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SzPct val="85000"/>
              <a:defRPr/>
            </a:pPr>
            <a:r>
              <a:rPr lang="en-US" sz="2800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queuing and loss: 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if arrival rate (in bits) to link exceeds transmission rate of link for a period of time: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packets will queue, wait to be transmitted on link 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packets can be dropped (lost) if memory (buffer) fills up</a:t>
            </a:r>
          </a:p>
        </p:txBody>
      </p:sp>
      <p:pic>
        <p:nvPicPr>
          <p:cNvPr id="61483" name="Picture 16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88" y="1023143"/>
            <a:ext cx="7807817" cy="116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484" name="Group 228"/>
          <p:cNvGrpSpPr>
            <a:grpSpLocks/>
          </p:cNvGrpSpPr>
          <p:nvPr/>
        </p:nvGrpSpPr>
        <p:grpSpPr bwMode="auto">
          <a:xfrm>
            <a:off x="7054851" y="2930525"/>
            <a:ext cx="1128713" cy="439738"/>
            <a:chOff x="4650" y="1129"/>
            <a:chExt cx="246" cy="95"/>
          </a:xfrm>
        </p:grpSpPr>
        <p:sp>
          <p:nvSpPr>
            <p:cNvPr id="61505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06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07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61508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61511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512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61509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61510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85" name="Group 347"/>
          <p:cNvGrpSpPr>
            <a:grpSpLocks/>
          </p:cNvGrpSpPr>
          <p:nvPr/>
        </p:nvGrpSpPr>
        <p:grpSpPr bwMode="auto">
          <a:xfrm>
            <a:off x="7040564" y="2897189"/>
            <a:ext cx="1171575" cy="534987"/>
            <a:chOff x="1871277" y="1576300"/>
            <a:chExt cx="1128371" cy="437861"/>
          </a:xfrm>
        </p:grpSpPr>
        <p:sp>
          <p:nvSpPr>
            <p:cNvPr id="85" name="Oval 84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1871277" y="1740011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7" name="Oval 8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2160250" y="1673746"/>
              <a:ext cx="547367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92" name="Straight Connector 91"/>
            <p:cNvCxnSpPr>
              <a:cxnSpLocks noChangeShapeType="1"/>
              <a:endCxn id="8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" name="Straight Connector 9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86" name="Group 347"/>
          <p:cNvGrpSpPr>
            <a:grpSpLocks/>
          </p:cNvGrpSpPr>
          <p:nvPr/>
        </p:nvGrpSpPr>
        <p:grpSpPr bwMode="auto">
          <a:xfrm>
            <a:off x="6867526" y="2116139"/>
            <a:ext cx="1173163" cy="534987"/>
            <a:chOff x="1871277" y="1576300"/>
            <a:chExt cx="1128371" cy="437861"/>
          </a:xfrm>
        </p:grpSpPr>
        <p:sp>
          <p:nvSpPr>
            <p:cNvPr id="95" name="Oval 94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1871277" y="1740011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7" name="Oval 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8" name="Freeform 97"/>
            <p:cNvSpPr/>
            <p:nvPr/>
          </p:nvSpPr>
          <p:spPr bwMode="auto">
            <a:xfrm>
              <a:off x="2159859" y="1673746"/>
              <a:ext cx="548152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02" name="Straight Connector 101"/>
            <p:cNvCxnSpPr>
              <a:cxnSpLocks noChangeShapeType="1"/>
              <a:endCxn id="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" name="Straight Connector 1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3722429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1C5AE9D-47BB-4D28-94FA-A536E25045A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348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20650"/>
            <a:ext cx="7772400" cy="1143000"/>
          </a:xfrm>
        </p:spPr>
        <p:txBody>
          <a:bodyPr/>
          <a:lstStyle/>
          <a:p>
            <a:r>
              <a:rPr lang="en-US" altLang="zh-CN"/>
              <a:t>Two key network-core functions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999413" y="1728788"/>
            <a:ext cx="4192587" cy="46482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i="1" dirty="0">
                <a:solidFill>
                  <a:srgbClr val="C00000"/>
                </a:solidFill>
              </a:rPr>
              <a:t>forwarding</a:t>
            </a:r>
            <a:r>
              <a:rPr lang="en-US" altLang="zh-CN" sz="2400" i="1" dirty="0">
                <a:solidFill>
                  <a:srgbClr val="C00000"/>
                </a:solidFill>
              </a:rPr>
              <a:t>:</a:t>
            </a:r>
            <a:r>
              <a:rPr lang="en-US" altLang="zh-CN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/>
              <a:t>move packets from router’</a:t>
            </a:r>
            <a:r>
              <a:rPr lang="en-US" altLang="ja-JP" sz="2400" dirty="0"/>
              <a:t>s input to appropriate router output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63493" name="Picture 6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9" y="959008"/>
            <a:ext cx="6423594" cy="97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Rectangle 3"/>
          <p:cNvSpPr txBox="1">
            <a:spLocks noChangeArrowheads="1"/>
          </p:cNvSpPr>
          <p:nvPr/>
        </p:nvSpPr>
        <p:spPr bwMode="auto">
          <a:xfrm>
            <a:off x="1908175" y="1385888"/>
            <a:ext cx="4192588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7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i="1" dirty="0">
                <a:solidFill>
                  <a:srgbClr val="C00000"/>
                </a:solidFill>
                <a:latin typeface="Comic Sans MS" panose="030F0702030302020204" pitchFamily="66" charset="0"/>
              </a:rPr>
              <a:t>routing:</a:t>
            </a:r>
            <a:r>
              <a:rPr lang="en-US" altLang="zh-CN" sz="2800" dirty="0">
                <a:solidFill>
                  <a:srgbClr val="C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determines source-destination route taken by packets</a:t>
            </a:r>
          </a:p>
          <a:p>
            <a:pPr lvl="1">
              <a:lnSpc>
                <a:spcPct val="85000"/>
              </a:lnSpc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routing algorithms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endParaRPr lang="en-US" altLang="zh-CN" sz="2800" dirty="0">
              <a:latin typeface="Comic Sans MS" panose="030F0702030302020204" pitchFamily="66" charset="0"/>
            </a:endParaRPr>
          </a:p>
        </p:txBody>
      </p:sp>
      <p:sp>
        <p:nvSpPr>
          <p:cNvPr id="11" name="Freeform 3"/>
          <p:cNvSpPr>
            <a:spLocks/>
          </p:cNvSpPr>
          <p:nvPr/>
        </p:nvSpPr>
        <p:spPr bwMode="auto">
          <a:xfrm rot="16200000">
            <a:off x="4813301" y="3600451"/>
            <a:ext cx="2198687" cy="1497012"/>
          </a:xfrm>
          <a:custGeom>
            <a:avLst/>
            <a:gdLst>
              <a:gd name="T0" fmla="*/ 0 w 1443"/>
              <a:gd name="T1" fmla="*/ 0 h 816"/>
              <a:gd name="T2" fmla="*/ 1076 w 1443"/>
              <a:gd name="T3" fmla="*/ 782 h 816"/>
              <a:gd name="T4" fmla="*/ 1320 w 1443"/>
              <a:gd name="T5" fmla="*/ 788 h 816"/>
              <a:gd name="T6" fmla="*/ 1443 w 1443"/>
              <a:gd name="T7" fmla="*/ 5 h 816"/>
              <a:gd name="T8" fmla="*/ 0 w 1443"/>
              <a:gd name="T9" fmla="*/ 0 h 816"/>
              <a:gd name="connsiteX0" fmla="*/ 0 w 10000"/>
              <a:gd name="connsiteY0" fmla="*/ 0 h 9714"/>
              <a:gd name="connsiteX1" fmla="*/ 3718 w 10000"/>
              <a:gd name="connsiteY1" fmla="*/ 8779 h 9714"/>
              <a:gd name="connsiteX2" fmla="*/ 9148 w 10000"/>
              <a:gd name="connsiteY2" fmla="*/ 9657 h 9714"/>
              <a:gd name="connsiteX3" fmla="*/ 10000 w 10000"/>
              <a:gd name="connsiteY3" fmla="*/ 61 h 9714"/>
              <a:gd name="connsiteX4" fmla="*/ 0 w 10000"/>
              <a:gd name="connsiteY4" fmla="*/ 0 h 9714"/>
              <a:gd name="connsiteX0" fmla="*/ 0 w 10000"/>
              <a:gd name="connsiteY0" fmla="*/ 0 h 9095"/>
              <a:gd name="connsiteX1" fmla="*/ 3718 w 10000"/>
              <a:gd name="connsiteY1" fmla="*/ 9037 h 9095"/>
              <a:gd name="connsiteX2" fmla="*/ 5712 w 10000"/>
              <a:gd name="connsiteY2" fmla="*/ 8929 h 9095"/>
              <a:gd name="connsiteX3" fmla="*/ 10000 w 10000"/>
              <a:gd name="connsiteY3" fmla="*/ 63 h 9095"/>
              <a:gd name="connsiteX4" fmla="*/ 0 w 10000"/>
              <a:gd name="connsiteY4" fmla="*/ 0 h 9095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8989"/>
              <a:gd name="connsiteY0" fmla="*/ 0 h 11618"/>
              <a:gd name="connsiteX1" fmla="*/ 2707 w 8989"/>
              <a:gd name="connsiteY1" fmla="*/ 11554 h 11618"/>
              <a:gd name="connsiteX2" fmla="*/ 4701 w 8989"/>
              <a:gd name="connsiteY2" fmla="*/ 11435 h 11618"/>
              <a:gd name="connsiteX3" fmla="*/ 8989 w 8989"/>
              <a:gd name="connsiteY3" fmla="*/ 1687 h 11618"/>
              <a:gd name="connsiteX4" fmla="*/ 0 w 8989"/>
              <a:gd name="connsiteY4" fmla="*/ 0 h 11618"/>
              <a:gd name="connsiteX0" fmla="*/ 0 w 9888"/>
              <a:gd name="connsiteY0" fmla="*/ 115 h 10115"/>
              <a:gd name="connsiteX1" fmla="*/ 3011 w 9888"/>
              <a:gd name="connsiteY1" fmla="*/ 10060 h 10115"/>
              <a:gd name="connsiteX2" fmla="*/ 5230 w 9888"/>
              <a:gd name="connsiteY2" fmla="*/ 9957 h 10115"/>
              <a:gd name="connsiteX3" fmla="*/ 9888 w 9888"/>
              <a:gd name="connsiteY3" fmla="*/ 0 h 10115"/>
              <a:gd name="connsiteX4" fmla="*/ 0 w 9888"/>
              <a:gd name="connsiteY4" fmla="*/ 115 h 10115"/>
              <a:gd name="connsiteX0" fmla="*/ 0 w 9829"/>
              <a:gd name="connsiteY0" fmla="*/ 0 h 10833"/>
              <a:gd name="connsiteX1" fmla="*/ 2874 w 9829"/>
              <a:gd name="connsiteY1" fmla="*/ 10779 h 10833"/>
              <a:gd name="connsiteX2" fmla="*/ 5118 w 9829"/>
              <a:gd name="connsiteY2" fmla="*/ 10677 h 10833"/>
              <a:gd name="connsiteX3" fmla="*/ 9829 w 9829"/>
              <a:gd name="connsiteY3" fmla="*/ 833 h 10833"/>
              <a:gd name="connsiteX4" fmla="*/ 0 w 9829"/>
              <a:gd name="connsiteY4" fmla="*/ 0 h 10833"/>
              <a:gd name="connsiteX0" fmla="*/ 0 w 10289"/>
              <a:gd name="connsiteY0" fmla="*/ 0 h 10000"/>
              <a:gd name="connsiteX1" fmla="*/ 2924 w 10289"/>
              <a:gd name="connsiteY1" fmla="*/ 9950 h 10000"/>
              <a:gd name="connsiteX2" fmla="*/ 5207 w 10289"/>
              <a:gd name="connsiteY2" fmla="*/ 9856 h 10000"/>
              <a:gd name="connsiteX3" fmla="*/ 10289 w 10289"/>
              <a:gd name="connsiteY3" fmla="*/ 54 h 10000"/>
              <a:gd name="connsiteX4" fmla="*/ 0 w 10289"/>
              <a:gd name="connsiteY4" fmla="*/ 0 h 10000"/>
              <a:gd name="connsiteX0" fmla="*/ 0 w 10289"/>
              <a:gd name="connsiteY0" fmla="*/ 0 h 10953"/>
              <a:gd name="connsiteX1" fmla="*/ 2924 w 10289"/>
              <a:gd name="connsiteY1" fmla="*/ 9950 h 10953"/>
              <a:gd name="connsiteX2" fmla="*/ 3723 w 10289"/>
              <a:gd name="connsiteY2" fmla="*/ 10695 h 10953"/>
              <a:gd name="connsiteX3" fmla="*/ 5207 w 10289"/>
              <a:gd name="connsiteY3" fmla="*/ 9856 h 10953"/>
              <a:gd name="connsiteX4" fmla="*/ 10289 w 10289"/>
              <a:gd name="connsiteY4" fmla="*/ 54 h 10953"/>
              <a:gd name="connsiteX5" fmla="*/ 0 w 10289"/>
              <a:gd name="connsiteY5" fmla="*/ 0 h 10953"/>
              <a:gd name="connsiteX0" fmla="*/ 0 w 10289"/>
              <a:gd name="connsiteY0" fmla="*/ 0 h 11138"/>
              <a:gd name="connsiteX1" fmla="*/ 2924 w 10289"/>
              <a:gd name="connsiteY1" fmla="*/ 9950 h 11138"/>
              <a:gd name="connsiteX2" fmla="*/ 5207 w 10289"/>
              <a:gd name="connsiteY2" fmla="*/ 9856 h 11138"/>
              <a:gd name="connsiteX3" fmla="*/ 10289 w 10289"/>
              <a:gd name="connsiteY3" fmla="*/ 54 h 11138"/>
              <a:gd name="connsiteX4" fmla="*/ 0 w 10289"/>
              <a:gd name="connsiteY4" fmla="*/ 0 h 11138"/>
              <a:gd name="connsiteX0" fmla="*/ 0 w 10289"/>
              <a:gd name="connsiteY0" fmla="*/ 0 h 10669"/>
              <a:gd name="connsiteX1" fmla="*/ 2924 w 10289"/>
              <a:gd name="connsiteY1" fmla="*/ 9950 h 10669"/>
              <a:gd name="connsiteX2" fmla="*/ 5207 w 10289"/>
              <a:gd name="connsiteY2" fmla="*/ 9856 h 10669"/>
              <a:gd name="connsiteX3" fmla="*/ 10289 w 10289"/>
              <a:gd name="connsiteY3" fmla="*/ 54 h 10669"/>
              <a:gd name="connsiteX4" fmla="*/ 0 w 10289"/>
              <a:gd name="connsiteY4" fmla="*/ 0 h 10669"/>
              <a:gd name="connsiteX0" fmla="*/ 0 w 10289"/>
              <a:gd name="connsiteY0" fmla="*/ 0 h 10734"/>
              <a:gd name="connsiteX1" fmla="*/ 2924 w 10289"/>
              <a:gd name="connsiteY1" fmla="*/ 9950 h 10734"/>
              <a:gd name="connsiteX2" fmla="*/ 4455 w 10289"/>
              <a:gd name="connsiteY2" fmla="*/ 10094 h 10734"/>
              <a:gd name="connsiteX3" fmla="*/ 10289 w 10289"/>
              <a:gd name="connsiteY3" fmla="*/ 54 h 10734"/>
              <a:gd name="connsiteX4" fmla="*/ 0 w 10289"/>
              <a:gd name="connsiteY4" fmla="*/ 0 h 10734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9960"/>
              <a:gd name="connsiteX1" fmla="*/ 2924 w 10289"/>
              <a:gd name="connsiteY1" fmla="*/ 9950 h 9960"/>
              <a:gd name="connsiteX2" fmla="*/ 4166 w 10289"/>
              <a:gd name="connsiteY2" fmla="*/ 9776 h 9960"/>
              <a:gd name="connsiteX3" fmla="*/ 10289 w 10289"/>
              <a:gd name="connsiteY3" fmla="*/ 54 h 9960"/>
              <a:gd name="connsiteX4" fmla="*/ 0 w 10289"/>
              <a:gd name="connsiteY4" fmla="*/ 0 h 9960"/>
              <a:gd name="connsiteX0" fmla="*/ 0 w 10000"/>
              <a:gd name="connsiteY0" fmla="*/ 0 h 10000"/>
              <a:gd name="connsiteX1" fmla="*/ 2842 w 10000"/>
              <a:gd name="connsiteY1" fmla="*/ 9990 h 10000"/>
              <a:gd name="connsiteX2" fmla="*/ 4049 w 10000"/>
              <a:gd name="connsiteY2" fmla="*/ 9815 h 10000"/>
              <a:gd name="connsiteX3" fmla="*/ 10000 w 10000"/>
              <a:gd name="connsiteY3" fmla="*/ 54 h 10000"/>
              <a:gd name="connsiteX4" fmla="*/ 0 w 10000"/>
              <a:gd name="connsiteY4" fmla="*/ 0 h 10000"/>
              <a:gd name="connsiteX0" fmla="*/ 0 w 10000"/>
              <a:gd name="connsiteY0" fmla="*/ 0 h 10400"/>
              <a:gd name="connsiteX1" fmla="*/ 2740 w 10000"/>
              <a:gd name="connsiteY1" fmla="*/ 10397 h 10400"/>
              <a:gd name="connsiteX2" fmla="*/ 4049 w 10000"/>
              <a:gd name="connsiteY2" fmla="*/ 9815 h 10400"/>
              <a:gd name="connsiteX3" fmla="*/ 10000 w 10000"/>
              <a:gd name="connsiteY3" fmla="*/ 54 h 10400"/>
              <a:gd name="connsiteX4" fmla="*/ 0 w 10000"/>
              <a:gd name="connsiteY4" fmla="*/ 0 h 10400"/>
              <a:gd name="connsiteX0" fmla="*/ 0 w 10000"/>
              <a:gd name="connsiteY0" fmla="*/ 0 h 10419"/>
              <a:gd name="connsiteX1" fmla="*/ 2740 w 10000"/>
              <a:gd name="connsiteY1" fmla="*/ 10397 h 10419"/>
              <a:gd name="connsiteX2" fmla="*/ 3599 w 10000"/>
              <a:gd name="connsiteY2" fmla="*/ 10338 h 10419"/>
              <a:gd name="connsiteX3" fmla="*/ 10000 w 10000"/>
              <a:gd name="connsiteY3" fmla="*/ 54 h 10419"/>
              <a:gd name="connsiteX4" fmla="*/ 0 w 10000"/>
              <a:gd name="connsiteY4" fmla="*/ 0 h 10419"/>
              <a:gd name="connsiteX0" fmla="*/ 0 w 10000"/>
              <a:gd name="connsiteY0" fmla="*/ 0 h 10397"/>
              <a:gd name="connsiteX1" fmla="*/ 2740 w 10000"/>
              <a:gd name="connsiteY1" fmla="*/ 10397 h 10397"/>
              <a:gd name="connsiteX2" fmla="*/ 3599 w 10000"/>
              <a:gd name="connsiteY2" fmla="*/ 10338 h 10397"/>
              <a:gd name="connsiteX3" fmla="*/ 10000 w 10000"/>
              <a:gd name="connsiteY3" fmla="*/ 54 h 10397"/>
              <a:gd name="connsiteX4" fmla="*/ 0 w 10000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75"/>
              <a:gd name="connsiteY0" fmla="*/ 0 h 10310"/>
              <a:gd name="connsiteX1" fmla="*/ 2801 w 10675"/>
              <a:gd name="connsiteY1" fmla="*/ 10310 h 10310"/>
              <a:gd name="connsiteX2" fmla="*/ 3660 w 10675"/>
              <a:gd name="connsiteY2" fmla="*/ 10251 h 10310"/>
              <a:gd name="connsiteX3" fmla="*/ 10675 w 10675"/>
              <a:gd name="connsiteY3" fmla="*/ 25 h 10310"/>
              <a:gd name="connsiteX4" fmla="*/ 0 w 10675"/>
              <a:gd name="connsiteY4" fmla="*/ 0 h 1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75" h="10310">
                <a:moveTo>
                  <a:pt x="0" y="0"/>
                </a:moveTo>
                <a:cubicBezTo>
                  <a:pt x="3109" y="3835"/>
                  <a:pt x="2511" y="6378"/>
                  <a:pt x="2801" y="10310"/>
                </a:cubicBezTo>
                <a:cubicBezTo>
                  <a:pt x="3337" y="10277"/>
                  <a:pt x="2862" y="10312"/>
                  <a:pt x="3660" y="10251"/>
                </a:cubicBezTo>
                <a:cubicBezTo>
                  <a:pt x="5139" y="5189"/>
                  <a:pt x="6996" y="3438"/>
                  <a:pt x="10675" y="25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75000">
                <a:srgbClr val="7BE5CA"/>
              </a:gs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63496" name="Group 4"/>
          <p:cNvGrpSpPr>
            <a:grpSpLocks/>
          </p:cNvGrpSpPr>
          <p:nvPr/>
        </p:nvGrpSpPr>
        <p:grpSpPr bwMode="auto">
          <a:xfrm>
            <a:off x="2852738" y="3152776"/>
            <a:ext cx="2317750" cy="2341809"/>
            <a:chOff x="272609" y="3015788"/>
            <a:chExt cx="2317750" cy="2341809"/>
          </a:xfrm>
        </p:grpSpPr>
        <p:sp>
          <p:nvSpPr>
            <p:cNvPr id="63710" name="Rectangle 4"/>
            <p:cNvSpPr>
              <a:spLocks noChangeArrowheads="1"/>
            </p:cNvSpPr>
            <p:nvPr/>
          </p:nvSpPr>
          <p:spPr bwMode="auto">
            <a:xfrm>
              <a:off x="272609" y="3015788"/>
              <a:ext cx="2317750" cy="2333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11" name="Oval 5"/>
            <p:cNvSpPr>
              <a:spLocks noChangeArrowheads="1"/>
            </p:cNvSpPr>
            <p:nvPr/>
          </p:nvSpPr>
          <p:spPr bwMode="auto">
            <a:xfrm>
              <a:off x="398021" y="3068176"/>
              <a:ext cx="2095500" cy="6048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12" name="Text Box 108"/>
            <p:cNvSpPr txBox="1">
              <a:spLocks noChangeArrowheads="1"/>
            </p:cNvSpPr>
            <p:nvPr/>
          </p:nvSpPr>
          <p:spPr bwMode="auto">
            <a:xfrm>
              <a:off x="526609" y="3225338"/>
              <a:ext cx="18637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routing algorithm</a:t>
              </a:r>
            </a:p>
          </p:txBody>
        </p:sp>
        <p:sp>
          <p:nvSpPr>
            <p:cNvPr id="63713" name="Rectangle 109"/>
            <p:cNvSpPr>
              <a:spLocks noChangeArrowheads="1"/>
            </p:cNvSpPr>
            <p:nvPr/>
          </p:nvSpPr>
          <p:spPr bwMode="auto">
            <a:xfrm>
              <a:off x="451996" y="3973051"/>
              <a:ext cx="2005013" cy="1279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14" name="Text Box 110"/>
            <p:cNvSpPr txBox="1">
              <a:spLocks noChangeArrowheads="1"/>
            </p:cNvSpPr>
            <p:nvPr/>
          </p:nvSpPr>
          <p:spPr bwMode="auto">
            <a:xfrm>
              <a:off x="532959" y="3925426"/>
              <a:ext cx="20168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local forwarding table</a:t>
              </a:r>
            </a:p>
          </p:txBody>
        </p:sp>
        <p:sp>
          <p:nvSpPr>
            <p:cNvPr id="63715" name="Text Box 111"/>
            <p:cNvSpPr txBox="1">
              <a:spLocks noChangeArrowheads="1"/>
            </p:cNvSpPr>
            <p:nvPr/>
          </p:nvSpPr>
          <p:spPr bwMode="auto">
            <a:xfrm>
              <a:off x="415484" y="4173076"/>
              <a:ext cx="12128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header value</a:t>
              </a:r>
            </a:p>
          </p:txBody>
        </p:sp>
        <p:sp>
          <p:nvSpPr>
            <p:cNvPr id="63716" name="Text Box 112"/>
            <p:cNvSpPr txBox="1">
              <a:spLocks noChangeArrowheads="1"/>
            </p:cNvSpPr>
            <p:nvPr/>
          </p:nvSpPr>
          <p:spPr bwMode="auto">
            <a:xfrm>
              <a:off x="1482284" y="4174663"/>
              <a:ext cx="10414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output link</a:t>
              </a:r>
            </a:p>
          </p:txBody>
        </p:sp>
        <p:sp>
          <p:nvSpPr>
            <p:cNvPr id="63717" name="Line 113"/>
            <p:cNvSpPr>
              <a:spLocks noChangeShapeType="1"/>
            </p:cNvSpPr>
            <p:nvPr/>
          </p:nvSpPr>
          <p:spPr bwMode="auto">
            <a:xfrm>
              <a:off x="1580709" y="4185776"/>
              <a:ext cx="7937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18" name="Text Box 114"/>
            <p:cNvSpPr txBox="1">
              <a:spLocks noChangeArrowheads="1"/>
            </p:cNvSpPr>
            <p:nvPr/>
          </p:nvSpPr>
          <p:spPr bwMode="auto">
            <a:xfrm>
              <a:off x="791181" y="4549247"/>
              <a:ext cx="492443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zh-CN" sz="1100" dirty="0">
                  <a:solidFill>
                    <a:srgbClr val="000099"/>
                  </a:solidFill>
                  <a:latin typeface="Consolas" panose="020B0609020204030204" pitchFamily="49" charset="0"/>
                </a:rPr>
                <a:t>0100</a:t>
              </a:r>
            </a:p>
            <a:p>
              <a:pPr algn="r" eaLnBrk="1" hangingPunct="1"/>
              <a:r>
                <a:rPr lang="en-US" altLang="zh-CN" sz="1100" dirty="0">
                  <a:solidFill>
                    <a:srgbClr val="000099"/>
                  </a:solidFill>
                  <a:latin typeface="Consolas" panose="020B0609020204030204" pitchFamily="49" charset="0"/>
                </a:rPr>
                <a:t>0101</a:t>
              </a:r>
            </a:p>
            <a:p>
              <a:pPr algn="r" eaLnBrk="1" hangingPunct="1"/>
              <a:r>
                <a:rPr lang="en-US" altLang="zh-CN" sz="1100" dirty="0">
                  <a:solidFill>
                    <a:srgbClr val="000099"/>
                  </a:solidFill>
                  <a:latin typeface="Consolas" panose="020B0609020204030204" pitchFamily="49" charset="0"/>
                </a:rPr>
                <a:t>0111</a:t>
              </a:r>
            </a:p>
            <a:p>
              <a:pPr algn="r" eaLnBrk="1" hangingPunct="1"/>
              <a:r>
                <a:rPr lang="en-US" altLang="zh-CN" sz="1100" dirty="0">
                  <a:solidFill>
                    <a:srgbClr val="000099"/>
                  </a:solidFill>
                  <a:latin typeface="Consolas" panose="020B0609020204030204" pitchFamily="49" charset="0"/>
                </a:rPr>
                <a:t>1001</a:t>
              </a:r>
            </a:p>
          </p:txBody>
        </p:sp>
        <p:sp>
          <p:nvSpPr>
            <p:cNvPr id="63719" name="Text Box 115"/>
            <p:cNvSpPr txBox="1">
              <a:spLocks noChangeArrowheads="1"/>
            </p:cNvSpPr>
            <p:nvPr/>
          </p:nvSpPr>
          <p:spPr bwMode="auto">
            <a:xfrm>
              <a:off x="1868504" y="4588156"/>
              <a:ext cx="26161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100">
                  <a:solidFill>
                    <a:srgbClr val="000099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ctr" eaLnBrk="1" hangingPunct="1"/>
              <a:r>
                <a:rPr lang="en-US" altLang="zh-CN" sz="1100">
                  <a:solidFill>
                    <a:srgbClr val="000099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ctr" eaLnBrk="1" hangingPunct="1"/>
              <a:r>
                <a:rPr lang="en-US" altLang="zh-CN" sz="1100">
                  <a:solidFill>
                    <a:srgbClr val="000099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ctr" eaLnBrk="1" hangingPunct="1"/>
              <a:r>
                <a:rPr lang="en-US" altLang="zh-CN" sz="1100">
                  <a:solidFill>
                    <a:srgbClr val="000099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63720" name="Line 116"/>
            <p:cNvSpPr>
              <a:spLocks noChangeShapeType="1"/>
            </p:cNvSpPr>
            <p:nvPr/>
          </p:nvSpPr>
          <p:spPr bwMode="auto">
            <a:xfrm>
              <a:off x="451996" y="444295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21" name="Line 117"/>
            <p:cNvSpPr>
              <a:spLocks noChangeShapeType="1"/>
            </p:cNvSpPr>
            <p:nvPr/>
          </p:nvSpPr>
          <p:spPr bwMode="auto">
            <a:xfrm>
              <a:off x="444059" y="419530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22" name="AutoShape 118"/>
            <p:cNvSpPr>
              <a:spLocks noChangeArrowheads="1"/>
            </p:cNvSpPr>
            <p:nvPr/>
          </p:nvSpPr>
          <p:spPr bwMode="auto">
            <a:xfrm rot="5400000">
              <a:off x="1350521" y="3680951"/>
              <a:ext cx="241300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63497" name="Group 3"/>
          <p:cNvGrpSpPr>
            <a:grpSpLocks/>
          </p:cNvGrpSpPr>
          <p:nvPr/>
        </p:nvGrpSpPr>
        <p:grpSpPr bwMode="auto">
          <a:xfrm>
            <a:off x="4079776" y="3632201"/>
            <a:ext cx="5389662" cy="2989375"/>
            <a:chOff x="1444634" y="3641726"/>
            <a:chExt cx="5387966" cy="2989843"/>
          </a:xfrm>
        </p:grpSpPr>
        <p:sp>
          <p:nvSpPr>
            <p:cNvPr id="63560" name="Freeform 2"/>
            <p:cNvSpPr>
              <a:spLocks/>
            </p:cNvSpPr>
            <p:nvPr/>
          </p:nvSpPr>
          <p:spPr bwMode="auto">
            <a:xfrm>
              <a:off x="3894138" y="4260851"/>
              <a:ext cx="2847975" cy="1481138"/>
            </a:xfrm>
            <a:custGeom>
              <a:avLst/>
              <a:gdLst>
                <a:gd name="T0" fmla="*/ 2147483647 w 1794"/>
                <a:gd name="T1" fmla="*/ 2147483647 h 933"/>
                <a:gd name="T2" fmla="*/ 2147483647 w 1794"/>
                <a:gd name="T3" fmla="*/ 2147483647 h 933"/>
                <a:gd name="T4" fmla="*/ 2147483647 w 1794"/>
                <a:gd name="T5" fmla="*/ 2147483647 h 933"/>
                <a:gd name="T6" fmla="*/ 2147483647 w 1794"/>
                <a:gd name="T7" fmla="*/ 2147483647 h 933"/>
                <a:gd name="T8" fmla="*/ 2147483647 w 1794"/>
                <a:gd name="T9" fmla="*/ 2147483647 h 933"/>
                <a:gd name="T10" fmla="*/ 2147483647 w 1794"/>
                <a:gd name="T11" fmla="*/ 2147483647 h 933"/>
                <a:gd name="T12" fmla="*/ 2147483647 w 1794"/>
                <a:gd name="T13" fmla="*/ 2147483647 h 933"/>
                <a:gd name="T14" fmla="*/ 2147483647 w 1794"/>
                <a:gd name="T15" fmla="*/ 2147483647 h 933"/>
                <a:gd name="T16" fmla="*/ 2147483647 w 1794"/>
                <a:gd name="T17" fmla="*/ 2147483647 h 933"/>
                <a:gd name="T18" fmla="*/ 2147483647 w 1794"/>
                <a:gd name="T19" fmla="*/ 2147483647 h 933"/>
                <a:gd name="T20" fmla="*/ 2147483647 w 1794"/>
                <a:gd name="T21" fmla="*/ 2147483647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61" name="Freeform 6"/>
            <p:cNvSpPr>
              <a:spLocks/>
            </p:cNvSpPr>
            <p:nvPr/>
          </p:nvSpPr>
          <p:spPr bwMode="auto">
            <a:xfrm>
              <a:off x="4532313" y="4564063"/>
              <a:ext cx="542925" cy="295275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grpSp>
          <p:nvGrpSpPr>
            <p:cNvPr id="63562" name="Group 7"/>
            <p:cNvGrpSpPr>
              <a:grpSpLocks/>
            </p:cNvGrpSpPr>
            <p:nvPr/>
          </p:nvGrpSpPr>
          <p:grpSpPr bwMode="auto">
            <a:xfrm>
              <a:off x="4038600" y="4738688"/>
              <a:ext cx="501650" cy="233363"/>
              <a:chOff x="3600" y="219"/>
              <a:chExt cx="360" cy="175"/>
            </a:xfrm>
          </p:grpSpPr>
          <p:sp>
            <p:nvSpPr>
              <p:cNvPr id="63697" name="Oval 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98" name="Line 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99" name="Line 1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700" name="Rectangle 1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701" name="Oval 12"/>
              <p:cNvSpPr>
                <a:spLocks noChangeArrowheads="1"/>
              </p:cNvSpPr>
              <p:nvPr/>
            </p:nvSpPr>
            <p:spPr bwMode="auto">
              <a:xfrm>
                <a:off x="3603" y="219"/>
                <a:ext cx="354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702" name="Group 1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707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708" name="Line 1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709" name="Line 1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703" name="Group 1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704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705" name="Line 1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706" name="Line 2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3" name="Group 21"/>
            <p:cNvGrpSpPr>
              <a:grpSpLocks/>
            </p:cNvGrpSpPr>
            <p:nvPr/>
          </p:nvGrpSpPr>
          <p:grpSpPr bwMode="auto">
            <a:xfrm>
              <a:off x="4391025" y="5376863"/>
              <a:ext cx="501650" cy="233363"/>
              <a:chOff x="3600" y="219"/>
              <a:chExt cx="360" cy="175"/>
            </a:xfrm>
          </p:grpSpPr>
          <p:sp>
            <p:nvSpPr>
              <p:cNvPr id="63684" name="Oval 22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85" name="Line 23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86" name="Line 2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87" name="Rectangle 25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88" name="Oval 2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89" name="Group 2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94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95" name="Line 29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96" name="Line 3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90" name="Group 3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91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92" name="Line 3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93" name="Line 34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4" name="Group 35"/>
            <p:cNvGrpSpPr>
              <a:grpSpLocks/>
            </p:cNvGrpSpPr>
            <p:nvPr/>
          </p:nvGrpSpPr>
          <p:grpSpPr bwMode="auto">
            <a:xfrm>
              <a:off x="5065713" y="4433888"/>
              <a:ext cx="501650" cy="233363"/>
              <a:chOff x="3600" y="219"/>
              <a:chExt cx="360" cy="175"/>
            </a:xfrm>
          </p:grpSpPr>
          <p:sp>
            <p:nvSpPr>
              <p:cNvPr id="63671" name="Oval 36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72" name="Line 37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73" name="Line 3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74" name="Rectangle 39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75" name="Oval 4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76" name="Group 4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81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82" name="Line 43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83" name="Line 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77" name="Group 4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78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79" name="Line 4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80" name="Line 48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5" name="Group 49"/>
            <p:cNvGrpSpPr>
              <a:grpSpLocks/>
            </p:cNvGrpSpPr>
            <p:nvPr/>
          </p:nvGrpSpPr>
          <p:grpSpPr bwMode="auto">
            <a:xfrm>
              <a:off x="4987925" y="5099051"/>
              <a:ext cx="500063" cy="233363"/>
              <a:chOff x="3600" y="219"/>
              <a:chExt cx="360" cy="175"/>
            </a:xfrm>
          </p:grpSpPr>
          <p:sp>
            <p:nvSpPr>
              <p:cNvPr id="63658" name="Oval 50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59" name="Line 51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60" name="Line 5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61" name="Rectangle 53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62" name="Oval 5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6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63" name="Group 5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68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69" name="Line 57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70" name="Line 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64" name="Group 5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65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66" name="Line 6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67" name="Line 62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6" name="Group 63"/>
            <p:cNvGrpSpPr>
              <a:grpSpLocks/>
            </p:cNvGrpSpPr>
            <p:nvPr/>
          </p:nvGrpSpPr>
          <p:grpSpPr bwMode="auto">
            <a:xfrm>
              <a:off x="5622925" y="5395913"/>
              <a:ext cx="501650" cy="233363"/>
              <a:chOff x="3600" y="219"/>
              <a:chExt cx="360" cy="175"/>
            </a:xfrm>
          </p:grpSpPr>
          <p:sp>
            <p:nvSpPr>
              <p:cNvPr id="63645" name="Oval 64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46" name="Line 65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47" name="Line 6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48" name="Rectangle 67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49" name="Oval 6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50" name="Group 6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55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56" name="Line 71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57" name="Line 7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51" name="Group 7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52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53" name="Line 7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54" name="Line 76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7" name="Group 77"/>
            <p:cNvGrpSpPr>
              <a:grpSpLocks/>
            </p:cNvGrpSpPr>
            <p:nvPr/>
          </p:nvGrpSpPr>
          <p:grpSpPr bwMode="auto">
            <a:xfrm>
              <a:off x="6067425" y="4740276"/>
              <a:ext cx="501650" cy="233363"/>
              <a:chOff x="3600" y="219"/>
              <a:chExt cx="360" cy="175"/>
            </a:xfrm>
          </p:grpSpPr>
          <p:sp>
            <p:nvSpPr>
              <p:cNvPr id="63632" name="Oval 7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3" name="Line 7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4" name="Line 8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5" name="Rectangle 8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36" name="Oval 8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37" name="Group 8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42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43" name="Line 8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44" name="Line 8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38" name="Group 8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39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40" name="Line 8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41" name="Line 9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sp>
          <p:nvSpPr>
            <p:cNvPr id="63568" name="Freeform 91"/>
            <p:cNvSpPr>
              <a:spLocks/>
            </p:cNvSpPr>
            <p:nvPr/>
          </p:nvSpPr>
          <p:spPr bwMode="auto">
            <a:xfrm>
              <a:off x="5573713" y="4557713"/>
              <a:ext cx="504825" cy="307975"/>
            </a:xfrm>
            <a:custGeom>
              <a:avLst/>
              <a:gdLst>
                <a:gd name="T0" fmla="*/ 0 w 318"/>
                <a:gd name="T1" fmla="*/ 0 h 194"/>
                <a:gd name="T2" fmla="*/ 2147483647 w 318"/>
                <a:gd name="T3" fmla="*/ 2147483647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69" name="Freeform 92"/>
            <p:cNvSpPr>
              <a:spLocks/>
            </p:cNvSpPr>
            <p:nvPr/>
          </p:nvSpPr>
          <p:spPr bwMode="auto">
            <a:xfrm>
              <a:off x="4508500" y="4949826"/>
              <a:ext cx="481013" cy="238125"/>
            </a:xfrm>
            <a:custGeom>
              <a:avLst/>
              <a:gdLst>
                <a:gd name="T0" fmla="*/ 0 w 294"/>
                <a:gd name="T1" fmla="*/ 0 h 174"/>
                <a:gd name="T2" fmla="*/ 2147483647 w 294"/>
                <a:gd name="T3" fmla="*/ 2147483647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0" name="Freeform 93"/>
            <p:cNvSpPr>
              <a:spLocks/>
            </p:cNvSpPr>
            <p:nvPr/>
          </p:nvSpPr>
          <p:spPr bwMode="auto">
            <a:xfrm>
              <a:off x="5456238" y="4926013"/>
              <a:ext cx="628650" cy="247650"/>
            </a:xfrm>
            <a:custGeom>
              <a:avLst/>
              <a:gdLst>
                <a:gd name="T0" fmla="*/ 0 w 378"/>
                <a:gd name="T1" fmla="*/ 2147483647 h 174"/>
                <a:gd name="T2" fmla="*/ 2147483647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1" name="Freeform 94"/>
            <p:cNvSpPr>
              <a:spLocks/>
            </p:cNvSpPr>
            <p:nvPr/>
          </p:nvSpPr>
          <p:spPr bwMode="auto">
            <a:xfrm>
              <a:off x="6122988" y="4979988"/>
              <a:ext cx="206375" cy="508000"/>
            </a:xfrm>
            <a:custGeom>
              <a:avLst/>
              <a:gdLst>
                <a:gd name="T0" fmla="*/ 0 w 118"/>
                <a:gd name="T1" fmla="*/ 2147483647 h 500"/>
                <a:gd name="T2" fmla="*/ 2147483647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2" name="Freeform 95"/>
            <p:cNvSpPr>
              <a:spLocks/>
            </p:cNvSpPr>
            <p:nvPr/>
          </p:nvSpPr>
          <p:spPr bwMode="auto">
            <a:xfrm>
              <a:off x="4887913" y="5513388"/>
              <a:ext cx="736600" cy="74613"/>
            </a:xfrm>
            <a:custGeom>
              <a:avLst/>
              <a:gdLst>
                <a:gd name="T0" fmla="*/ 2147483647 w 370"/>
                <a:gd name="T1" fmla="*/ 2147483647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3" name="Freeform 96"/>
            <p:cNvSpPr>
              <a:spLocks/>
            </p:cNvSpPr>
            <p:nvPr/>
          </p:nvSpPr>
          <p:spPr bwMode="auto">
            <a:xfrm>
              <a:off x="4351338" y="4973638"/>
              <a:ext cx="193675" cy="425450"/>
            </a:xfrm>
            <a:custGeom>
              <a:avLst/>
              <a:gdLst>
                <a:gd name="T0" fmla="*/ 2147483647 w 176"/>
                <a:gd name="T1" fmla="*/ 2147483647 h 412"/>
                <a:gd name="T2" fmla="*/ 2147483647 w 176"/>
                <a:gd name="T3" fmla="*/ 2147483647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4" name="Text Box 100"/>
            <p:cNvSpPr txBox="1">
              <a:spLocks noChangeArrowheads="1"/>
            </p:cNvSpPr>
            <p:nvPr/>
          </p:nvSpPr>
          <p:spPr bwMode="auto">
            <a:xfrm>
              <a:off x="4440876" y="4483071"/>
              <a:ext cx="311067" cy="3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800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63575" name="Text Box 101"/>
            <p:cNvSpPr txBox="1">
              <a:spLocks noChangeArrowheads="1"/>
            </p:cNvSpPr>
            <p:nvPr/>
          </p:nvSpPr>
          <p:spPr bwMode="auto">
            <a:xfrm>
              <a:off x="4378980" y="4897394"/>
              <a:ext cx="296783" cy="3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63576" name="Text Box 102"/>
            <p:cNvSpPr txBox="1">
              <a:spLocks noChangeArrowheads="1"/>
            </p:cNvSpPr>
            <p:nvPr/>
          </p:nvSpPr>
          <p:spPr bwMode="auto">
            <a:xfrm>
              <a:off x="4128222" y="4970416"/>
              <a:ext cx="296783" cy="3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chemeClr val="accent4"/>
                  </a:solidFill>
                </a:rPr>
                <a:t>3</a:t>
              </a:r>
            </a:p>
          </p:txBody>
        </p:sp>
        <p:grpSp>
          <p:nvGrpSpPr>
            <p:cNvPr id="63577" name="Group 1"/>
            <p:cNvGrpSpPr>
              <a:grpSpLocks/>
            </p:cNvGrpSpPr>
            <p:nvPr/>
          </p:nvGrpSpPr>
          <p:grpSpPr bwMode="auto">
            <a:xfrm rot="-2012368">
              <a:off x="2645158" y="5398104"/>
              <a:ext cx="1447800" cy="274638"/>
              <a:chOff x="2436813" y="4587876"/>
              <a:chExt cx="1447800" cy="274638"/>
            </a:xfrm>
          </p:grpSpPr>
          <p:sp>
            <p:nvSpPr>
              <p:cNvPr id="63627" name="Rectangle 97"/>
              <p:cNvSpPr>
                <a:spLocks noChangeArrowheads="1"/>
              </p:cNvSpPr>
              <p:nvPr/>
            </p:nvSpPr>
            <p:spPr bwMode="auto">
              <a:xfrm>
                <a:off x="2461850" y="4583083"/>
                <a:ext cx="1155391" cy="23811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8" name="Rectangle 98"/>
              <p:cNvSpPr>
                <a:spLocks noChangeArrowheads="1"/>
              </p:cNvSpPr>
              <p:nvPr/>
            </p:nvSpPr>
            <p:spPr bwMode="auto"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9" name="Line 99"/>
              <p:cNvSpPr>
                <a:spLocks noChangeShapeType="1"/>
              </p:cNvSpPr>
              <p:nvPr/>
            </p:nvSpPr>
            <p:spPr bwMode="auto">
              <a:xfrm>
                <a:off x="3462418" y="4739659"/>
                <a:ext cx="422162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0" name="Rectangle 104"/>
              <p:cNvSpPr>
                <a:spLocks noChangeArrowheads="1"/>
              </p:cNvSpPr>
              <p:nvPr/>
            </p:nvSpPr>
            <p:spPr bwMode="auto"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1" name="Text Box 105"/>
              <p:cNvSpPr txBox="1">
                <a:spLocks noChangeArrowheads="1"/>
              </p:cNvSpPr>
              <p:nvPr/>
            </p:nvSpPr>
            <p:spPr bwMode="auto">
              <a:xfrm rot="289934">
                <a:off x="3019653" y="4584228"/>
                <a:ext cx="520561" cy="2746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200" dirty="0">
                    <a:solidFill>
                      <a:schemeClr val="accent4"/>
                    </a:solidFill>
                  </a:rPr>
                  <a:t>0111</a:t>
                </a:r>
              </a:p>
            </p:txBody>
          </p:sp>
        </p:grpSp>
        <p:sp>
          <p:nvSpPr>
            <p:cNvPr id="63578" name="Text Box 106"/>
            <p:cNvSpPr txBox="1">
              <a:spLocks noChangeArrowheads="1"/>
            </p:cNvSpPr>
            <p:nvPr/>
          </p:nvSpPr>
          <p:spPr bwMode="auto">
            <a:xfrm>
              <a:off x="1444634" y="6046702"/>
              <a:ext cx="3091540" cy="584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destination address in arriving</a:t>
              </a:r>
            </a:p>
            <a:p>
              <a:pPr eaLnBrk="1" hangingPunct="1"/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packet</a:t>
              </a:r>
              <a:r>
                <a:rPr lang="ja-JP" altLang="en-US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’</a:t>
              </a:r>
              <a:r>
                <a:rPr lang="en-US" altLang="ja-JP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s header</a:t>
              </a:r>
              <a:endPara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579" name="Line 107"/>
            <p:cNvSpPr>
              <a:spLocks noChangeShapeType="1"/>
            </p:cNvSpPr>
            <p:nvPr/>
          </p:nvSpPr>
          <p:spPr bwMode="auto">
            <a:xfrm flipH="1">
              <a:off x="2626848" y="4873581"/>
              <a:ext cx="1407736" cy="9143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0" name="Line 119"/>
            <p:cNvSpPr>
              <a:spLocks noChangeShapeType="1"/>
            </p:cNvSpPr>
            <p:nvPr/>
          </p:nvSpPr>
          <p:spPr bwMode="auto">
            <a:xfrm flipH="1" flipV="1">
              <a:off x="3588616" y="5648254"/>
              <a:ext cx="22219" cy="4508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1" name="Freeform 121"/>
            <p:cNvSpPr>
              <a:spLocks/>
            </p:cNvSpPr>
            <p:nvPr/>
          </p:nvSpPr>
          <p:spPr bwMode="auto">
            <a:xfrm flipH="1">
              <a:off x="6254750" y="4370388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2" name="Freeform 122"/>
            <p:cNvSpPr>
              <a:spLocks/>
            </p:cNvSpPr>
            <p:nvPr/>
          </p:nvSpPr>
          <p:spPr bwMode="auto">
            <a:xfrm flipH="1">
              <a:off x="5243513" y="4086226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3" name="Freeform 123"/>
            <p:cNvSpPr>
              <a:spLocks/>
            </p:cNvSpPr>
            <p:nvPr/>
          </p:nvSpPr>
          <p:spPr bwMode="auto">
            <a:xfrm flipH="1" flipV="1">
              <a:off x="5911850" y="5632451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4" name="Freeform 124"/>
            <p:cNvSpPr>
              <a:spLocks/>
            </p:cNvSpPr>
            <p:nvPr/>
          </p:nvSpPr>
          <p:spPr bwMode="auto">
            <a:xfrm flipH="1" flipV="1">
              <a:off x="4562475" y="5616576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5" name="Freeform 125"/>
            <p:cNvSpPr>
              <a:spLocks/>
            </p:cNvSpPr>
            <p:nvPr/>
          </p:nvSpPr>
          <p:spPr bwMode="auto">
            <a:xfrm flipH="1" flipV="1">
              <a:off x="5202238" y="5324476"/>
              <a:ext cx="542925" cy="452438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grpSp>
          <p:nvGrpSpPr>
            <p:cNvPr id="63586" name="Group 126"/>
            <p:cNvGrpSpPr>
              <a:grpSpLocks/>
            </p:cNvGrpSpPr>
            <p:nvPr/>
          </p:nvGrpSpPr>
          <p:grpSpPr bwMode="auto">
            <a:xfrm>
              <a:off x="5251450" y="3641726"/>
              <a:ext cx="550863" cy="452438"/>
              <a:chOff x="2886" y="1668"/>
              <a:chExt cx="347" cy="285"/>
            </a:xfrm>
          </p:grpSpPr>
          <p:sp>
            <p:nvSpPr>
              <p:cNvPr id="63620" name="Rectangle 127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1" name="Oval 128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2" name="Rectangle 129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3" name="Line 130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4" name="Line 131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5" name="Line 132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6" name="AutoShape 133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63587" name="Group 134"/>
            <p:cNvGrpSpPr>
              <a:grpSpLocks/>
            </p:cNvGrpSpPr>
            <p:nvPr/>
          </p:nvGrpSpPr>
          <p:grpSpPr bwMode="auto">
            <a:xfrm>
              <a:off x="6264275" y="3914776"/>
              <a:ext cx="550863" cy="452438"/>
              <a:chOff x="2886" y="1668"/>
              <a:chExt cx="347" cy="285"/>
            </a:xfrm>
          </p:grpSpPr>
          <p:sp>
            <p:nvSpPr>
              <p:cNvPr id="63613" name="Rectangle 135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4" name="Oval 136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5" name="Rectangle 137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6" name="Line 138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7" name="Line 139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8" name="Line 140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9" name="AutoShape 141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63588" name="Group 142"/>
            <p:cNvGrpSpPr>
              <a:grpSpLocks/>
            </p:cNvGrpSpPr>
            <p:nvPr/>
          </p:nvGrpSpPr>
          <p:grpSpPr bwMode="auto">
            <a:xfrm>
              <a:off x="5894388" y="5991226"/>
              <a:ext cx="550863" cy="452438"/>
              <a:chOff x="2886" y="1668"/>
              <a:chExt cx="347" cy="285"/>
            </a:xfrm>
          </p:grpSpPr>
          <p:sp>
            <p:nvSpPr>
              <p:cNvPr id="63606" name="Rectangle 143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7" name="Oval 144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8" name="Rectangle 145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9" name="Line 146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0" name="Line 147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1" name="Line 148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2" name="AutoShape 149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63589" name="Group 150"/>
            <p:cNvGrpSpPr>
              <a:grpSpLocks/>
            </p:cNvGrpSpPr>
            <p:nvPr/>
          </p:nvGrpSpPr>
          <p:grpSpPr bwMode="auto">
            <a:xfrm>
              <a:off x="5199063" y="5772151"/>
              <a:ext cx="550863" cy="452438"/>
              <a:chOff x="2886" y="1668"/>
              <a:chExt cx="347" cy="285"/>
            </a:xfrm>
          </p:grpSpPr>
          <p:sp>
            <p:nvSpPr>
              <p:cNvPr id="63599" name="Rectangle 151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0" name="Oval 152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1" name="Rectangle 153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2" name="Line 154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3" name="Line 155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4" name="Line 156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5" name="AutoShape 157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63590" name="Group 158"/>
            <p:cNvGrpSpPr>
              <a:grpSpLocks/>
            </p:cNvGrpSpPr>
            <p:nvPr/>
          </p:nvGrpSpPr>
          <p:grpSpPr bwMode="auto">
            <a:xfrm>
              <a:off x="4543425" y="5964238"/>
              <a:ext cx="550863" cy="452438"/>
              <a:chOff x="2886" y="1668"/>
              <a:chExt cx="347" cy="285"/>
            </a:xfrm>
          </p:grpSpPr>
          <p:sp>
            <p:nvSpPr>
              <p:cNvPr id="63592" name="Rectangle 159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3" name="Oval 160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4" name="Rectangle 161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5" name="Line 162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6" name="Line 163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7" name="Line 164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8" name="AutoShape 165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sp>
          <p:nvSpPr>
            <p:cNvPr id="63591" name="Freeform 120"/>
            <p:cNvSpPr>
              <a:spLocks/>
            </p:cNvSpPr>
            <p:nvPr/>
          </p:nvSpPr>
          <p:spPr bwMode="auto">
            <a:xfrm>
              <a:off x="3757473" y="4834039"/>
              <a:ext cx="1041539" cy="336504"/>
            </a:xfrm>
            <a:custGeom>
              <a:avLst/>
              <a:gdLst>
                <a:gd name="T0" fmla="*/ 0 w 10844"/>
                <a:gd name="T1" fmla="*/ 2147483647 h 14797"/>
                <a:gd name="T2" fmla="*/ 2147483647 w 10844"/>
                <a:gd name="T3" fmla="*/ 2147483647 h 14797"/>
                <a:gd name="T4" fmla="*/ 2147483647 w 10844"/>
                <a:gd name="T5" fmla="*/ 2147483647 h 14797"/>
                <a:gd name="T6" fmla="*/ 0 60000 65536"/>
                <a:gd name="T7" fmla="*/ 0 60000 65536"/>
                <a:gd name="T8" fmla="*/ 0 60000 65536"/>
                <a:gd name="T9" fmla="*/ 0 w 10844"/>
                <a:gd name="T10" fmla="*/ 0 h 14797"/>
                <a:gd name="T11" fmla="*/ 10844 w 10844"/>
                <a:gd name="T12" fmla="*/ 14797 h 147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844" h="14797">
                  <a:moveTo>
                    <a:pt x="0" y="14797"/>
                  </a:moveTo>
                  <a:cubicBezTo>
                    <a:pt x="2168" y="9517"/>
                    <a:pt x="5654" y="-1331"/>
                    <a:pt x="7042" y="135"/>
                  </a:cubicBezTo>
                  <a:cubicBezTo>
                    <a:pt x="8563" y="1950"/>
                    <a:pt x="9984" y="6698"/>
                    <a:pt x="10844" y="9978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</p:grpSp>
      <p:cxnSp>
        <p:nvCxnSpPr>
          <p:cNvPr id="63498" name="Straight Connector 421888"/>
          <p:cNvCxnSpPr>
            <a:cxnSpLocks noChangeShapeType="1"/>
          </p:cNvCxnSpPr>
          <p:nvPr/>
        </p:nvCxnSpPr>
        <p:spPr bwMode="auto">
          <a:xfrm>
            <a:off x="3721100" y="2743201"/>
            <a:ext cx="20955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499" name="Straight Connector 421894"/>
          <p:cNvCxnSpPr>
            <a:cxnSpLocks noChangeShapeType="1"/>
          </p:cNvCxnSpPr>
          <p:nvPr/>
        </p:nvCxnSpPr>
        <p:spPr bwMode="auto">
          <a:xfrm flipH="1">
            <a:off x="5076825" y="2822576"/>
            <a:ext cx="2393950" cy="1325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3500" name="Group 347"/>
          <p:cNvGrpSpPr>
            <a:grpSpLocks/>
          </p:cNvGrpSpPr>
          <p:nvPr/>
        </p:nvGrpSpPr>
        <p:grpSpPr bwMode="auto">
          <a:xfrm>
            <a:off x="7623176" y="5089525"/>
            <a:ext cx="523875" cy="261938"/>
            <a:chOff x="1871277" y="1576300"/>
            <a:chExt cx="1128371" cy="437861"/>
          </a:xfrm>
        </p:grpSpPr>
        <p:sp>
          <p:nvSpPr>
            <p:cNvPr id="177" name="Oval 17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1871277" y="1740829"/>
              <a:ext cx="1128371" cy="11411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9" name="Oval 1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0" name="Freeform 179"/>
            <p:cNvSpPr/>
            <p:nvPr/>
          </p:nvSpPr>
          <p:spPr bwMode="auto">
            <a:xfrm>
              <a:off x="2158499" y="1674488"/>
              <a:ext cx="550509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1" name="Freeform 1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2" name="Freeform 1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3" name="Freeform 1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84" name="Straight Connector 183"/>
            <p:cNvCxnSpPr>
              <a:cxnSpLocks noChangeShapeType="1"/>
              <a:endCxn id="1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" name="Straight Connector 1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1" name="Group 347"/>
          <p:cNvGrpSpPr>
            <a:grpSpLocks/>
          </p:cNvGrpSpPr>
          <p:nvPr/>
        </p:nvGrpSpPr>
        <p:grpSpPr bwMode="auto">
          <a:xfrm>
            <a:off x="7005639" y="5353051"/>
            <a:ext cx="523875" cy="263525"/>
            <a:chOff x="1871277" y="1576300"/>
            <a:chExt cx="1128371" cy="437861"/>
          </a:xfrm>
        </p:grpSpPr>
        <p:sp>
          <p:nvSpPr>
            <p:cNvPr id="187" name="Oval 18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9" name="Oval 1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0" name="Freeform 189"/>
            <p:cNvSpPr/>
            <p:nvPr/>
          </p:nvSpPr>
          <p:spPr bwMode="auto">
            <a:xfrm>
              <a:off x="2158499" y="1673896"/>
              <a:ext cx="550507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1" name="Freeform 1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2" name="Freeform 1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3" name="Freeform 1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94" name="Straight Connector 193"/>
            <p:cNvCxnSpPr>
              <a:cxnSpLocks noChangeShapeType="1"/>
              <a:endCxn id="1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" name="Straight Connector 1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2" name="Group 347"/>
          <p:cNvGrpSpPr>
            <a:grpSpLocks/>
          </p:cNvGrpSpPr>
          <p:nvPr/>
        </p:nvGrpSpPr>
        <p:grpSpPr bwMode="auto">
          <a:xfrm>
            <a:off x="8247064" y="5376864"/>
            <a:ext cx="523875" cy="261937"/>
            <a:chOff x="1871277" y="1576300"/>
            <a:chExt cx="1128371" cy="437861"/>
          </a:xfrm>
        </p:grpSpPr>
        <p:sp>
          <p:nvSpPr>
            <p:cNvPr id="197" name="Oval 19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8" name="Rectangle 197"/>
            <p:cNvSpPr/>
            <p:nvPr/>
          </p:nvSpPr>
          <p:spPr bwMode="auto">
            <a:xfrm>
              <a:off x="1871277" y="1740830"/>
              <a:ext cx="1128371" cy="114109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9" name="Oval 1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0" name="Freeform 199"/>
            <p:cNvSpPr/>
            <p:nvPr/>
          </p:nvSpPr>
          <p:spPr bwMode="auto">
            <a:xfrm>
              <a:off x="2158499" y="1674486"/>
              <a:ext cx="550507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2" name="Freeform 2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04" name="Straight Connector 203"/>
            <p:cNvCxnSpPr>
              <a:cxnSpLocks noChangeShapeType="1"/>
              <a:endCxn id="1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" name="Straight Connector 2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3" name="Group 347"/>
          <p:cNvGrpSpPr>
            <a:grpSpLocks/>
          </p:cNvGrpSpPr>
          <p:nvPr/>
        </p:nvGrpSpPr>
        <p:grpSpPr bwMode="auto">
          <a:xfrm>
            <a:off x="8689975" y="4721226"/>
            <a:ext cx="522288" cy="263525"/>
            <a:chOff x="1871277" y="1576300"/>
            <a:chExt cx="1128371" cy="437861"/>
          </a:xfrm>
        </p:grpSpPr>
        <p:sp>
          <p:nvSpPr>
            <p:cNvPr id="207" name="Oval 20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8" name="Rectangle 20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9" name="Oval 20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0" name="Freeform 209"/>
            <p:cNvSpPr/>
            <p:nvPr/>
          </p:nvSpPr>
          <p:spPr bwMode="auto">
            <a:xfrm>
              <a:off x="2159371" y="1673896"/>
              <a:ext cx="548751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14" name="Straight Connector 213"/>
            <p:cNvCxnSpPr>
              <a:cxnSpLocks noChangeShapeType="1"/>
              <a:endCxn id="20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" name="Straight Connector 21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4" name="Group 347"/>
          <p:cNvGrpSpPr>
            <a:grpSpLocks/>
          </p:cNvGrpSpPr>
          <p:nvPr/>
        </p:nvGrpSpPr>
        <p:grpSpPr bwMode="auto">
          <a:xfrm>
            <a:off x="7693025" y="4416425"/>
            <a:ext cx="522288" cy="261938"/>
            <a:chOff x="1871277" y="1576300"/>
            <a:chExt cx="1128371" cy="437861"/>
          </a:xfrm>
        </p:grpSpPr>
        <p:sp>
          <p:nvSpPr>
            <p:cNvPr id="217" name="Oval 21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1871277" y="1740829"/>
              <a:ext cx="1128371" cy="11411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9" name="Oval 21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0" name="Freeform 219"/>
            <p:cNvSpPr/>
            <p:nvPr/>
          </p:nvSpPr>
          <p:spPr bwMode="auto">
            <a:xfrm>
              <a:off x="2159371" y="1674488"/>
              <a:ext cx="548751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3" name="Freeform 22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24" name="Straight Connector 223"/>
            <p:cNvCxnSpPr>
              <a:cxnSpLocks noChangeShapeType="1"/>
              <a:endCxn id="21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" name="Straight Connector 22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5" name="Group 347"/>
          <p:cNvGrpSpPr>
            <a:grpSpLocks/>
          </p:cNvGrpSpPr>
          <p:nvPr/>
        </p:nvGrpSpPr>
        <p:grpSpPr bwMode="auto">
          <a:xfrm>
            <a:off x="6673851" y="4714876"/>
            <a:ext cx="523875" cy="263525"/>
            <a:chOff x="1871277" y="1576300"/>
            <a:chExt cx="1128371" cy="437861"/>
          </a:xfrm>
        </p:grpSpPr>
        <p:sp>
          <p:nvSpPr>
            <p:cNvPr id="227" name="Oval 22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8" name="Rectangle 22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9" name="Oval 22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0" name="Freeform 229"/>
            <p:cNvSpPr/>
            <p:nvPr/>
          </p:nvSpPr>
          <p:spPr bwMode="auto">
            <a:xfrm>
              <a:off x="2158499" y="1673896"/>
              <a:ext cx="550509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2" name="Freeform 23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3" name="Freeform 23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34" name="Straight Connector 233"/>
            <p:cNvCxnSpPr>
              <a:cxnSpLocks noChangeShapeType="1"/>
              <a:endCxn id="22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" name="Straight Connector 23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3166220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0" name="Straight Connector 379"/>
          <p:cNvCxnSpPr/>
          <p:nvPr/>
        </p:nvCxnSpPr>
        <p:spPr bwMode="auto">
          <a:xfrm rot="16200000" flipH="1">
            <a:off x="6897688" y="2093913"/>
            <a:ext cx="557213" cy="26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/>
          <p:cNvCxnSpPr/>
          <p:nvPr/>
        </p:nvCxnSpPr>
        <p:spPr bwMode="auto">
          <a:xfrm rot="5400000">
            <a:off x="7292182" y="1988345"/>
            <a:ext cx="444500" cy="35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 bwMode="auto">
          <a:xfrm>
            <a:off x="6567488" y="2374900"/>
            <a:ext cx="468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16" name="Group 347"/>
          <p:cNvGrpSpPr>
            <a:grpSpLocks/>
          </p:cNvGrpSpPr>
          <p:nvPr/>
        </p:nvGrpSpPr>
        <p:grpSpPr bwMode="auto">
          <a:xfrm>
            <a:off x="6967539" y="2192338"/>
            <a:ext cx="815975" cy="449262"/>
            <a:chOff x="1871277" y="1576300"/>
            <a:chExt cx="1128371" cy="437861"/>
          </a:xfrm>
        </p:grpSpPr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32" name="Freeform 13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3" name="Freeform 13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4" name="Freeform 13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5" name="Freeform 13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36" name="Straight Connector 135"/>
            <p:cNvCxnSpPr>
              <a:cxnSpLocks noChangeShapeType="1"/>
              <a:endCxn id="13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" name="Straight Connector 13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4517" name="Group 347"/>
          <p:cNvGrpSpPr>
            <a:grpSpLocks/>
          </p:cNvGrpSpPr>
          <p:nvPr/>
        </p:nvGrpSpPr>
        <p:grpSpPr bwMode="auto">
          <a:xfrm>
            <a:off x="9142414" y="2201863"/>
            <a:ext cx="815975" cy="449262"/>
            <a:chOff x="1871277" y="1576300"/>
            <a:chExt cx="1128371" cy="437861"/>
          </a:xfrm>
        </p:grpSpPr>
        <p:sp>
          <p:nvSpPr>
            <p:cNvPr id="119" name="Oval 11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1" name="Oval 12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22" name="Freeform 12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4" name="Freeform 12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26" name="Straight Connector 125"/>
            <p:cNvCxnSpPr>
              <a:cxnSpLocks noChangeShapeType="1"/>
              <a:endCxn id="12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" name="Straight Connector 12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88" name="Straight Connector 387"/>
          <p:cNvCxnSpPr/>
          <p:nvPr/>
        </p:nvCxnSpPr>
        <p:spPr bwMode="auto">
          <a:xfrm rot="16200000" flipV="1">
            <a:off x="9377363" y="4473575"/>
            <a:ext cx="557212" cy="147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/>
          <p:cNvCxnSpPr/>
          <p:nvPr/>
        </p:nvCxnSpPr>
        <p:spPr bwMode="auto">
          <a:xfrm rot="5400000" flipH="1" flipV="1">
            <a:off x="9128126" y="4460876"/>
            <a:ext cx="501650" cy="11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20" name="Group 347"/>
          <p:cNvGrpSpPr>
            <a:grpSpLocks/>
          </p:cNvGrpSpPr>
          <p:nvPr/>
        </p:nvGrpSpPr>
        <p:grpSpPr bwMode="auto">
          <a:xfrm>
            <a:off x="9191626" y="3878263"/>
            <a:ext cx="815975" cy="449262"/>
            <a:chOff x="1871277" y="1576300"/>
            <a:chExt cx="1128371" cy="437861"/>
          </a:xfrm>
        </p:grpSpPr>
        <p:sp>
          <p:nvSpPr>
            <p:cNvPr id="109" name="Oval 10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1" name="Oval 11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2" name="Freeform 111"/>
            <p:cNvSpPr/>
            <p:nvPr/>
          </p:nvSpPr>
          <p:spPr bwMode="auto">
            <a:xfrm>
              <a:off x="2158859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6" name="Straight Connector 115"/>
            <p:cNvCxnSpPr>
              <a:cxnSpLocks noChangeShapeType="1"/>
              <a:endCxn id="11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" name="Straight Connector 11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452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A0FE85F-9C42-41D4-AE6A-4BA95D3569C1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4522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10550" cy="7191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Alternative core: circuit switching</a:t>
            </a:r>
            <a:endParaRPr lang="en-US" altLang="zh-CN" dirty="0"/>
          </a:p>
        </p:txBody>
      </p:sp>
      <p:sp>
        <p:nvSpPr>
          <p:cNvPr id="77827" name="Rectangle 102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74688" y="1419874"/>
            <a:ext cx="4465638" cy="464820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C0000"/>
                </a:solidFill>
              </a:rPr>
              <a:t>end-end resources allocated to, reserved for </a:t>
            </a:r>
            <a:r>
              <a:rPr lang="en-US" altLang="ja-JP" dirty="0">
                <a:solidFill>
                  <a:srgbClr val="CC0000"/>
                </a:solidFill>
              </a:rPr>
              <a:t>"call" between source &amp; </a:t>
            </a:r>
            <a:r>
              <a:rPr lang="en-US" altLang="ja-JP" dirty="0" err="1">
                <a:solidFill>
                  <a:srgbClr val="CC0000"/>
                </a:solidFill>
              </a:rPr>
              <a:t>dest</a:t>
            </a:r>
            <a:r>
              <a:rPr lang="en-US" altLang="ja-JP" dirty="0">
                <a:solidFill>
                  <a:srgbClr val="CC0000"/>
                </a:solidFill>
              </a:rPr>
              <a:t>: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400" dirty="0"/>
              <a:t>in diagram, each link has four circuits. </a:t>
            </a:r>
          </a:p>
          <a:p>
            <a:pPr marL="682625" lvl="1" indent="-225425"/>
            <a:r>
              <a:rPr lang="en-US" altLang="zh-CN" dirty="0">
                <a:ea typeface="MS PGothic" panose="020B0600070205080204" pitchFamily="34" charset="-128"/>
              </a:rPr>
              <a:t>call gets 2</a:t>
            </a:r>
            <a:r>
              <a:rPr lang="en-US" altLang="zh-CN" baseline="30000" dirty="0">
                <a:ea typeface="MS PGothic" panose="020B0600070205080204" pitchFamily="34" charset="-128"/>
              </a:rPr>
              <a:t>nd</a:t>
            </a:r>
            <a:r>
              <a:rPr lang="en-US" altLang="zh-CN" dirty="0">
                <a:ea typeface="MS PGothic" panose="020B0600070205080204" pitchFamily="34" charset="-128"/>
              </a:rPr>
              <a:t> circuit in top link and 1</a:t>
            </a:r>
            <a:r>
              <a:rPr lang="en-US" altLang="zh-CN" baseline="30000" dirty="0">
                <a:ea typeface="MS PGothic" panose="020B0600070205080204" pitchFamily="34" charset="-128"/>
              </a:rPr>
              <a:t>st</a:t>
            </a:r>
            <a:r>
              <a:rPr lang="en-US" altLang="zh-CN" dirty="0">
                <a:ea typeface="MS PGothic" panose="020B0600070205080204" pitchFamily="34" charset="-128"/>
              </a:rPr>
              <a:t> circuit in right link.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400" dirty="0"/>
              <a:t>dedicated resources: no sharing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circuit-like (guaranteed) performance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400" dirty="0"/>
              <a:t>circuit segment idle if not used by call </a:t>
            </a:r>
            <a:r>
              <a:rPr lang="en-US" altLang="zh-CN" sz="2400" i="1" dirty="0"/>
              <a:t>(no sharing)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400" dirty="0"/>
              <a:t>commonly used in traditional telephone networks</a:t>
            </a:r>
          </a:p>
        </p:txBody>
      </p:sp>
      <p:pic>
        <p:nvPicPr>
          <p:cNvPr id="64524" name="Picture 69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" y="918350"/>
            <a:ext cx="7709694" cy="117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4526" name="Group 100"/>
          <p:cNvGrpSpPr>
            <a:grpSpLocks/>
          </p:cNvGrpSpPr>
          <p:nvPr/>
        </p:nvGrpSpPr>
        <p:grpSpPr bwMode="auto">
          <a:xfrm>
            <a:off x="6273801" y="1371600"/>
            <a:ext cx="631825" cy="503238"/>
            <a:chOff x="-44" y="1473"/>
            <a:chExt cx="981" cy="1105"/>
          </a:xfrm>
        </p:grpSpPr>
        <p:pic>
          <p:nvPicPr>
            <p:cNvPr id="6458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83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4527" name="Group 100"/>
          <p:cNvGrpSpPr>
            <a:grpSpLocks/>
          </p:cNvGrpSpPr>
          <p:nvPr/>
        </p:nvGrpSpPr>
        <p:grpSpPr bwMode="auto">
          <a:xfrm>
            <a:off x="10023476" y="4603750"/>
            <a:ext cx="631825" cy="503238"/>
            <a:chOff x="-44" y="1473"/>
            <a:chExt cx="981" cy="1105"/>
          </a:xfrm>
        </p:grpSpPr>
        <p:pic>
          <p:nvPicPr>
            <p:cNvPr id="64580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81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65" name="Rectangle 364"/>
          <p:cNvSpPr/>
          <p:nvPr/>
        </p:nvSpPr>
        <p:spPr bwMode="auto">
          <a:xfrm>
            <a:off x="7797800" y="2319338"/>
            <a:ext cx="1346200" cy="55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6" name="Rectangle 365"/>
          <p:cNvSpPr/>
          <p:nvPr/>
        </p:nvSpPr>
        <p:spPr bwMode="auto">
          <a:xfrm>
            <a:off x="7797800" y="2374901"/>
            <a:ext cx="1346200" cy="555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7" name="Rectangle 366"/>
          <p:cNvSpPr/>
          <p:nvPr/>
        </p:nvSpPr>
        <p:spPr bwMode="auto">
          <a:xfrm>
            <a:off x="7797800" y="2430463"/>
            <a:ext cx="1346200" cy="55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8" name="Rectangle 367"/>
          <p:cNvSpPr/>
          <p:nvPr/>
        </p:nvSpPr>
        <p:spPr bwMode="auto">
          <a:xfrm>
            <a:off x="7797800" y="2486026"/>
            <a:ext cx="1346200" cy="555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64532" name="Group 142"/>
          <p:cNvGrpSpPr>
            <a:grpSpLocks/>
          </p:cNvGrpSpPr>
          <p:nvPr/>
        </p:nvGrpSpPr>
        <p:grpSpPr bwMode="auto">
          <a:xfrm>
            <a:off x="7094538" y="3878264"/>
            <a:ext cx="760412" cy="390525"/>
            <a:chOff x="2356" y="1300"/>
            <a:chExt cx="555" cy="194"/>
          </a:xfrm>
        </p:grpSpPr>
        <p:sp>
          <p:nvSpPr>
            <p:cNvPr id="6457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6457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6457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64575" name="Group 14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64578" name="Freeform 1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79" name="Freeform 1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4576" name="Line 149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77" name="Line 150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4533" name="Group 75"/>
          <p:cNvGrpSpPr>
            <a:grpSpLocks/>
          </p:cNvGrpSpPr>
          <p:nvPr/>
        </p:nvGrpSpPr>
        <p:grpSpPr bwMode="auto">
          <a:xfrm rot="5400000">
            <a:off x="6804819" y="3120232"/>
            <a:ext cx="1281113" cy="234950"/>
            <a:chOff x="4876800" y="1143000"/>
            <a:chExt cx="1752600" cy="304800"/>
          </a:xfrm>
        </p:grpSpPr>
        <p:sp>
          <p:nvSpPr>
            <p:cNvPr id="402" name="Rectangle 401"/>
            <p:cNvSpPr/>
            <p:nvPr/>
          </p:nvSpPr>
          <p:spPr>
            <a:xfrm>
              <a:off x="4865941" y="11697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4865941" y="12459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4865941" y="13221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4865941" y="13983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64534" name="Group 80"/>
          <p:cNvGrpSpPr>
            <a:grpSpLocks/>
          </p:cNvGrpSpPr>
          <p:nvPr/>
        </p:nvGrpSpPr>
        <p:grpSpPr bwMode="auto">
          <a:xfrm>
            <a:off x="7874000" y="3990975"/>
            <a:ext cx="1328738" cy="222250"/>
            <a:chOff x="4876800" y="1143000"/>
            <a:chExt cx="1752600" cy="304800"/>
          </a:xfrm>
        </p:grpSpPr>
        <p:sp>
          <p:nvSpPr>
            <p:cNvPr id="398" name="Rectangle 397"/>
            <p:cNvSpPr/>
            <p:nvPr/>
          </p:nvSpPr>
          <p:spPr>
            <a:xfrm>
              <a:off x="4876800" y="11430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4876800" y="12192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4876800" y="12954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4876800" y="13716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74" name="Rectangle 373"/>
          <p:cNvSpPr/>
          <p:nvPr/>
        </p:nvSpPr>
        <p:spPr bwMode="auto">
          <a:xfrm rot="5400000">
            <a:off x="9002713" y="3208338"/>
            <a:ext cx="1281113" cy="58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5" name="Rectangle 374"/>
          <p:cNvSpPr/>
          <p:nvPr/>
        </p:nvSpPr>
        <p:spPr bwMode="auto">
          <a:xfrm rot="5400000">
            <a:off x="8943976" y="3208339"/>
            <a:ext cx="1281113" cy="58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6" name="Rectangle 375"/>
          <p:cNvSpPr/>
          <p:nvPr/>
        </p:nvSpPr>
        <p:spPr bwMode="auto">
          <a:xfrm rot="5400000">
            <a:off x="8885238" y="3208338"/>
            <a:ext cx="1281113" cy="58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7" name="Rectangle 376"/>
          <p:cNvSpPr/>
          <p:nvPr/>
        </p:nvSpPr>
        <p:spPr bwMode="auto">
          <a:xfrm rot="5400000">
            <a:off x="8826501" y="3208339"/>
            <a:ext cx="1281113" cy="587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8" name="Rectangle 377"/>
          <p:cNvSpPr/>
          <p:nvPr/>
        </p:nvSpPr>
        <p:spPr bwMode="auto">
          <a:xfrm rot="3198033">
            <a:off x="6703219" y="1955006"/>
            <a:ext cx="654050" cy="58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9" name="Rectangle 378"/>
          <p:cNvSpPr/>
          <p:nvPr/>
        </p:nvSpPr>
        <p:spPr bwMode="auto">
          <a:xfrm rot="3198033">
            <a:off x="9750426" y="4462464"/>
            <a:ext cx="652463" cy="587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cxnSp>
        <p:nvCxnSpPr>
          <p:cNvPr id="383" name="Straight Connector 382"/>
          <p:cNvCxnSpPr>
            <a:endCxn id="64576" idx="0"/>
          </p:cNvCxnSpPr>
          <p:nvPr/>
        </p:nvCxnSpPr>
        <p:spPr bwMode="auto">
          <a:xfrm>
            <a:off x="6567489" y="3990976"/>
            <a:ext cx="528637" cy="11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64574" idx="1"/>
          </p:cNvCxnSpPr>
          <p:nvPr/>
        </p:nvCxnSpPr>
        <p:spPr bwMode="auto">
          <a:xfrm>
            <a:off x="6742113" y="3600451"/>
            <a:ext cx="461962" cy="31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/>
          <p:cNvCxnSpPr>
            <a:endCxn id="64572" idx="3"/>
          </p:cNvCxnSpPr>
          <p:nvPr/>
        </p:nvCxnSpPr>
        <p:spPr bwMode="auto">
          <a:xfrm flipV="1">
            <a:off x="6683375" y="4237038"/>
            <a:ext cx="522288" cy="311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/>
          <p:nvPr/>
        </p:nvCxnSpPr>
        <p:spPr bwMode="auto">
          <a:xfrm rot="5400000" flipH="1" flipV="1">
            <a:off x="7019132" y="4461670"/>
            <a:ext cx="501650" cy="115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/>
          <p:nvPr/>
        </p:nvCxnSpPr>
        <p:spPr bwMode="auto">
          <a:xfrm rot="10800000">
            <a:off x="9964738" y="4102100"/>
            <a:ext cx="7032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 bwMode="auto">
          <a:xfrm rot="16200000" flipH="1">
            <a:off x="9231313" y="1914525"/>
            <a:ext cx="557212" cy="26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47" name="Group 100"/>
          <p:cNvGrpSpPr>
            <a:grpSpLocks/>
          </p:cNvGrpSpPr>
          <p:nvPr/>
        </p:nvGrpSpPr>
        <p:grpSpPr bwMode="auto">
          <a:xfrm>
            <a:off x="9496425" y="1371600"/>
            <a:ext cx="630238" cy="503238"/>
            <a:chOff x="-44" y="1473"/>
            <a:chExt cx="981" cy="1105"/>
          </a:xfrm>
        </p:grpSpPr>
        <p:pic>
          <p:nvPicPr>
            <p:cNvPr id="6456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63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cxnSp>
        <p:nvCxnSpPr>
          <p:cNvPr id="392" name="Straight Connector 391"/>
          <p:cNvCxnSpPr/>
          <p:nvPr/>
        </p:nvCxnSpPr>
        <p:spPr bwMode="auto">
          <a:xfrm rot="5400000">
            <a:off x="9685338" y="1751013"/>
            <a:ext cx="500062" cy="411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 392"/>
          <p:cNvSpPr/>
          <p:nvPr/>
        </p:nvSpPr>
        <p:spPr bwMode="auto">
          <a:xfrm rot="1015003">
            <a:off x="7189788" y="2289175"/>
            <a:ext cx="601662" cy="58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94" name="Rectangle 393"/>
          <p:cNvSpPr/>
          <p:nvPr/>
        </p:nvSpPr>
        <p:spPr bwMode="auto">
          <a:xfrm rot="2465437" flipV="1">
            <a:off x="9404350" y="4048125"/>
            <a:ext cx="522288" cy="571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95" name="Rectangle 394"/>
          <p:cNvSpPr/>
          <p:nvPr/>
        </p:nvSpPr>
        <p:spPr bwMode="auto">
          <a:xfrm rot="2177866" flipV="1">
            <a:off x="9129714" y="2474913"/>
            <a:ext cx="382587" cy="698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64552" name="Group 347"/>
          <p:cNvGrpSpPr>
            <a:grpSpLocks/>
          </p:cNvGrpSpPr>
          <p:nvPr/>
        </p:nvGrpSpPr>
        <p:grpSpPr bwMode="auto">
          <a:xfrm>
            <a:off x="7053264" y="3871913"/>
            <a:ext cx="815975" cy="449262"/>
            <a:chOff x="1871277" y="1576300"/>
            <a:chExt cx="1128371" cy="437861"/>
          </a:xfrm>
        </p:grpSpPr>
        <p:sp>
          <p:nvSpPr>
            <p:cNvPr id="89" name="Oval 8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1" name="Oval 9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96" name="Straight Connector 95"/>
            <p:cNvCxnSpPr>
              <a:cxnSpLocks noChangeShapeType="1"/>
              <a:endCxn id="9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Straight Connector 9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3118883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7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BDC05BA-55F1-489B-9793-2CC818E6EF3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1438"/>
            <a:ext cx="8462963" cy="9477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/>
              <a:t>Circuit switching: FDM </a:t>
            </a:r>
            <a:r>
              <a:rPr lang="en-US" altLang="zh-CN" sz="3600"/>
              <a:t>versus</a:t>
            </a:r>
            <a:r>
              <a:rPr lang="en-US" altLang="zh-CN" sz="4000"/>
              <a:t> TDM</a:t>
            </a:r>
            <a:endParaRPr lang="fr-FR" altLang="zh-CN" sz="4000"/>
          </a:p>
        </p:txBody>
      </p:sp>
      <p:pic>
        <p:nvPicPr>
          <p:cNvPr id="66562" name="Picture 10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2" y="824490"/>
            <a:ext cx="8025357" cy="12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17700" y="1585913"/>
            <a:ext cx="7239000" cy="2443163"/>
            <a:chOff x="288" y="1007"/>
            <a:chExt cx="4560" cy="1539"/>
          </a:xfrm>
        </p:grpSpPr>
        <p:sp>
          <p:nvSpPr>
            <p:cNvPr id="66659" name="Text Box 4"/>
            <p:cNvSpPr txBox="1">
              <a:spLocks noChangeArrowheads="1"/>
            </p:cNvSpPr>
            <p:nvPr/>
          </p:nvSpPr>
          <p:spPr bwMode="auto">
            <a:xfrm>
              <a:off x="288" y="1007"/>
              <a:ext cx="54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FDM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66660" name="Group 5"/>
            <p:cNvGrpSpPr>
              <a:grpSpLocks/>
            </p:cNvGrpSpPr>
            <p:nvPr/>
          </p:nvGrpSpPr>
          <p:grpSpPr bwMode="auto">
            <a:xfrm>
              <a:off x="720" y="1392"/>
              <a:ext cx="4128" cy="1154"/>
              <a:chOff x="720" y="1392"/>
              <a:chExt cx="4128" cy="1154"/>
            </a:xfrm>
          </p:grpSpPr>
          <p:sp>
            <p:nvSpPr>
              <p:cNvPr id="66661" name="Line 6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0" cy="8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62" name="Text Box 7"/>
              <p:cNvSpPr txBox="1">
                <a:spLocks noChangeArrowheads="1"/>
              </p:cNvSpPr>
              <p:nvPr/>
            </p:nvSpPr>
            <p:spPr bwMode="auto">
              <a:xfrm>
                <a:off x="720" y="1680"/>
                <a:ext cx="1025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frequency</a:t>
                </a:r>
                <a:endParaRPr lang="fr-FR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63" name="Line 8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31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64" name="Text Box 9"/>
              <p:cNvSpPr txBox="1">
                <a:spLocks noChangeArrowheads="1"/>
              </p:cNvSpPr>
              <p:nvPr/>
            </p:nvSpPr>
            <p:spPr bwMode="auto">
              <a:xfrm>
                <a:off x="3048" y="2255"/>
                <a:ext cx="518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time</a:t>
                </a:r>
                <a:endParaRPr lang="fr-FR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65" name="Rectangle 10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2880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</p:grpSp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4267200" y="2514600"/>
            <a:ext cx="4572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4267200" y="2743200"/>
            <a:ext cx="4572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4267200" y="2971800"/>
            <a:ext cx="4572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5310" name="Rectangle 14"/>
          <p:cNvSpPr>
            <a:spLocks noChangeArrowheads="1"/>
          </p:cNvSpPr>
          <p:nvPr/>
        </p:nvSpPr>
        <p:spPr bwMode="auto">
          <a:xfrm>
            <a:off x="4267200" y="3200400"/>
            <a:ext cx="4572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1905000" y="3748088"/>
            <a:ext cx="7239000" cy="2520949"/>
            <a:chOff x="288" y="2543"/>
            <a:chExt cx="4560" cy="1588"/>
          </a:xfrm>
        </p:grpSpPr>
        <p:sp>
          <p:nvSpPr>
            <p:cNvPr id="66653" name="Text Box 16"/>
            <p:cNvSpPr txBox="1">
              <a:spLocks noChangeArrowheads="1"/>
            </p:cNvSpPr>
            <p:nvPr/>
          </p:nvSpPr>
          <p:spPr bwMode="auto">
            <a:xfrm>
              <a:off x="288" y="2543"/>
              <a:ext cx="56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TDM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4" name="Line 17"/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5" name="Text Box 18"/>
            <p:cNvSpPr txBox="1">
              <a:spLocks noChangeArrowheads="1"/>
            </p:cNvSpPr>
            <p:nvPr/>
          </p:nvSpPr>
          <p:spPr bwMode="auto">
            <a:xfrm>
              <a:off x="720" y="3265"/>
              <a:ext cx="102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frequency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6" name="Line 19"/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7" name="Text Box 20"/>
            <p:cNvSpPr txBox="1">
              <a:spLocks noChangeArrowheads="1"/>
            </p:cNvSpPr>
            <p:nvPr/>
          </p:nvSpPr>
          <p:spPr bwMode="auto">
            <a:xfrm>
              <a:off x="3048" y="3840"/>
              <a:ext cx="5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time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8" name="Rectangle 21"/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4267200" y="4740275"/>
            <a:ext cx="3886200" cy="914400"/>
            <a:chOff x="1776" y="3168"/>
            <a:chExt cx="2448" cy="576"/>
          </a:xfrm>
        </p:grpSpPr>
        <p:sp>
          <p:nvSpPr>
            <p:cNvPr id="66648" name="Rectangle 23"/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9" name="Rectangle 24"/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0" name="Rectangle 25"/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1" name="Rectangle 26"/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2" name="Rectangle 27"/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4495800" y="4740275"/>
            <a:ext cx="3886200" cy="914400"/>
            <a:chOff x="1920" y="3168"/>
            <a:chExt cx="2448" cy="576"/>
          </a:xfrm>
        </p:grpSpPr>
        <p:sp>
          <p:nvSpPr>
            <p:cNvPr id="66643" name="Rectangle 29"/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4" name="Rectangle 30"/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5" name="Rectangle 31"/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6" name="Rectangle 32"/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7" name="Rectangle 33"/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4724400" y="4740275"/>
            <a:ext cx="3886200" cy="914400"/>
            <a:chOff x="2064" y="3168"/>
            <a:chExt cx="2448" cy="576"/>
          </a:xfrm>
        </p:grpSpPr>
        <p:sp>
          <p:nvSpPr>
            <p:cNvPr id="66638" name="Rectangle 35"/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9" name="Rectangle 36"/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0" name="Rectangle 37"/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1" name="Rectangle 38"/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2" name="Rectangle 39"/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4953000" y="4740275"/>
            <a:ext cx="3886200" cy="914400"/>
            <a:chOff x="2208" y="3168"/>
            <a:chExt cx="2448" cy="576"/>
          </a:xfrm>
        </p:grpSpPr>
        <p:sp>
          <p:nvSpPr>
            <p:cNvPr id="66633" name="Rectangle 41"/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4" name="Rectangle 42"/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5" name="Rectangle 43"/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6" name="Rectangle 44"/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7" name="Rectangle 45"/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4267200" y="2743200"/>
            <a:ext cx="4572000" cy="457200"/>
            <a:chOff x="1776" y="1728"/>
            <a:chExt cx="2880" cy="288"/>
          </a:xfrm>
        </p:grpSpPr>
        <p:sp>
          <p:nvSpPr>
            <p:cNvPr id="66630" name="Line 47"/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1" name="Line 48"/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2" name="Line 49"/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4495800" y="4740275"/>
            <a:ext cx="4114800" cy="914400"/>
            <a:chOff x="1920" y="3168"/>
            <a:chExt cx="2592" cy="576"/>
          </a:xfrm>
        </p:grpSpPr>
        <p:sp>
          <p:nvSpPr>
            <p:cNvPr id="66611" name="Line 51"/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2" name="Line 52"/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3" name="Line 53"/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4" name="Line 54"/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5" name="Line 55"/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6" name="Line 56"/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7" name="Line 57"/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8" name="Line 58"/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9" name="Line 59"/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0" name="Line 60"/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1" name="Line 61"/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2" name="Line 62"/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3" name="Line 63"/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4" name="Line 64"/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5" name="Line 65"/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6" name="Line 66"/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7" name="Line 67"/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8" name="Line 68"/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9" name="Line 69"/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" name="Group 70"/>
          <p:cNvGrpSpPr>
            <a:grpSpLocks/>
          </p:cNvGrpSpPr>
          <p:nvPr/>
        </p:nvGrpSpPr>
        <p:grpSpPr bwMode="auto">
          <a:xfrm>
            <a:off x="4267200" y="2628900"/>
            <a:ext cx="4572000" cy="685800"/>
            <a:chOff x="1776" y="1656"/>
            <a:chExt cx="2880" cy="432"/>
          </a:xfrm>
        </p:grpSpPr>
        <p:sp>
          <p:nvSpPr>
            <p:cNvPr id="66607" name="Line 71"/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8" name="Line 72"/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9" name="Line 73"/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0" name="Line 74"/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2" name="Group 75"/>
          <p:cNvGrpSpPr>
            <a:grpSpLocks/>
          </p:cNvGrpSpPr>
          <p:nvPr/>
        </p:nvGrpSpPr>
        <p:grpSpPr bwMode="auto">
          <a:xfrm>
            <a:off x="4381500" y="4740275"/>
            <a:ext cx="4343400" cy="914400"/>
            <a:chOff x="1848" y="3168"/>
            <a:chExt cx="2736" cy="576"/>
          </a:xfrm>
        </p:grpSpPr>
        <p:sp>
          <p:nvSpPr>
            <p:cNvPr id="66587" name="Line 76"/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88" name="Line 77"/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89" name="Line 78"/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0" name="Line 79"/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1" name="Line 80"/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2" name="Line 81"/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3" name="Line 82"/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4" name="Line 83"/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5" name="Line 84"/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6" name="Line 85"/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7" name="Line 86"/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8" name="Line 87"/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9" name="Line 88"/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0" name="Line 89"/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1" name="Line 90"/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2" name="Line 91"/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3" name="Line 92"/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4" name="Line 93"/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5" name="Line 94"/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6" name="Line 95"/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6892926" y="1257300"/>
            <a:ext cx="2709863" cy="957263"/>
            <a:chOff x="3477" y="216"/>
            <a:chExt cx="1707" cy="603"/>
          </a:xfrm>
        </p:grpSpPr>
        <p:grpSp>
          <p:nvGrpSpPr>
            <p:cNvPr id="66580" name="Group 100"/>
            <p:cNvGrpSpPr>
              <a:grpSpLocks/>
            </p:cNvGrpSpPr>
            <p:nvPr/>
          </p:nvGrpSpPr>
          <p:grpSpPr bwMode="auto">
            <a:xfrm>
              <a:off x="3477" y="528"/>
              <a:ext cx="1707" cy="291"/>
              <a:chOff x="3477" y="288"/>
              <a:chExt cx="1707" cy="291"/>
            </a:xfrm>
          </p:grpSpPr>
          <p:sp>
            <p:nvSpPr>
              <p:cNvPr id="66582" name="Text Box 101"/>
              <p:cNvSpPr txBox="1">
                <a:spLocks noChangeArrowheads="1"/>
              </p:cNvSpPr>
              <p:nvPr/>
            </p:nvSpPr>
            <p:spPr bwMode="auto">
              <a:xfrm>
                <a:off x="3477" y="288"/>
                <a:ext cx="780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4 users</a:t>
                </a:r>
                <a:endParaRPr lang="fr-FR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83" name="Rectangle 102"/>
              <p:cNvSpPr>
                <a:spLocks noChangeArrowheads="1"/>
              </p:cNvSpPr>
              <p:nvPr/>
            </p:nvSpPr>
            <p:spPr bwMode="auto">
              <a:xfrm>
                <a:off x="4464" y="352"/>
                <a:ext cx="144" cy="144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84" name="Rectangle 103"/>
              <p:cNvSpPr>
                <a:spLocks noChangeArrowheads="1"/>
              </p:cNvSpPr>
              <p:nvPr/>
            </p:nvSpPr>
            <p:spPr bwMode="auto">
              <a:xfrm>
                <a:off x="4656" y="352"/>
                <a:ext cx="144" cy="144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85" name="Rectangle 104"/>
              <p:cNvSpPr>
                <a:spLocks noChangeArrowheads="1"/>
              </p:cNvSpPr>
              <p:nvPr/>
            </p:nvSpPr>
            <p:spPr bwMode="auto">
              <a:xfrm>
                <a:off x="4848" y="352"/>
                <a:ext cx="144" cy="14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86" name="Rectangle 105"/>
              <p:cNvSpPr>
                <a:spLocks noChangeArrowheads="1"/>
              </p:cNvSpPr>
              <p:nvPr/>
            </p:nvSpPr>
            <p:spPr bwMode="auto">
              <a:xfrm>
                <a:off x="5040" y="352"/>
                <a:ext cx="144" cy="144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66581" name="Text Box 106"/>
            <p:cNvSpPr txBox="1">
              <a:spLocks noChangeArrowheads="1"/>
            </p:cNvSpPr>
            <p:nvPr/>
          </p:nvSpPr>
          <p:spPr bwMode="auto">
            <a:xfrm>
              <a:off x="3480" y="216"/>
              <a:ext cx="9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Example: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0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47230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5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7" grpId="0" animBg="1"/>
      <p:bldP spid="55308" grpId="0" animBg="1"/>
      <p:bldP spid="55309" grpId="0" animBg="1"/>
      <p:bldP spid="553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09" name="Group 347"/>
          <p:cNvGrpSpPr>
            <a:grpSpLocks/>
          </p:cNvGrpSpPr>
          <p:nvPr/>
        </p:nvGrpSpPr>
        <p:grpSpPr bwMode="auto">
          <a:xfrm>
            <a:off x="7851775" y="2809876"/>
            <a:ext cx="1162050" cy="714375"/>
            <a:chOff x="1871277" y="1576300"/>
            <a:chExt cx="1128371" cy="437861"/>
          </a:xfrm>
        </p:grpSpPr>
        <p:sp>
          <p:nvSpPr>
            <p:cNvPr id="42" name="Oval 41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1871277" y="1739768"/>
              <a:ext cx="1128371" cy="11579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" name="Freeform 44"/>
            <p:cNvSpPr/>
            <p:nvPr/>
          </p:nvSpPr>
          <p:spPr bwMode="auto">
            <a:xfrm>
              <a:off x="2159536" y="1673602"/>
              <a:ext cx="548771" cy="160549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49" name="Straight Connector 48"/>
            <p:cNvCxnSpPr>
              <a:cxnSpLocks noChangeShapeType="1"/>
              <a:endCxn id="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862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5FBB91A-C401-45AF-9007-5C2CB4673A3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86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77800"/>
            <a:ext cx="8207375" cy="7683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Packet switching versus circuit switching</a:t>
            </a:r>
            <a:endParaRPr lang="en-US" altLang="zh-CN" dirty="0"/>
          </a:p>
        </p:txBody>
      </p:sp>
      <p:sp>
        <p:nvSpPr>
          <p:cNvPr id="6861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66876" y="1787526"/>
            <a:ext cx="3810000" cy="4648200"/>
          </a:xfrm>
        </p:spPr>
        <p:txBody>
          <a:bodyPr>
            <a:normAutofit lnSpcReduction="10000"/>
          </a:bodyPr>
          <a:lstStyle/>
          <a:p>
            <a:pPr marL="231775" indent="-231775">
              <a:buSzPct val="75000"/>
              <a:buNone/>
              <a:tabLst>
                <a:tab pos="566738" algn="l"/>
              </a:tabLst>
            </a:pPr>
            <a:r>
              <a:rPr lang="en-US" altLang="zh-CN" sz="2400" dirty="0"/>
              <a:t>example:</a:t>
            </a:r>
          </a:p>
          <a:p>
            <a:pPr>
              <a:buFont typeface="Wingdings" panose="05000000000000000000" pitchFamily="2" charset="2"/>
              <a:buChar char="n"/>
              <a:tabLst>
                <a:tab pos="566738" algn="l"/>
              </a:tabLst>
            </a:pPr>
            <a:r>
              <a:rPr lang="en-US" altLang="zh-CN" sz="2400" dirty="0"/>
              <a:t>1 Mb/s link</a:t>
            </a:r>
          </a:p>
          <a:p>
            <a:pPr>
              <a:buFont typeface="Wingdings" panose="05000000000000000000" pitchFamily="2" charset="2"/>
              <a:buChar char="n"/>
              <a:tabLst>
                <a:tab pos="566738" algn="l"/>
              </a:tabLst>
            </a:pPr>
            <a:r>
              <a:rPr lang="en-US" altLang="zh-CN" sz="2400" dirty="0"/>
              <a:t>each user: </a:t>
            </a:r>
          </a:p>
          <a:p>
            <a:pPr marL="566738" lvl="1" indent="-219075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zh-CN" sz="2000" dirty="0">
                <a:ea typeface="宋体" panose="02010600030101010101" pitchFamily="2" charset="-122"/>
              </a:rPr>
              <a:t>100 kb/s when </a:t>
            </a:r>
            <a:r>
              <a:rPr lang="en-US" altLang="ja-JP" sz="2000" dirty="0">
                <a:ea typeface="MS PGothic" panose="020B0600070205080204" pitchFamily="34" charset="-128"/>
              </a:rPr>
              <a:t>"active"</a:t>
            </a:r>
          </a:p>
          <a:p>
            <a:pPr marL="566738" lvl="1" indent="-219075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zh-CN" sz="2000" dirty="0">
                <a:ea typeface="宋体" panose="02010600030101010101" pitchFamily="2" charset="-122"/>
              </a:rPr>
              <a:t>active 10% of time</a:t>
            </a:r>
          </a:p>
          <a:p>
            <a:pPr marL="566738" lvl="1" indent="-219075">
              <a:tabLst>
                <a:tab pos="566738" algn="l"/>
              </a:tabLst>
            </a:pPr>
            <a:endParaRPr lang="en-US" altLang="zh-CN" sz="20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n"/>
              <a:tabLst>
                <a:tab pos="566738" algn="l"/>
              </a:tabLst>
            </a:pPr>
            <a:r>
              <a:rPr lang="en-US" altLang="zh-CN" sz="2400" i="1" dirty="0">
                <a:solidFill>
                  <a:srgbClr val="CC0000"/>
                </a:solidFill>
              </a:rPr>
              <a:t>circuit-switching:</a:t>
            </a:r>
            <a:r>
              <a:rPr lang="en-US" altLang="zh-CN" sz="2400" dirty="0"/>
              <a:t> </a:t>
            </a:r>
          </a:p>
          <a:p>
            <a:pPr marL="566738" lvl="1" indent="-219075">
              <a:tabLst>
                <a:tab pos="566738" algn="l"/>
              </a:tabLst>
            </a:pPr>
            <a:r>
              <a:rPr lang="en-US" altLang="zh-CN" sz="2000" dirty="0">
                <a:ea typeface="宋体" panose="02010600030101010101" pitchFamily="2" charset="-122"/>
              </a:rPr>
              <a:t>10 users</a:t>
            </a:r>
          </a:p>
          <a:p>
            <a:pPr>
              <a:buFont typeface="Wingdings" panose="05000000000000000000" pitchFamily="2" charset="2"/>
              <a:buChar char="n"/>
              <a:tabLst>
                <a:tab pos="566738" algn="l"/>
              </a:tabLst>
            </a:pPr>
            <a:r>
              <a:rPr lang="en-US" altLang="zh-CN" sz="2400" i="1" dirty="0">
                <a:solidFill>
                  <a:srgbClr val="CC0000"/>
                </a:solidFill>
              </a:rPr>
              <a:t>packet switching:</a:t>
            </a:r>
            <a:r>
              <a:rPr lang="en-US" altLang="zh-CN" sz="2400" dirty="0"/>
              <a:t> </a:t>
            </a:r>
          </a:p>
          <a:p>
            <a:pPr marL="566738" lvl="1" indent="-219075">
              <a:tabLst>
                <a:tab pos="566738" algn="l"/>
              </a:tabLst>
            </a:pPr>
            <a:r>
              <a:rPr lang="en-US" altLang="zh-CN" sz="2000" dirty="0">
                <a:ea typeface="宋体" panose="02010600030101010101" pitchFamily="2" charset="-122"/>
              </a:rPr>
              <a:t>with 35 users, probability &gt; 10 active at same time is less than .0004 </a:t>
            </a:r>
            <a:r>
              <a:rPr lang="en-US" altLang="zh-CN" sz="2000" dirty="0">
                <a:solidFill>
                  <a:schemeClr val="accent4"/>
                </a:solidFill>
                <a:ea typeface="宋体" panose="02010600030101010101" pitchFamily="2" charset="-122"/>
              </a:rPr>
              <a:t>*</a:t>
            </a:r>
          </a:p>
          <a:p>
            <a:pPr marL="231775" indent="-231775">
              <a:tabLst>
                <a:tab pos="566738" algn="l"/>
              </a:tabLst>
            </a:pPr>
            <a:endParaRPr lang="en-US" altLang="zh-CN" sz="2400" dirty="0"/>
          </a:p>
        </p:txBody>
      </p:sp>
      <p:sp>
        <p:nvSpPr>
          <p:cNvPr id="6861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24055" y="1121897"/>
            <a:ext cx="8715375" cy="609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packet switching allows more users to use network!</a:t>
            </a:r>
          </a:p>
        </p:txBody>
      </p:sp>
      <p:pic>
        <p:nvPicPr>
          <p:cNvPr id="68611" name="Picture 3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404"/>
            <a:ext cx="8207375" cy="13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5" name="Line 15"/>
          <p:cNvSpPr>
            <a:spLocks noChangeShapeType="1"/>
          </p:cNvSpPr>
          <p:nvPr/>
        </p:nvSpPr>
        <p:spPr bwMode="auto">
          <a:xfrm>
            <a:off x="6904038" y="2562225"/>
            <a:ext cx="838200" cy="4572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8616" name="Line 16"/>
          <p:cNvSpPr>
            <a:spLocks noChangeShapeType="1"/>
          </p:cNvSpPr>
          <p:nvPr/>
        </p:nvSpPr>
        <p:spPr bwMode="auto">
          <a:xfrm>
            <a:off x="7742238" y="3019425"/>
            <a:ext cx="20383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8617" name="Line 17"/>
          <p:cNvSpPr>
            <a:spLocks noChangeShapeType="1"/>
          </p:cNvSpPr>
          <p:nvPr/>
        </p:nvSpPr>
        <p:spPr bwMode="auto">
          <a:xfrm>
            <a:off x="7742238" y="3171825"/>
            <a:ext cx="20383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8618" name="Line 18"/>
          <p:cNvSpPr>
            <a:spLocks noChangeShapeType="1"/>
          </p:cNvSpPr>
          <p:nvPr/>
        </p:nvSpPr>
        <p:spPr bwMode="auto">
          <a:xfrm flipV="1">
            <a:off x="6980238" y="3171825"/>
            <a:ext cx="762000" cy="6096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8619" name="Text Box 19"/>
          <p:cNvSpPr txBox="1">
            <a:spLocks noChangeArrowheads="1"/>
          </p:cNvSpPr>
          <p:nvPr/>
        </p:nvSpPr>
        <p:spPr bwMode="auto">
          <a:xfrm>
            <a:off x="6618074" y="2740026"/>
            <a:ext cx="8322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2000" i="1">
                <a:solidFill>
                  <a:srgbClr val="000099"/>
                </a:solidFill>
                <a:latin typeface="Comic Sans MS" panose="030F0702030302020204" pitchFamily="66" charset="0"/>
              </a:rPr>
              <a:t>N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</a:p>
          <a:p>
            <a:pPr algn="ctr">
              <a:lnSpc>
                <a:spcPct val="80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users</a:t>
            </a:r>
          </a:p>
        </p:txBody>
      </p:sp>
      <p:sp>
        <p:nvSpPr>
          <p:cNvPr id="68620" name="Text Box 20"/>
          <p:cNvSpPr txBox="1">
            <a:spLocks noChangeArrowheads="1"/>
          </p:cNvSpPr>
          <p:nvPr/>
        </p:nvSpPr>
        <p:spPr bwMode="auto">
          <a:xfrm>
            <a:off x="9066214" y="3303589"/>
            <a:ext cx="15103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1 Mbps link</a:t>
            </a:r>
          </a:p>
        </p:txBody>
      </p:sp>
      <p:sp>
        <p:nvSpPr>
          <p:cNvPr id="68621" name="Line 47"/>
          <p:cNvSpPr>
            <a:spLocks noChangeShapeType="1"/>
          </p:cNvSpPr>
          <p:nvPr/>
        </p:nvSpPr>
        <p:spPr bwMode="auto">
          <a:xfrm>
            <a:off x="9015413" y="3100388"/>
            <a:ext cx="1409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68622" name="Group 35"/>
          <p:cNvGrpSpPr>
            <a:grpSpLocks/>
          </p:cNvGrpSpPr>
          <p:nvPr/>
        </p:nvGrpSpPr>
        <p:grpSpPr bwMode="auto">
          <a:xfrm>
            <a:off x="6243639" y="4767262"/>
            <a:ext cx="4843463" cy="990599"/>
            <a:chOff x="3016" y="3097"/>
            <a:chExt cx="3051" cy="624"/>
          </a:xfrm>
        </p:grpSpPr>
        <p:sp>
          <p:nvSpPr>
            <p:cNvPr id="68632" name="Text Box 48"/>
            <p:cNvSpPr txBox="1">
              <a:spLocks noChangeArrowheads="1"/>
            </p:cNvSpPr>
            <p:nvPr/>
          </p:nvSpPr>
          <p:spPr bwMode="auto">
            <a:xfrm>
              <a:off x="3016" y="3097"/>
              <a:ext cx="305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Q:</a:t>
              </a:r>
              <a:r>
                <a:rPr lang="en-US" altLang="zh-CN" dirty="0">
                  <a:latin typeface="Comic Sans MS" panose="030F0702030302020204" pitchFamily="66" charset="0"/>
                </a:rPr>
                <a:t> </a:t>
              </a:r>
              <a:r>
                <a:rPr lang="en-US" altLang="zh-CN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how did we get value 0.0004?</a:t>
              </a:r>
            </a:p>
          </p:txBody>
        </p:sp>
        <p:sp>
          <p:nvSpPr>
            <p:cNvPr id="68633" name="Text Box 48"/>
            <p:cNvSpPr txBox="1">
              <a:spLocks noChangeArrowheads="1"/>
            </p:cNvSpPr>
            <p:nvPr/>
          </p:nvSpPr>
          <p:spPr bwMode="auto">
            <a:xfrm>
              <a:off x="3031" y="3430"/>
              <a:ext cx="295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Q:</a:t>
              </a:r>
              <a:r>
                <a:rPr lang="en-US" altLang="zh-CN" dirty="0">
                  <a:latin typeface="Comic Sans MS" panose="030F0702030302020204" pitchFamily="66" charset="0"/>
                </a:rPr>
                <a:t> </a:t>
              </a:r>
              <a:r>
                <a:rPr lang="en-US" altLang="zh-CN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what happens if &gt; 35 users ?</a:t>
              </a:r>
            </a:p>
          </p:txBody>
        </p:sp>
      </p:grpSp>
      <p:sp>
        <p:nvSpPr>
          <p:cNvPr id="68623" name="Text Box 34"/>
          <p:cNvSpPr txBox="1">
            <a:spLocks noChangeArrowheads="1"/>
          </p:cNvSpPr>
          <p:nvPr/>
        </p:nvSpPr>
        <p:spPr bwMode="auto">
          <a:xfrm rot="5273514">
            <a:off x="6315869" y="2780507"/>
            <a:ext cx="736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 b="1">
                <a:latin typeface="Comic Sans MS" panose="030F0702030302020204" pitchFamily="66" charset="0"/>
              </a:rPr>
              <a:t>…..</a:t>
            </a:r>
          </a:p>
        </p:txBody>
      </p:sp>
      <p:grpSp>
        <p:nvGrpSpPr>
          <p:cNvPr id="68624" name="Group 37"/>
          <p:cNvGrpSpPr>
            <a:grpSpLocks/>
          </p:cNvGrpSpPr>
          <p:nvPr/>
        </p:nvGrpSpPr>
        <p:grpSpPr bwMode="auto">
          <a:xfrm>
            <a:off x="6170613" y="2066925"/>
            <a:ext cx="779462" cy="679450"/>
            <a:chOff x="-44" y="1473"/>
            <a:chExt cx="981" cy="1105"/>
          </a:xfrm>
        </p:grpSpPr>
        <p:pic>
          <p:nvPicPr>
            <p:cNvPr id="68630" name="Picture 3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31" name="Freeform 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8625" name="Group 40"/>
          <p:cNvGrpSpPr>
            <a:grpSpLocks/>
          </p:cNvGrpSpPr>
          <p:nvPr/>
        </p:nvGrpSpPr>
        <p:grpSpPr bwMode="auto">
          <a:xfrm>
            <a:off x="6175376" y="3392488"/>
            <a:ext cx="779463" cy="679450"/>
            <a:chOff x="-44" y="1473"/>
            <a:chExt cx="981" cy="1105"/>
          </a:xfrm>
        </p:grpSpPr>
        <p:pic>
          <p:nvPicPr>
            <p:cNvPr id="68628" name="Picture 4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29" name="Freeform 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68627" name="TextBox 1"/>
          <p:cNvSpPr txBox="1">
            <a:spLocks noChangeArrowheads="1"/>
          </p:cNvSpPr>
          <p:nvPr/>
        </p:nvSpPr>
        <p:spPr bwMode="auto">
          <a:xfrm>
            <a:off x="1415480" y="6127751"/>
            <a:ext cx="96779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* Check out the online interactive exercises for more examples: h</a:t>
            </a:r>
            <a:r>
              <a:rPr lang="en-US" altLang="zh-CN" sz="1200" dirty="0">
                <a:solidFill>
                  <a:schemeClr val="bg1"/>
                </a:solidFill>
                <a:latin typeface="Comic Sans MS" panose="030F0702030302020204" pitchFamily="66" charset="0"/>
              </a:rPr>
              <a:t>ttp://gaia.cs.umass.edu/kurose_ross/interactive/</a:t>
            </a:r>
          </a:p>
        </p:txBody>
      </p:sp>
      <p:sp>
        <p:nvSpPr>
          <p:cNvPr id="3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1773330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7492B8F-C425-4F67-9C57-E13BFD16732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065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39616" y="1720850"/>
            <a:ext cx="8196263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great for </a:t>
            </a:r>
            <a:r>
              <a:rPr lang="en-US" altLang="zh-CN" sz="2400" dirty="0" err="1"/>
              <a:t>bursty</a:t>
            </a:r>
            <a:r>
              <a:rPr lang="en-US" altLang="zh-CN" sz="2400" dirty="0"/>
              <a:t> data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resource sharing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simpler, no call setup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excessive congestion possible:</a:t>
            </a:r>
            <a:r>
              <a:rPr lang="en-US" altLang="zh-CN" sz="2400" dirty="0"/>
              <a:t> packet delay and loss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protocols needed for reliable data transfer, congestion control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i="1" dirty="0">
                <a:solidFill>
                  <a:srgbClr val="CC0000"/>
                </a:solidFill>
              </a:rPr>
              <a:t>Q:</a:t>
            </a:r>
            <a:r>
              <a:rPr lang="en-US" altLang="zh-CN" sz="2400" dirty="0">
                <a:solidFill>
                  <a:srgbClr val="CC0000"/>
                </a:solidFill>
              </a:rPr>
              <a:t> How to provide circuit-like behavior?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bandwidth guarantees needed for audio/video apps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still an unsolved problem (chapter 7)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  <p:sp>
        <p:nvSpPr>
          <p:cNvPr id="7065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24050" y="1111250"/>
            <a:ext cx="7620000" cy="609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C0000"/>
                </a:solidFill>
              </a:rPr>
              <a:t>is packet switching a </a:t>
            </a:r>
            <a:r>
              <a:rPr lang="en-US" altLang="ja-JP" dirty="0">
                <a:solidFill>
                  <a:srgbClr val="CC0000"/>
                </a:solidFill>
              </a:rPr>
              <a:t>"slam dunk winner?"</a:t>
            </a:r>
            <a:endParaRPr lang="en-US" altLang="zh-CN" dirty="0">
              <a:solidFill>
                <a:srgbClr val="CC0000"/>
              </a:solidFill>
            </a:endParaRPr>
          </a:p>
        </p:txBody>
      </p:sp>
      <p:sp>
        <p:nvSpPr>
          <p:cNvPr id="70660" name="Text Box 20"/>
          <p:cNvSpPr txBox="1">
            <a:spLocks noChangeArrowheads="1"/>
          </p:cNvSpPr>
          <p:nvPr/>
        </p:nvSpPr>
        <p:spPr bwMode="auto">
          <a:xfrm>
            <a:off x="1922201" y="5688208"/>
            <a:ext cx="85662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bg1"/>
                </a:solidFill>
                <a:latin typeface="Comic Sans MS" panose="030F0702030302020204" pitchFamily="66" charset="0"/>
              </a:rPr>
              <a:t>Q:</a:t>
            </a:r>
            <a:r>
              <a:rPr lang="en-US" altLang="zh-CN" dirty="0">
                <a:solidFill>
                  <a:schemeClr val="bg1"/>
                </a:solidFill>
                <a:latin typeface="Comic Sans MS" panose="030F0702030302020204" pitchFamily="66" charset="0"/>
              </a:rPr>
              <a:t>  human analogies of reserved resources (circuit switching) versus on-demand allocation (packet-switching)?</a:t>
            </a:r>
          </a:p>
        </p:txBody>
      </p:sp>
      <p:pic>
        <p:nvPicPr>
          <p:cNvPr id="70661" name="Picture 1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904176"/>
            <a:ext cx="8986441" cy="148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Rectangle 2"/>
          <p:cNvSpPr>
            <a:spLocks noChangeArrowheads="1"/>
          </p:cNvSpPr>
          <p:nvPr/>
        </p:nvSpPr>
        <p:spPr bwMode="auto">
          <a:xfrm>
            <a:off x="1849438" y="177800"/>
            <a:ext cx="9215114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Packet switching versus circuit switching</a:t>
            </a:r>
            <a:endParaRPr lang="en-US" altLang="zh-CN" sz="44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99403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3C68A2F-146D-4792-B746-069E358B9E2F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270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21688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/>
              <a:t>Internet structure: network of networks</a:t>
            </a:r>
            <a:endParaRPr lang="en-US" altLang="zh-CN"/>
          </a:p>
        </p:txBody>
      </p:sp>
      <p:pic>
        <p:nvPicPr>
          <p:cNvPr id="72706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7902"/>
            <a:ext cx="8256240" cy="9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Rectangle 3"/>
          <p:cNvSpPr txBox="1">
            <a:spLocks noChangeArrowheads="1"/>
          </p:cNvSpPr>
          <p:nvPr/>
        </p:nvSpPr>
        <p:spPr bwMode="auto">
          <a:xfrm>
            <a:off x="2005013" y="1263650"/>
            <a:ext cx="8196262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End systems connect to Internet via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</a:rPr>
              <a:t>access ISPs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(Internet Service Providers)</a:t>
            </a:r>
          </a:p>
          <a:p>
            <a:pPr marL="800100" lvl="1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residential, company and university ISPs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Access ISPs in turn must be interconnected. </a:t>
            </a:r>
          </a:p>
          <a:p>
            <a:pPr marL="800100" lvl="1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so that any two hosts can send packets to each other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Resulting network of networks is very complex</a:t>
            </a:r>
          </a:p>
          <a:p>
            <a:pPr marL="800100" lvl="1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evolution was driven by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</a:rPr>
              <a:t>economics</a:t>
            </a:r>
            <a:r>
              <a:rPr lang="en-US" altLang="zh-CN" dirty="0">
                <a:latin typeface="Comic Sans MS" panose="030F0702030302020204" pitchFamily="66" charset="0"/>
              </a:rPr>
              <a:t>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and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</a:rPr>
              <a:t>national policies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Let</a:t>
            </a:r>
            <a:r>
              <a:rPr lang="ja-JP" altLang="en-US" dirty="0">
                <a:solidFill>
                  <a:srgbClr val="000099"/>
                </a:solidFill>
                <a:latin typeface="Comic Sans MS" panose="030F0702030302020204" pitchFamily="66" charset="0"/>
              </a:rPr>
              <a:t>’</a:t>
            </a:r>
            <a:r>
              <a:rPr lang="en-US" altLang="ja-JP" dirty="0">
                <a:solidFill>
                  <a:srgbClr val="000099"/>
                </a:solidFill>
                <a:latin typeface="Comic Sans MS" panose="030F0702030302020204" pitchFamily="66" charset="0"/>
              </a:rPr>
              <a:t>s take a stepwise approach to describe current Internet structure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2046607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BE4EF66-4041-4962-AA17-2054C84024F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475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3534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/>
          </a:p>
        </p:txBody>
      </p:sp>
      <p:sp>
        <p:nvSpPr>
          <p:cNvPr id="7475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9376" y="1088194"/>
            <a:ext cx="10377551" cy="906463"/>
          </a:xfrm>
        </p:spPr>
        <p:txBody>
          <a:bodyPr/>
          <a:lstStyle/>
          <a:p>
            <a:pPr marL="0" indent="0">
              <a:buSzPct val="75000"/>
              <a:buNone/>
            </a:pPr>
            <a:r>
              <a:rPr lang="en-US" altLang="zh-CN" sz="2400" i="1" dirty="0">
                <a:solidFill>
                  <a:srgbClr val="CC0000"/>
                </a:solidFill>
              </a:rPr>
              <a:t>Question: </a:t>
            </a:r>
            <a:r>
              <a:rPr lang="en-US" altLang="zh-CN" sz="2400" dirty="0"/>
              <a:t>given </a:t>
            </a:r>
            <a:r>
              <a:rPr lang="en-US" altLang="zh-CN" sz="2400" i="1" dirty="0"/>
              <a:t>millions</a:t>
            </a:r>
            <a:r>
              <a:rPr lang="en-US" altLang="zh-CN" sz="2400" dirty="0"/>
              <a:t> of access ISPs, how to connect them together?</a:t>
            </a:r>
          </a:p>
        </p:txBody>
      </p:sp>
      <p:pic>
        <p:nvPicPr>
          <p:cNvPr id="74755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7" y="699135"/>
            <a:ext cx="8313238" cy="112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6" name="Group 5"/>
          <p:cNvGrpSpPr>
            <a:grpSpLocks/>
          </p:cNvGrpSpPr>
          <p:nvPr/>
        </p:nvGrpSpPr>
        <p:grpSpPr bwMode="auto">
          <a:xfrm>
            <a:off x="1974885" y="1849418"/>
            <a:ext cx="8437529" cy="4559340"/>
            <a:chOff x="154925" y="1905661"/>
            <a:chExt cx="8436393" cy="4559691"/>
          </a:xfrm>
        </p:grpSpPr>
        <p:grpSp>
          <p:nvGrpSpPr>
            <p:cNvPr id="74759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748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12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0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748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10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1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748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8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2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748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6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3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7480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4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4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7480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2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5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7479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0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6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7479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8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7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7479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6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8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7479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4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9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7479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2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0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7478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0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1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7478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88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2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7478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86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3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7478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84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4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7478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82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sp>
          <p:nvSpPr>
            <p:cNvPr id="74775" name="TextBox 4"/>
            <p:cNvSpPr txBox="1">
              <a:spLocks noChangeArrowheads="1"/>
            </p:cNvSpPr>
            <p:nvPr/>
          </p:nvSpPr>
          <p:spPr bwMode="auto">
            <a:xfrm rot="1053502">
              <a:off x="5202038" y="1955780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76" name="TextBox 179"/>
            <p:cNvSpPr txBox="1">
              <a:spLocks noChangeArrowheads="1"/>
            </p:cNvSpPr>
            <p:nvPr/>
          </p:nvSpPr>
          <p:spPr bwMode="auto">
            <a:xfrm rot="2829263">
              <a:off x="7487992" y="3429035"/>
              <a:ext cx="426753" cy="52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77" name="TextBox 180"/>
            <p:cNvSpPr txBox="1">
              <a:spLocks noChangeArrowheads="1"/>
            </p:cNvSpPr>
            <p:nvPr/>
          </p:nvSpPr>
          <p:spPr bwMode="auto">
            <a:xfrm rot="9845918">
              <a:off x="6156779" y="5942092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78" name="TextBox 181"/>
            <p:cNvSpPr txBox="1">
              <a:spLocks noChangeArrowheads="1"/>
            </p:cNvSpPr>
            <p:nvPr/>
          </p:nvSpPr>
          <p:spPr bwMode="auto">
            <a:xfrm rot="11651262">
              <a:off x="1789324" y="5845449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79" name="TextBox 182"/>
            <p:cNvSpPr txBox="1">
              <a:spLocks noChangeArrowheads="1"/>
            </p:cNvSpPr>
            <p:nvPr/>
          </p:nvSpPr>
          <p:spPr bwMode="auto">
            <a:xfrm rot="16607303">
              <a:off x="203123" y="3539060"/>
              <a:ext cx="426753" cy="52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80" name="TextBox 183"/>
            <p:cNvSpPr txBox="1">
              <a:spLocks noChangeArrowheads="1"/>
            </p:cNvSpPr>
            <p:nvPr/>
          </p:nvSpPr>
          <p:spPr bwMode="auto">
            <a:xfrm rot="20582737">
              <a:off x="2388914" y="1905661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</p:grpSp>
      <p:sp>
        <p:nvSpPr>
          <p:cNvPr id="6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4028386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1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12191F3-25BE-4705-97D2-0B11789DFF2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680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27654" y="124620"/>
            <a:ext cx="84931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/>
          </a:p>
        </p:txBody>
      </p:sp>
      <p:sp>
        <p:nvSpPr>
          <p:cNvPr id="7680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93401" y="1016191"/>
            <a:ext cx="8204200" cy="673100"/>
          </a:xfrm>
        </p:spPr>
        <p:txBody>
          <a:bodyPr>
            <a:normAutofit fontScale="92500"/>
          </a:bodyPr>
          <a:lstStyle/>
          <a:p>
            <a:pPr marL="0" indent="0">
              <a:buSzPct val="75000"/>
              <a:buNone/>
            </a:pPr>
            <a:r>
              <a:rPr lang="en-US" altLang="zh-CN" sz="2400" i="1" dirty="0">
                <a:solidFill>
                  <a:srgbClr val="CC0000"/>
                </a:solidFill>
              </a:rPr>
              <a:t>Option: </a:t>
            </a:r>
            <a:r>
              <a:rPr lang="en-US" altLang="zh-CN" sz="2400" i="1" dirty="0"/>
              <a:t>connect each access ISP to every other access ISP? </a:t>
            </a:r>
          </a:p>
          <a:p>
            <a:pPr marL="0" indent="0">
              <a:buSzPct val="75000"/>
              <a:buNone/>
            </a:pPr>
            <a:endParaRPr lang="en-US" altLang="zh-CN" sz="2400" dirty="0"/>
          </a:p>
        </p:txBody>
      </p:sp>
      <p:pic>
        <p:nvPicPr>
          <p:cNvPr id="76803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6" y="674689"/>
            <a:ext cx="8281284" cy="15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6804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7691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913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05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7691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911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76806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76807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76808" name="TextBox 183"/>
          <p:cNvSpPr txBox="1">
            <a:spLocks noChangeArrowheads="1"/>
          </p:cNvSpPr>
          <p:nvPr/>
        </p:nvSpPr>
        <p:spPr bwMode="auto">
          <a:xfrm rot="20582737">
            <a:off x="4151314" y="1849439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19" name="Group 25"/>
          <p:cNvGrpSpPr>
            <a:grpSpLocks/>
          </p:cNvGrpSpPr>
          <p:nvPr/>
        </p:nvGrpSpPr>
        <p:grpSpPr bwMode="auto">
          <a:xfrm>
            <a:off x="2432038" y="2281239"/>
            <a:ext cx="7361250" cy="3766575"/>
            <a:chOff x="888113" y="2295063"/>
            <a:chExt cx="7361783" cy="3767538"/>
          </a:xfrm>
        </p:grpSpPr>
        <p:cxnSp>
          <p:nvCxnSpPr>
            <p:cNvPr id="76890" name="Straight Connector 7"/>
            <p:cNvCxnSpPr>
              <a:cxnSpLocks noChangeShapeType="1"/>
              <a:stCxn id="76852" idx="0"/>
            </p:cNvCxnSpPr>
            <p:nvPr/>
          </p:nvCxnSpPr>
          <p:spPr bwMode="auto">
            <a:xfrm flipV="1">
              <a:off x="1661409" y="2570969"/>
              <a:ext cx="577293" cy="28026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1" name="Straight Connector 188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509155" y="3032403"/>
              <a:ext cx="171469" cy="2327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2" name="Straight Connector 190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185287" y="3451504"/>
              <a:ext cx="495337" cy="190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3" name="Straight Connector 192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181567" y="4298698"/>
              <a:ext cx="499057" cy="10608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4" name="Straight Connector 195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386886" y="4980292"/>
              <a:ext cx="293738" cy="379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5" name="Straight Connector 197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61409" y="5373637"/>
              <a:ext cx="1526432" cy="593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6" name="Straight Connector 199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2723702" cy="7030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7" name="Straight Connector 201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3605885" cy="619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8" name="Straight Connector 203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5184745"/>
              <a:ext cx="6569272" cy="1747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9" name="Straight Connector 204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5742435" cy="4867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0" name="Straight Connector 207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4311835"/>
              <a:ext cx="6338019" cy="1047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1" name="Straight Connector 209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3273553"/>
              <a:ext cx="5749312" cy="2085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2" name="Straight Connector 211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784308"/>
              <a:ext cx="4942318" cy="2575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3" name="Straight Connector 213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295063"/>
              <a:ext cx="2971398" cy="30644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4" name="Straight Connector 215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295321"/>
              <a:ext cx="2025496" cy="3064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6905" name="TextBox 24"/>
            <p:cNvSpPr txBox="1">
              <a:spLocks noChangeArrowheads="1"/>
            </p:cNvSpPr>
            <p:nvPr/>
          </p:nvSpPr>
          <p:spPr bwMode="auto">
            <a:xfrm rot="5710989">
              <a:off x="888727" y="4114457"/>
              <a:ext cx="306572" cy="307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6906" name="TextBox 218"/>
            <p:cNvSpPr txBox="1">
              <a:spLocks noChangeArrowheads="1"/>
            </p:cNvSpPr>
            <p:nvPr/>
          </p:nvSpPr>
          <p:spPr bwMode="auto">
            <a:xfrm rot="7515077">
              <a:off x="4540305" y="5728751"/>
              <a:ext cx="306572" cy="307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6907" name="TextBox 219"/>
            <p:cNvSpPr txBox="1">
              <a:spLocks noChangeArrowheads="1"/>
            </p:cNvSpPr>
            <p:nvPr/>
          </p:nvSpPr>
          <p:spPr bwMode="auto">
            <a:xfrm rot="3940343">
              <a:off x="6441997" y="3846195"/>
              <a:ext cx="393156" cy="461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6908" name="TextBox 220"/>
            <p:cNvSpPr txBox="1">
              <a:spLocks noChangeArrowheads="1"/>
            </p:cNvSpPr>
            <p:nvPr/>
          </p:nvSpPr>
          <p:spPr bwMode="auto">
            <a:xfrm rot="2048420">
              <a:off x="4532672" y="2684626"/>
              <a:ext cx="393084" cy="461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6909" name="TextBox 221"/>
            <p:cNvSpPr txBox="1">
              <a:spLocks noChangeArrowheads="1"/>
            </p:cNvSpPr>
            <p:nvPr/>
          </p:nvSpPr>
          <p:spPr bwMode="auto">
            <a:xfrm rot="21283864">
              <a:off x="2239659" y="2687322"/>
              <a:ext cx="393084" cy="461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</p:grpSp>
      <p:grpSp>
        <p:nvGrpSpPr>
          <p:cNvPr id="20" name="Group 223"/>
          <p:cNvGrpSpPr>
            <a:grpSpLocks/>
          </p:cNvGrpSpPr>
          <p:nvPr/>
        </p:nvGrpSpPr>
        <p:grpSpPr bwMode="auto">
          <a:xfrm>
            <a:off x="2682875" y="2305050"/>
            <a:ext cx="7094538" cy="3695700"/>
            <a:chOff x="862570" y="2361120"/>
            <a:chExt cx="7094553" cy="3695520"/>
          </a:xfrm>
        </p:grpSpPr>
        <p:cxnSp>
          <p:nvCxnSpPr>
            <p:cNvPr id="76875" name="Straight Connector 224"/>
            <p:cNvCxnSpPr>
              <a:cxnSpLocks noChangeShapeType="1"/>
            </p:cNvCxnSpPr>
            <p:nvPr/>
          </p:nvCxnSpPr>
          <p:spPr bwMode="auto">
            <a:xfrm flipH="1">
              <a:off x="1446332" y="2897188"/>
              <a:ext cx="4736982" cy="2535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6" name="Straight Connector 225"/>
            <p:cNvCxnSpPr>
              <a:cxnSpLocks noChangeShapeType="1"/>
            </p:cNvCxnSpPr>
            <p:nvPr/>
          </p:nvCxnSpPr>
          <p:spPr bwMode="auto">
            <a:xfrm flipH="1">
              <a:off x="2972043" y="2885760"/>
              <a:ext cx="3213953" cy="3041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7" name="Straight Connector 226"/>
            <p:cNvCxnSpPr>
              <a:cxnSpLocks noChangeShapeType="1"/>
            </p:cNvCxnSpPr>
            <p:nvPr/>
          </p:nvCxnSpPr>
          <p:spPr bwMode="auto">
            <a:xfrm flipH="1">
              <a:off x="4328465" y="2877120"/>
              <a:ext cx="1866171" cy="317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8" name="Straight Connector 227"/>
            <p:cNvCxnSpPr>
              <a:cxnSpLocks noChangeShapeType="1"/>
            </p:cNvCxnSpPr>
            <p:nvPr/>
          </p:nvCxnSpPr>
          <p:spPr bwMode="auto">
            <a:xfrm flipH="1">
              <a:off x="5270184" y="2877120"/>
              <a:ext cx="915812" cy="3058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9" name="Straight Connector 228"/>
            <p:cNvCxnSpPr>
              <a:cxnSpLocks noChangeShapeType="1"/>
            </p:cNvCxnSpPr>
            <p:nvPr/>
          </p:nvCxnSpPr>
          <p:spPr bwMode="auto">
            <a:xfrm>
              <a:off x="6167438" y="2901156"/>
              <a:ext cx="1141702" cy="2801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0" name="Straight Connector 229"/>
            <p:cNvCxnSpPr>
              <a:cxnSpLocks noChangeShapeType="1"/>
            </p:cNvCxnSpPr>
            <p:nvPr/>
          </p:nvCxnSpPr>
          <p:spPr bwMode="auto">
            <a:xfrm>
              <a:off x="6171406" y="2889250"/>
              <a:ext cx="1785717" cy="2355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1" name="Straight Connector 230"/>
            <p:cNvCxnSpPr>
              <a:cxnSpLocks noChangeShapeType="1"/>
            </p:cNvCxnSpPr>
            <p:nvPr/>
          </p:nvCxnSpPr>
          <p:spPr bwMode="auto">
            <a:xfrm>
              <a:off x="6179344" y="2881313"/>
              <a:ext cx="1587707" cy="13868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2" name="Straight Connector 231"/>
            <p:cNvCxnSpPr>
              <a:cxnSpLocks noChangeShapeType="1"/>
            </p:cNvCxnSpPr>
            <p:nvPr/>
          </p:nvCxnSpPr>
          <p:spPr bwMode="auto">
            <a:xfrm>
              <a:off x="6179344" y="2897188"/>
              <a:ext cx="602786" cy="2909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3" name="Straight Connector 232"/>
            <p:cNvCxnSpPr>
              <a:cxnSpLocks noChangeShapeType="1"/>
            </p:cNvCxnSpPr>
            <p:nvPr/>
          </p:nvCxnSpPr>
          <p:spPr bwMode="auto">
            <a:xfrm>
              <a:off x="4584546" y="2364240"/>
              <a:ext cx="1558252" cy="512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4" name="Straight Connector 233"/>
            <p:cNvCxnSpPr>
              <a:cxnSpLocks noChangeShapeType="1"/>
            </p:cNvCxnSpPr>
            <p:nvPr/>
          </p:nvCxnSpPr>
          <p:spPr bwMode="auto">
            <a:xfrm>
              <a:off x="3691549" y="2361120"/>
              <a:ext cx="2485808" cy="533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5" name="Straight Connector 234"/>
            <p:cNvCxnSpPr>
              <a:cxnSpLocks noChangeShapeType="1"/>
            </p:cNvCxnSpPr>
            <p:nvPr/>
          </p:nvCxnSpPr>
          <p:spPr bwMode="auto">
            <a:xfrm>
              <a:off x="2081460" y="2548080"/>
              <a:ext cx="4078617" cy="337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6" name="Straight Connector 235"/>
            <p:cNvCxnSpPr>
              <a:cxnSpLocks noChangeShapeType="1"/>
            </p:cNvCxnSpPr>
            <p:nvPr/>
          </p:nvCxnSpPr>
          <p:spPr bwMode="auto">
            <a:xfrm flipV="1">
              <a:off x="1309418" y="2903040"/>
              <a:ext cx="4842020" cy="30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7" name="Straight Connector 236"/>
            <p:cNvCxnSpPr>
              <a:cxnSpLocks noChangeShapeType="1"/>
            </p:cNvCxnSpPr>
            <p:nvPr/>
          </p:nvCxnSpPr>
          <p:spPr bwMode="auto">
            <a:xfrm flipV="1">
              <a:off x="934801" y="2894400"/>
              <a:ext cx="5242556" cy="377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8" name="Straight Connector 237"/>
            <p:cNvCxnSpPr>
              <a:cxnSpLocks noChangeShapeType="1"/>
            </p:cNvCxnSpPr>
            <p:nvPr/>
          </p:nvCxnSpPr>
          <p:spPr bwMode="auto">
            <a:xfrm flipV="1">
              <a:off x="862570" y="2901156"/>
              <a:ext cx="5296930" cy="1386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9" name="Straight Connector 238"/>
            <p:cNvCxnSpPr>
              <a:cxnSpLocks noChangeShapeType="1"/>
            </p:cNvCxnSpPr>
            <p:nvPr/>
          </p:nvCxnSpPr>
          <p:spPr bwMode="auto">
            <a:xfrm flipV="1">
              <a:off x="1101367" y="2901156"/>
              <a:ext cx="5077977" cy="2026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" name="Group 239"/>
          <p:cNvGrpSpPr>
            <a:grpSpLocks/>
          </p:cNvGrpSpPr>
          <p:nvPr/>
        </p:nvGrpSpPr>
        <p:grpSpPr bwMode="auto">
          <a:xfrm>
            <a:off x="2619375" y="2195514"/>
            <a:ext cx="7158038" cy="3798887"/>
            <a:chOff x="799176" y="2251902"/>
            <a:chExt cx="7158126" cy="3799069"/>
          </a:xfrm>
        </p:grpSpPr>
        <p:cxnSp>
          <p:nvCxnSpPr>
            <p:cNvPr id="76860" name="Straight Connector 240"/>
            <p:cNvCxnSpPr>
              <a:cxnSpLocks noChangeShapeType="1"/>
            </p:cNvCxnSpPr>
            <p:nvPr/>
          </p:nvCxnSpPr>
          <p:spPr bwMode="auto">
            <a:xfrm>
              <a:off x="2012365" y="2732956"/>
              <a:ext cx="3121627" cy="3204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1" name="Straight Connector 241"/>
            <p:cNvCxnSpPr>
              <a:cxnSpLocks noChangeShapeType="1"/>
            </p:cNvCxnSpPr>
            <p:nvPr/>
          </p:nvCxnSpPr>
          <p:spPr bwMode="auto">
            <a:xfrm>
              <a:off x="2009682" y="2721528"/>
              <a:ext cx="2384511" cy="3329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2" name="Straight Connector 242"/>
            <p:cNvCxnSpPr>
              <a:cxnSpLocks noChangeShapeType="1"/>
            </p:cNvCxnSpPr>
            <p:nvPr/>
          </p:nvCxnSpPr>
          <p:spPr bwMode="auto">
            <a:xfrm>
              <a:off x="2001042" y="2712888"/>
              <a:ext cx="1091382" cy="31978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3" name="Straight Connector 243"/>
            <p:cNvCxnSpPr>
              <a:cxnSpLocks noChangeShapeType="1"/>
            </p:cNvCxnSpPr>
            <p:nvPr/>
          </p:nvCxnSpPr>
          <p:spPr bwMode="auto">
            <a:xfrm flipH="1">
              <a:off x="1471306" y="2712888"/>
              <a:ext cx="538376" cy="269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4" name="Straight Connector 244"/>
            <p:cNvCxnSpPr>
              <a:cxnSpLocks noChangeShapeType="1"/>
            </p:cNvCxnSpPr>
            <p:nvPr/>
          </p:nvCxnSpPr>
          <p:spPr bwMode="auto">
            <a:xfrm flipH="1">
              <a:off x="1007181" y="2736924"/>
              <a:ext cx="1021059" cy="20695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5" name="Straight Connector 245"/>
            <p:cNvCxnSpPr>
              <a:cxnSpLocks noChangeShapeType="1"/>
            </p:cNvCxnSpPr>
            <p:nvPr/>
          </p:nvCxnSpPr>
          <p:spPr bwMode="auto">
            <a:xfrm flipH="1">
              <a:off x="799176" y="2725018"/>
              <a:ext cx="1225097" cy="1413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6" name="Straight Connector 246"/>
            <p:cNvCxnSpPr>
              <a:cxnSpLocks noChangeShapeType="1"/>
            </p:cNvCxnSpPr>
            <p:nvPr/>
          </p:nvCxnSpPr>
          <p:spPr bwMode="auto">
            <a:xfrm flipH="1">
              <a:off x="932218" y="2704755"/>
              <a:ext cx="1107153" cy="588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7" name="Straight Connector 247"/>
            <p:cNvCxnSpPr>
              <a:cxnSpLocks noChangeShapeType="1"/>
            </p:cNvCxnSpPr>
            <p:nvPr/>
          </p:nvCxnSpPr>
          <p:spPr bwMode="auto">
            <a:xfrm flipH="1">
              <a:off x="1293642" y="2704755"/>
              <a:ext cx="745729" cy="216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8" name="Straight Connector 248"/>
            <p:cNvCxnSpPr>
              <a:cxnSpLocks noChangeShapeType="1"/>
            </p:cNvCxnSpPr>
            <p:nvPr/>
          </p:nvCxnSpPr>
          <p:spPr bwMode="auto">
            <a:xfrm flipH="1">
              <a:off x="2052880" y="2251902"/>
              <a:ext cx="1141349" cy="460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9" name="Straight Connector 249"/>
            <p:cNvCxnSpPr>
              <a:cxnSpLocks noChangeShapeType="1"/>
            </p:cNvCxnSpPr>
            <p:nvPr/>
          </p:nvCxnSpPr>
          <p:spPr bwMode="auto">
            <a:xfrm flipH="1">
              <a:off x="2018321" y="2332076"/>
              <a:ext cx="2284094" cy="398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0" name="Straight Connector 250"/>
            <p:cNvCxnSpPr>
              <a:cxnSpLocks noChangeShapeType="1"/>
            </p:cNvCxnSpPr>
            <p:nvPr/>
          </p:nvCxnSpPr>
          <p:spPr bwMode="auto">
            <a:xfrm flipH="1" flipV="1">
              <a:off x="2035602" y="2721528"/>
              <a:ext cx="4016700" cy="14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1" name="Straight Connector 251"/>
            <p:cNvCxnSpPr>
              <a:cxnSpLocks noChangeShapeType="1"/>
            </p:cNvCxnSpPr>
            <p:nvPr/>
          </p:nvCxnSpPr>
          <p:spPr bwMode="auto">
            <a:xfrm flipH="1" flipV="1">
              <a:off x="2044240" y="2738808"/>
              <a:ext cx="4755057" cy="529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2" name="Straight Connector 252"/>
            <p:cNvCxnSpPr>
              <a:cxnSpLocks noChangeShapeType="1"/>
            </p:cNvCxnSpPr>
            <p:nvPr/>
          </p:nvCxnSpPr>
          <p:spPr bwMode="auto">
            <a:xfrm flipH="1" flipV="1">
              <a:off x="2018321" y="2730168"/>
              <a:ext cx="5710381" cy="1554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3" name="Straight Connector 253"/>
            <p:cNvCxnSpPr>
              <a:cxnSpLocks noChangeShapeType="1"/>
            </p:cNvCxnSpPr>
            <p:nvPr/>
          </p:nvCxnSpPr>
          <p:spPr bwMode="auto">
            <a:xfrm flipH="1" flipV="1">
              <a:off x="2036178" y="2736924"/>
              <a:ext cx="5921124" cy="2462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4" name="Straight Connector 254"/>
            <p:cNvCxnSpPr>
              <a:cxnSpLocks noChangeShapeType="1"/>
            </p:cNvCxnSpPr>
            <p:nvPr/>
          </p:nvCxnSpPr>
          <p:spPr bwMode="auto">
            <a:xfrm flipH="1" flipV="1">
              <a:off x="2016335" y="2736924"/>
              <a:ext cx="5165304" cy="3000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021139" y="3403600"/>
            <a:ext cx="4268787" cy="15696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connecting each access ISP to each other directly </a:t>
            </a:r>
            <a:r>
              <a:rPr lang="en-US" altLang="zh-CN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doesn</a:t>
            </a:r>
            <a:r>
              <a:rPr lang="en-US" altLang="en-US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’</a:t>
            </a:r>
            <a:r>
              <a:rPr lang="en-US" altLang="zh-CN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t scale</a:t>
            </a:r>
            <a:r>
              <a:rPr lang="en-US" altLang="zh-CN" i="1" dirty="0">
                <a:solidFill>
                  <a:srgbClr val="0000FF"/>
                </a:solidFill>
                <a:latin typeface="Comic Sans MS" panose="030F0702030302020204" pitchFamily="66" charset="0"/>
              </a:rPr>
              <a:t>: 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O(</a:t>
            </a:r>
            <a:r>
              <a:rPr lang="en-US" altLang="zh-CN" i="1" dirty="0">
                <a:solidFill>
                  <a:srgbClr val="0000FF"/>
                </a:solidFill>
                <a:latin typeface="Comic Sans MS" panose="030F0702030302020204" pitchFamily="66" charset="0"/>
              </a:rPr>
              <a:t>N</a:t>
            </a:r>
            <a:r>
              <a:rPr lang="en-US" altLang="zh-CN" baseline="30000" dirty="0">
                <a:solidFill>
                  <a:srgbClr val="0000FF"/>
                </a:solidFill>
                <a:latin typeface="Comic Sans MS" panose="030F0702030302020204" pitchFamily="66" charset="0"/>
              </a:rPr>
              <a:t>2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) connections.</a:t>
            </a:r>
          </a:p>
        </p:txBody>
      </p:sp>
      <p:grpSp>
        <p:nvGrpSpPr>
          <p:cNvPr id="76815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7685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9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16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7685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7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17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7685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5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18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7685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3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19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7685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1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0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7684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9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76821" name="TextBox 4"/>
          <p:cNvSpPr txBox="1">
            <a:spLocks noChangeArrowheads="1"/>
          </p:cNvSpPr>
          <p:nvPr/>
        </p:nvSpPr>
        <p:spPr bwMode="auto">
          <a:xfrm rot="1053502">
            <a:off x="6964364" y="1900239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76822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7684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7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3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7684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5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4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7684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3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5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7684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1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76826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  <a:latin typeface="Comic Sans MS" panose="030F0702030302020204" pitchFamily="66" charset="0"/>
              </a:rPr>
              <a:t>…</a:t>
            </a:r>
          </a:p>
        </p:txBody>
      </p:sp>
      <p:grpSp>
        <p:nvGrpSpPr>
          <p:cNvPr id="76827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7683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39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8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7683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37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9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7683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35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30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7683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33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76831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1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5271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8193"/>
          <p:cNvSpPr>
            <a:spLocks noGrp="1"/>
          </p:cNvSpPr>
          <p:nvPr>
            <p:ph type="title"/>
          </p:nvPr>
        </p:nvSpPr>
        <p:spPr>
          <a:xfrm>
            <a:off x="479376" y="597097"/>
            <a:ext cx="5928988" cy="720724"/>
          </a:xfrm>
        </p:spPr>
        <p:txBody>
          <a:bodyPr anchor="ctr">
            <a:noAutofit/>
          </a:bodyPr>
          <a:lstStyle/>
          <a:p>
            <a:r>
              <a:rPr lang="zh-CN" altLang="en-US" sz="4000" dirty="0"/>
              <a:t>课程</a:t>
            </a:r>
            <a:r>
              <a:rPr lang="zh-CN" altLang="en-US" sz="4000" dirty="0">
                <a:latin typeface="Comic Sans MS" panose="030F0702030302020204" pitchFamily="66" charset="0"/>
              </a:rPr>
              <a:t>要求</a:t>
            </a:r>
            <a:endParaRPr lang="en-US" altLang="zh-CN" sz="4000" dirty="0">
              <a:latin typeface="Comic Sans MS" panose="030F0702030302020204" pitchFamily="66" charset="0"/>
            </a:endParaRPr>
          </a:p>
        </p:txBody>
      </p:sp>
      <p:sp>
        <p:nvSpPr>
          <p:cNvPr id="8195" name="文本占位符 8194"/>
          <p:cNvSpPr>
            <a:spLocks noGrp="1"/>
          </p:cNvSpPr>
          <p:nvPr>
            <p:ph idx="1"/>
          </p:nvPr>
        </p:nvSpPr>
        <p:spPr>
          <a:xfrm>
            <a:off x="702945" y="1999334"/>
            <a:ext cx="11137899" cy="4093962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dirty="0"/>
              <a:t>课堂要求</a:t>
            </a:r>
            <a:endParaRPr lang="en-US" altLang="zh-CN" dirty="0"/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00099"/>
                </a:solidFill>
              </a:rPr>
              <a:t>保持课堂安静</a:t>
            </a:r>
            <a:endParaRPr lang="en-US" altLang="zh-CN" sz="2800" dirty="0">
              <a:solidFill>
                <a:srgbClr val="000099"/>
              </a:solidFill>
            </a:endParaRP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00099"/>
                </a:solidFill>
              </a:rPr>
              <a:t>多动手练习、多写代码</a:t>
            </a:r>
            <a:endParaRPr lang="en-US" altLang="zh-CN" sz="2800" dirty="0">
              <a:solidFill>
                <a:srgbClr val="000099"/>
              </a:solidFill>
            </a:endParaRP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00099"/>
                </a:solidFill>
              </a:rPr>
              <a:t>不缺课</a:t>
            </a:r>
            <a:endParaRPr lang="en-US" altLang="zh-CN" sz="2800" dirty="0">
              <a:solidFill>
                <a:srgbClr val="000099"/>
              </a:solidFill>
            </a:endParaRP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00099"/>
                </a:solidFill>
              </a:rPr>
              <a:t>不迟到</a:t>
            </a:r>
            <a:endParaRPr lang="en-US" altLang="zh-CN" sz="2800" dirty="0">
              <a:solidFill>
                <a:srgbClr val="000099"/>
              </a:solidFill>
            </a:endParaRPr>
          </a:p>
          <a:p>
            <a:pPr marL="457200" indent="-457200"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dirty="0"/>
              <a:t>让</a:t>
            </a:r>
            <a:r>
              <a:rPr lang="zh-CN" altLang="en-US" dirty="0">
                <a:latin typeface="Comic Sans MS" panose="030F0702030302020204" pitchFamily="66" charset="0"/>
              </a:rPr>
              <a:t>教学过程成为增长知识、钻研学术并成长为乐之者的过程</a:t>
            </a:r>
            <a:endParaRPr lang="en-US" altLang="zh-CN" dirty="0">
              <a:latin typeface="Comic Sans MS" panose="030F0702030302020204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lvl="0"/>
            <a:r>
              <a:rPr lang="en-US" dirty="0"/>
              <a:t>1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007768" y="5013176"/>
            <a:ext cx="1062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99"/>
                </a:solidFill>
                <a:latin typeface="Comic Sans MS" panose="030F0702030302020204" pitchFamily="66" charset="0"/>
              </a:rPr>
              <a:t>阅读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31904" y="5009122"/>
            <a:ext cx="2874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zh-CN" altLang="en-US" dirty="0">
                <a:solidFill>
                  <a:srgbClr val="000099"/>
                </a:solidFill>
                <a:latin typeface="Comic Sans MS" panose="030F0702030302020204" pitchFamily="66" charset="0"/>
              </a:rPr>
              <a:t>上网搜索并钻研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01362" y="5009122"/>
            <a:ext cx="1062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99"/>
                </a:solidFill>
                <a:latin typeface="Comic Sans MS" panose="030F0702030302020204" pitchFamily="66" charset="0"/>
              </a:rPr>
              <a:t>编码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 bldLvl="2"/>
      <p:bldP spid="3" grpId="0"/>
      <p:bldP spid="5" grpId="0"/>
      <p:bldP spid="5" grpId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91DAE0-7532-4ECF-A3F1-96CB5857175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88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21688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/>
          </a:p>
        </p:txBody>
      </p:sp>
      <p:pic>
        <p:nvPicPr>
          <p:cNvPr id="78850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"/>
            <a:ext cx="8421688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8851" name="Group 5"/>
          <p:cNvGrpSpPr>
            <a:grpSpLocks/>
          </p:cNvGrpSpPr>
          <p:nvPr/>
        </p:nvGrpSpPr>
        <p:grpSpPr bwMode="auto">
          <a:xfrm>
            <a:off x="1974885" y="1849418"/>
            <a:ext cx="8437529" cy="4559340"/>
            <a:chOff x="154925" y="1905661"/>
            <a:chExt cx="8436393" cy="4559691"/>
          </a:xfrm>
        </p:grpSpPr>
        <p:grpSp>
          <p:nvGrpSpPr>
            <p:cNvPr id="78961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7901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14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2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790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12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3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790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10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4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790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8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5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790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6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6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7900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4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7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7900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2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8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7899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0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9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7899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8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0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7899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6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1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7899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4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2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7899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2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3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7898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0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4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7898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88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5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7898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86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6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7898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84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sp>
          <p:nvSpPr>
            <p:cNvPr id="78977" name="TextBox 4"/>
            <p:cNvSpPr txBox="1">
              <a:spLocks noChangeArrowheads="1"/>
            </p:cNvSpPr>
            <p:nvPr/>
          </p:nvSpPr>
          <p:spPr bwMode="auto">
            <a:xfrm rot="1053502">
              <a:off x="5202038" y="1955780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78" name="TextBox 179"/>
            <p:cNvSpPr txBox="1">
              <a:spLocks noChangeArrowheads="1"/>
            </p:cNvSpPr>
            <p:nvPr/>
          </p:nvSpPr>
          <p:spPr bwMode="auto">
            <a:xfrm rot="2829263">
              <a:off x="7487992" y="3429035"/>
              <a:ext cx="426753" cy="52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79" name="TextBox 180"/>
            <p:cNvSpPr txBox="1">
              <a:spLocks noChangeArrowheads="1"/>
            </p:cNvSpPr>
            <p:nvPr/>
          </p:nvSpPr>
          <p:spPr bwMode="auto">
            <a:xfrm rot="9845918">
              <a:off x="6156779" y="5942092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80" name="TextBox 181"/>
            <p:cNvSpPr txBox="1">
              <a:spLocks noChangeArrowheads="1"/>
            </p:cNvSpPr>
            <p:nvPr/>
          </p:nvSpPr>
          <p:spPr bwMode="auto">
            <a:xfrm rot="11651262">
              <a:off x="1789324" y="5845449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81" name="TextBox 182"/>
            <p:cNvSpPr txBox="1">
              <a:spLocks noChangeArrowheads="1"/>
            </p:cNvSpPr>
            <p:nvPr/>
          </p:nvSpPr>
          <p:spPr bwMode="auto">
            <a:xfrm rot="16607303">
              <a:off x="203123" y="3539060"/>
              <a:ext cx="426753" cy="52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82" name="TextBox 183"/>
            <p:cNvSpPr txBox="1">
              <a:spLocks noChangeArrowheads="1"/>
            </p:cNvSpPr>
            <p:nvPr/>
          </p:nvSpPr>
          <p:spPr bwMode="auto">
            <a:xfrm rot="20582737">
              <a:off x="2388914" y="1905661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</p:grpSp>
      <p:sp>
        <p:nvSpPr>
          <p:cNvPr id="78852" name="Rectangle 3"/>
          <p:cNvSpPr txBox="1">
            <a:spLocks noChangeArrowheads="1"/>
          </p:cNvSpPr>
          <p:nvPr/>
        </p:nvSpPr>
        <p:spPr bwMode="auto">
          <a:xfrm>
            <a:off x="1997074" y="1073150"/>
            <a:ext cx="8635429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Comic Sans MS" panose="030F0702030302020204" pitchFamily="66" charset="0"/>
              </a:rPr>
              <a:t>Option: </a:t>
            </a:r>
            <a:r>
              <a:rPr lang="en-US" i="1" dirty="0">
                <a:solidFill>
                  <a:srgbClr val="000099"/>
                </a:solidFill>
                <a:latin typeface="Comic Sans MS" panose="030F0702030302020204" pitchFamily="66" charset="0"/>
              </a:rPr>
              <a:t>connect each access ISP to one global transit ISP? 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i="1" dirty="0">
                <a:solidFill>
                  <a:srgbClr val="C00000"/>
                </a:solidFill>
                <a:latin typeface="Comic Sans MS" panose="030F0702030302020204" pitchFamily="66" charset="0"/>
              </a:rPr>
              <a:t>Customer</a:t>
            </a:r>
            <a:r>
              <a:rPr lang="en-US" i="1" dirty="0">
                <a:latin typeface="Comic Sans MS" panose="030F0702030302020204" pitchFamily="66" charset="0"/>
              </a:rPr>
              <a:t> </a:t>
            </a:r>
            <a:r>
              <a:rPr lang="en-US" i="1" dirty="0">
                <a:solidFill>
                  <a:srgbClr val="000099"/>
                </a:solidFill>
                <a:latin typeface="Comic Sans MS" panose="030F0702030302020204" pitchFamily="66" charset="0"/>
              </a:rPr>
              <a:t>and</a:t>
            </a:r>
            <a:r>
              <a:rPr lang="en-US" i="1" dirty="0">
                <a:latin typeface="Comic Sans MS" panose="030F0702030302020204" pitchFamily="66" charset="0"/>
              </a:rPr>
              <a:t> </a:t>
            </a:r>
            <a:r>
              <a:rPr lang="en-US" i="1" dirty="0">
                <a:solidFill>
                  <a:srgbClr val="C00000"/>
                </a:solidFill>
                <a:latin typeface="Comic Sans MS" panose="030F0702030302020204" pitchFamily="66" charset="0"/>
              </a:rPr>
              <a:t>provider </a:t>
            </a:r>
            <a:r>
              <a:rPr lang="en-US" i="1" dirty="0">
                <a:solidFill>
                  <a:srgbClr val="000099"/>
                </a:solidFill>
                <a:latin typeface="Comic Sans MS" panose="030F0702030302020204" pitchFamily="66" charset="0"/>
              </a:rPr>
              <a:t>ISPs have economic agreement.</a:t>
            </a:r>
            <a:endParaRPr lang="en-US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78855" name="Oval 3"/>
          <p:cNvSpPr>
            <a:spLocks noChangeArrowheads="1"/>
          </p:cNvSpPr>
          <p:nvPr/>
        </p:nvSpPr>
        <p:spPr bwMode="auto">
          <a:xfrm>
            <a:off x="4240214" y="3192464"/>
            <a:ext cx="3709987" cy="1862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78856" name="Straight Connector 10"/>
          <p:cNvCxnSpPr>
            <a:cxnSpLocks noChangeShapeType="1"/>
            <a:stCxn id="163" idx="7"/>
          </p:cNvCxnSpPr>
          <p:nvPr/>
        </p:nvCxnSpPr>
        <p:spPr bwMode="auto">
          <a:xfrm>
            <a:off x="5546726" y="3521075"/>
            <a:ext cx="1223963" cy="968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7" name="Straight Connector 297"/>
          <p:cNvCxnSpPr>
            <a:cxnSpLocks noChangeShapeType="1"/>
          </p:cNvCxnSpPr>
          <p:nvPr/>
        </p:nvCxnSpPr>
        <p:spPr bwMode="auto">
          <a:xfrm>
            <a:off x="6180138" y="3924301"/>
            <a:ext cx="139700" cy="1127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8" name="Straight Connector 298"/>
          <p:cNvCxnSpPr>
            <a:cxnSpLocks noChangeShapeType="1"/>
          </p:cNvCxnSpPr>
          <p:nvPr/>
        </p:nvCxnSpPr>
        <p:spPr bwMode="auto">
          <a:xfrm flipV="1">
            <a:off x="5949950" y="4200526"/>
            <a:ext cx="280988" cy="61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9" name="Straight Connector 299"/>
          <p:cNvCxnSpPr>
            <a:cxnSpLocks noChangeShapeType="1"/>
          </p:cNvCxnSpPr>
          <p:nvPr/>
        </p:nvCxnSpPr>
        <p:spPr bwMode="auto">
          <a:xfrm flipV="1">
            <a:off x="5607050" y="3962401"/>
            <a:ext cx="223838" cy="1492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0" name="Straight Connector 300"/>
          <p:cNvCxnSpPr>
            <a:cxnSpLocks noChangeShapeType="1"/>
            <a:stCxn id="237" idx="6"/>
          </p:cNvCxnSpPr>
          <p:nvPr/>
        </p:nvCxnSpPr>
        <p:spPr bwMode="auto">
          <a:xfrm flipV="1">
            <a:off x="5246689" y="4367213"/>
            <a:ext cx="238125" cy="1333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1" name="Straight Connector 301"/>
          <p:cNvCxnSpPr>
            <a:cxnSpLocks noChangeShapeType="1"/>
          </p:cNvCxnSpPr>
          <p:nvPr/>
        </p:nvCxnSpPr>
        <p:spPr bwMode="auto">
          <a:xfrm flipV="1">
            <a:off x="6199188" y="4267200"/>
            <a:ext cx="292100" cy="3429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2" name="Straight Connector 302"/>
          <p:cNvCxnSpPr>
            <a:cxnSpLocks noChangeShapeType="1"/>
          </p:cNvCxnSpPr>
          <p:nvPr/>
        </p:nvCxnSpPr>
        <p:spPr bwMode="auto">
          <a:xfrm flipH="1" flipV="1">
            <a:off x="6767513" y="4248151"/>
            <a:ext cx="412750" cy="1682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3" name="Straight Connector 303"/>
          <p:cNvCxnSpPr>
            <a:cxnSpLocks noChangeShapeType="1"/>
          </p:cNvCxnSpPr>
          <p:nvPr/>
        </p:nvCxnSpPr>
        <p:spPr bwMode="auto">
          <a:xfrm flipV="1">
            <a:off x="6751638" y="3776663"/>
            <a:ext cx="328612" cy="2667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4" name="Straight Connector 304"/>
          <p:cNvCxnSpPr>
            <a:cxnSpLocks noChangeShapeType="1"/>
            <a:endCxn id="161" idx="7"/>
          </p:cNvCxnSpPr>
          <p:nvPr/>
        </p:nvCxnSpPr>
        <p:spPr bwMode="auto">
          <a:xfrm flipH="1" flipV="1">
            <a:off x="5548314" y="3600451"/>
            <a:ext cx="261937" cy="11906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865" name="TextBox 39958"/>
          <p:cNvSpPr txBox="1">
            <a:spLocks noChangeArrowheads="1"/>
          </p:cNvSpPr>
          <p:nvPr/>
        </p:nvSpPr>
        <p:spPr bwMode="auto">
          <a:xfrm>
            <a:off x="4411663" y="3584576"/>
            <a:ext cx="101983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  <a:t>global</a:t>
            </a:r>
            <a:b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</a:br>
            <a: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  <a:t>ISP</a:t>
            </a:r>
          </a:p>
        </p:txBody>
      </p:sp>
      <p:grpSp>
        <p:nvGrpSpPr>
          <p:cNvPr id="78866" name="Group 347"/>
          <p:cNvGrpSpPr>
            <a:grpSpLocks/>
          </p:cNvGrpSpPr>
          <p:nvPr/>
        </p:nvGrpSpPr>
        <p:grpSpPr bwMode="auto">
          <a:xfrm>
            <a:off x="6186489" y="3994150"/>
            <a:ext cx="611187" cy="298450"/>
            <a:chOff x="1871277" y="1576300"/>
            <a:chExt cx="1128371" cy="437860"/>
          </a:xfrm>
        </p:grpSpPr>
        <p:sp>
          <p:nvSpPr>
            <p:cNvPr id="195" name="Oval 1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6" name="Rectangle 19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7" name="Oval 1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8" name="Freeform 197"/>
            <p:cNvSpPr/>
            <p:nvPr/>
          </p:nvSpPr>
          <p:spPr bwMode="auto">
            <a:xfrm>
              <a:off x="2158499" y="1674120"/>
              <a:ext cx="550997" cy="16070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9" name="Freeform 1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02" name="Straight Connector 201"/>
            <p:cNvCxnSpPr>
              <a:cxnSpLocks noChangeShapeType="1"/>
              <a:endCxn id="1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3" name="Straight Connector 2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8867" name="Group 347"/>
          <p:cNvGrpSpPr>
            <a:grpSpLocks/>
          </p:cNvGrpSpPr>
          <p:nvPr/>
        </p:nvGrpSpPr>
        <p:grpSpPr bwMode="auto">
          <a:xfrm>
            <a:off x="5632450" y="3694113"/>
            <a:ext cx="609600" cy="296862"/>
            <a:chOff x="1871277" y="1576300"/>
            <a:chExt cx="1128371" cy="437860"/>
          </a:xfrm>
        </p:grpSpPr>
        <p:sp>
          <p:nvSpPr>
            <p:cNvPr id="205" name="Oval 2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6" name="Rectangle 205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7" name="Oval 2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8" name="Freeform 207"/>
            <p:cNvSpPr/>
            <p:nvPr/>
          </p:nvSpPr>
          <p:spPr bwMode="auto">
            <a:xfrm>
              <a:off x="2159247" y="1672301"/>
              <a:ext cx="549494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9" name="Freeform 2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12" name="Straight Connector 211"/>
            <p:cNvCxnSpPr>
              <a:cxnSpLocks noChangeShapeType="1"/>
              <a:endCxn id="2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Straight Connector 2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8868" name="Group 347"/>
          <p:cNvGrpSpPr>
            <a:grpSpLocks/>
          </p:cNvGrpSpPr>
          <p:nvPr/>
        </p:nvGrpSpPr>
        <p:grpSpPr bwMode="auto">
          <a:xfrm>
            <a:off x="5372100" y="4106863"/>
            <a:ext cx="611188" cy="298450"/>
            <a:chOff x="1871277" y="1576300"/>
            <a:chExt cx="1128371" cy="437860"/>
          </a:xfrm>
        </p:grpSpPr>
        <p:sp>
          <p:nvSpPr>
            <p:cNvPr id="215" name="Oval 21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6" name="Rectangle 21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7" name="Oval 21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8" name="Freeform 217"/>
            <p:cNvSpPr/>
            <p:nvPr/>
          </p:nvSpPr>
          <p:spPr bwMode="auto">
            <a:xfrm>
              <a:off x="2158498" y="1674120"/>
              <a:ext cx="550996" cy="16070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9" name="Freeform 21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22" name="Straight Connector 221"/>
            <p:cNvCxnSpPr>
              <a:cxnSpLocks noChangeShapeType="1"/>
              <a:endCxn id="21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3" name="Straight Connector 22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69" name="Straight Connector 307"/>
          <p:cNvCxnSpPr>
            <a:cxnSpLocks noChangeShapeType="1"/>
          </p:cNvCxnSpPr>
          <p:nvPr/>
        </p:nvCxnSpPr>
        <p:spPr bwMode="auto">
          <a:xfrm>
            <a:off x="2690814" y="4260850"/>
            <a:ext cx="1971675" cy="211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0" name="Straight Connector 308"/>
          <p:cNvCxnSpPr>
            <a:cxnSpLocks noChangeShapeType="1"/>
          </p:cNvCxnSpPr>
          <p:nvPr/>
        </p:nvCxnSpPr>
        <p:spPr bwMode="auto">
          <a:xfrm flipV="1">
            <a:off x="2917826" y="4573588"/>
            <a:ext cx="1744663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1" name="Straight Connector 309"/>
          <p:cNvCxnSpPr>
            <a:cxnSpLocks noChangeShapeType="1"/>
          </p:cNvCxnSpPr>
          <p:nvPr/>
        </p:nvCxnSpPr>
        <p:spPr bwMode="auto">
          <a:xfrm flipV="1">
            <a:off x="3321051" y="4622800"/>
            <a:ext cx="1431925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72" name="Group 347"/>
          <p:cNvGrpSpPr>
            <a:grpSpLocks/>
          </p:cNvGrpSpPr>
          <p:nvPr/>
        </p:nvGrpSpPr>
        <p:grpSpPr bwMode="auto">
          <a:xfrm>
            <a:off x="4637089" y="4391025"/>
            <a:ext cx="611187" cy="298450"/>
            <a:chOff x="1871277" y="1576300"/>
            <a:chExt cx="1128371" cy="437860"/>
          </a:xfrm>
        </p:grpSpPr>
        <p:sp>
          <p:nvSpPr>
            <p:cNvPr id="235" name="Oval 23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7" name="Oval 23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8" name="Freeform 237"/>
            <p:cNvSpPr/>
            <p:nvPr/>
          </p:nvSpPr>
          <p:spPr bwMode="auto">
            <a:xfrm>
              <a:off x="2158499" y="1674120"/>
              <a:ext cx="550997" cy="16070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9" name="Freeform 23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40" name="Freeform 23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41" name="Freeform 24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42" name="Straight Connector 241"/>
            <p:cNvCxnSpPr>
              <a:cxnSpLocks noChangeShapeType="1"/>
              <a:endCxn id="23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3" name="Straight Connector 24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73" name="Straight Connector 310"/>
          <p:cNvCxnSpPr>
            <a:cxnSpLocks noChangeShapeType="1"/>
            <a:stCxn id="78984" idx="0"/>
          </p:cNvCxnSpPr>
          <p:nvPr/>
        </p:nvCxnSpPr>
        <p:spPr bwMode="auto">
          <a:xfrm flipV="1">
            <a:off x="4913313" y="4643438"/>
            <a:ext cx="57150" cy="1211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4" name="Straight Connector 311"/>
          <p:cNvCxnSpPr>
            <a:cxnSpLocks noChangeShapeType="1"/>
          </p:cNvCxnSpPr>
          <p:nvPr/>
        </p:nvCxnSpPr>
        <p:spPr bwMode="auto">
          <a:xfrm flipV="1">
            <a:off x="6140450" y="4872038"/>
            <a:ext cx="6350" cy="1135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5" name="Straight Connector 312"/>
          <p:cNvCxnSpPr>
            <a:cxnSpLocks noChangeShapeType="1"/>
            <a:stCxn id="78987" idx="1"/>
          </p:cNvCxnSpPr>
          <p:nvPr/>
        </p:nvCxnSpPr>
        <p:spPr bwMode="auto">
          <a:xfrm flipH="1" flipV="1">
            <a:off x="6448426" y="4821238"/>
            <a:ext cx="506413" cy="1058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76" name="Group 347"/>
          <p:cNvGrpSpPr>
            <a:grpSpLocks/>
          </p:cNvGrpSpPr>
          <p:nvPr/>
        </p:nvGrpSpPr>
        <p:grpSpPr bwMode="auto">
          <a:xfrm>
            <a:off x="5956300" y="4586288"/>
            <a:ext cx="611188" cy="296862"/>
            <a:chOff x="1871277" y="1576300"/>
            <a:chExt cx="1128371" cy="437860"/>
          </a:xfrm>
        </p:grpSpPr>
        <p:sp>
          <p:nvSpPr>
            <p:cNvPr id="225" name="Oval 22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6" name="Rectangle 225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7" name="Oval 22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8" name="Freeform 227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0" name="Freeform 22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32" name="Straight Connector 231"/>
            <p:cNvCxnSpPr>
              <a:cxnSpLocks noChangeShapeType="1"/>
              <a:endCxn id="22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" name="Straight Connector 23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77" name="Straight Connector 313"/>
          <p:cNvCxnSpPr>
            <a:cxnSpLocks noChangeShapeType="1"/>
            <a:endCxn id="183" idx="7"/>
          </p:cNvCxnSpPr>
          <p:nvPr/>
        </p:nvCxnSpPr>
        <p:spPr bwMode="auto">
          <a:xfrm flipH="1" flipV="1">
            <a:off x="7566025" y="4586289"/>
            <a:ext cx="1512888" cy="108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8" name="Straight Connector 314"/>
          <p:cNvCxnSpPr>
            <a:cxnSpLocks noChangeShapeType="1"/>
          </p:cNvCxnSpPr>
          <p:nvPr/>
        </p:nvCxnSpPr>
        <p:spPr bwMode="auto">
          <a:xfrm flipH="1" flipV="1">
            <a:off x="7623176" y="4464050"/>
            <a:ext cx="2244725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9" name="Straight Connector 315"/>
          <p:cNvCxnSpPr>
            <a:cxnSpLocks noChangeShapeType="1"/>
            <a:endCxn id="185" idx="5"/>
          </p:cNvCxnSpPr>
          <p:nvPr/>
        </p:nvCxnSpPr>
        <p:spPr bwMode="auto">
          <a:xfrm flipH="1">
            <a:off x="7564438" y="4159251"/>
            <a:ext cx="2076450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0" name="Group 347"/>
          <p:cNvGrpSpPr>
            <a:grpSpLocks/>
          </p:cNvGrpSpPr>
          <p:nvPr/>
        </p:nvGrpSpPr>
        <p:grpSpPr bwMode="auto">
          <a:xfrm>
            <a:off x="7045325" y="4321176"/>
            <a:ext cx="611188" cy="296863"/>
            <a:chOff x="1871277" y="1576300"/>
            <a:chExt cx="1128371" cy="437860"/>
          </a:xfrm>
        </p:grpSpPr>
        <p:sp>
          <p:nvSpPr>
            <p:cNvPr id="183" name="Oval 18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4" name="Rectangle 183"/>
            <p:cNvSpPr/>
            <p:nvPr/>
          </p:nvSpPr>
          <p:spPr bwMode="auto">
            <a:xfrm>
              <a:off x="1871277" y="1740205"/>
              <a:ext cx="1128371" cy="11473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5" name="Oval 18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6" name="Freeform 185"/>
            <p:cNvSpPr/>
            <p:nvPr/>
          </p:nvSpPr>
          <p:spPr bwMode="auto">
            <a:xfrm>
              <a:off x="2158498" y="1672302"/>
              <a:ext cx="550996" cy="16156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7" name="Freeform 18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8" name="Freeform 18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9" name="Freeform 18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90" name="Straight Connector 189"/>
            <p:cNvCxnSpPr>
              <a:cxnSpLocks noChangeShapeType="1"/>
              <a:endCxn id="18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" name="Straight Connector 19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81" name="Straight Connector 316"/>
          <p:cNvCxnSpPr>
            <a:cxnSpLocks noChangeShapeType="1"/>
          </p:cNvCxnSpPr>
          <p:nvPr/>
        </p:nvCxnSpPr>
        <p:spPr bwMode="auto">
          <a:xfrm flipH="1">
            <a:off x="7385050" y="3227389"/>
            <a:ext cx="1422400" cy="454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2" name="Straight Connector 317"/>
          <p:cNvCxnSpPr>
            <a:cxnSpLocks noChangeShapeType="1"/>
          </p:cNvCxnSpPr>
          <p:nvPr/>
        </p:nvCxnSpPr>
        <p:spPr bwMode="auto">
          <a:xfrm flipH="1">
            <a:off x="7208839" y="2803526"/>
            <a:ext cx="898525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3" name="Straight Connector 318"/>
          <p:cNvCxnSpPr>
            <a:cxnSpLocks noChangeShapeType="1"/>
            <a:stCxn id="78995" idx="9"/>
          </p:cNvCxnSpPr>
          <p:nvPr/>
        </p:nvCxnSpPr>
        <p:spPr bwMode="auto">
          <a:xfrm>
            <a:off x="6373814" y="2381250"/>
            <a:ext cx="555625" cy="1125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4" name="Group 347"/>
          <p:cNvGrpSpPr>
            <a:grpSpLocks/>
          </p:cNvGrpSpPr>
          <p:nvPr/>
        </p:nvGrpSpPr>
        <p:grpSpPr bwMode="auto">
          <a:xfrm>
            <a:off x="6778625" y="3497263"/>
            <a:ext cx="611188" cy="296862"/>
            <a:chOff x="1871277" y="1576300"/>
            <a:chExt cx="1128371" cy="437860"/>
          </a:xfrm>
        </p:grpSpPr>
        <p:sp>
          <p:nvSpPr>
            <p:cNvPr id="173" name="Oval 17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5" name="Oval 17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6" name="Freeform 175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9" name="Freeform 17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80" name="Straight Connector 179"/>
            <p:cNvCxnSpPr>
              <a:cxnSpLocks noChangeShapeType="1"/>
              <a:endCxn id="17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1" name="Straight Connector 18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85" name="Straight Connector 22"/>
          <p:cNvCxnSpPr>
            <a:cxnSpLocks noChangeShapeType="1"/>
          </p:cNvCxnSpPr>
          <p:nvPr/>
        </p:nvCxnSpPr>
        <p:spPr bwMode="auto">
          <a:xfrm>
            <a:off x="3886201" y="2578101"/>
            <a:ext cx="1230313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6" name="Straight Connector 305"/>
          <p:cNvCxnSpPr>
            <a:cxnSpLocks noChangeShapeType="1"/>
          </p:cNvCxnSpPr>
          <p:nvPr/>
        </p:nvCxnSpPr>
        <p:spPr bwMode="auto">
          <a:xfrm>
            <a:off x="3141663" y="2909888"/>
            <a:ext cx="1885950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7" name="Straight Connector 306"/>
          <p:cNvCxnSpPr>
            <a:cxnSpLocks noChangeShapeType="1"/>
          </p:cNvCxnSpPr>
          <p:nvPr/>
        </p:nvCxnSpPr>
        <p:spPr bwMode="auto">
          <a:xfrm>
            <a:off x="2754313" y="3278188"/>
            <a:ext cx="227330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8" name="Group 347"/>
          <p:cNvGrpSpPr>
            <a:grpSpLocks/>
          </p:cNvGrpSpPr>
          <p:nvPr/>
        </p:nvGrpSpPr>
        <p:grpSpPr bwMode="auto">
          <a:xfrm>
            <a:off x="5026025" y="3335338"/>
            <a:ext cx="611188" cy="296862"/>
            <a:chOff x="1871277" y="1576300"/>
            <a:chExt cx="1128371" cy="437860"/>
          </a:xfrm>
        </p:grpSpPr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2" name="Rectangle 161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3" name="Oval 1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4" name="Freeform 163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5" name="Freeform 1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6" name="Freeform 1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7" name="Freeform 1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68" name="Straight Connector 167"/>
            <p:cNvCxnSpPr>
              <a:cxnSpLocks noChangeShapeType="1"/>
              <a:endCxn id="1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9" name="Straight Connector 1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3764271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Oval 3"/>
          <p:cNvSpPr>
            <a:spLocks noChangeArrowheads="1"/>
          </p:cNvSpPr>
          <p:nvPr/>
        </p:nvSpPr>
        <p:spPr bwMode="auto">
          <a:xfrm>
            <a:off x="3044825" y="4203701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0898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4079876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899" name="Straight Connector 297"/>
          <p:cNvCxnSpPr>
            <a:cxnSpLocks noChangeShapeType="1"/>
          </p:cNvCxnSpPr>
          <p:nvPr/>
        </p:nvCxnSpPr>
        <p:spPr bwMode="auto">
          <a:xfrm>
            <a:off x="4583114" y="4724401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0" name="Straight Connector 298"/>
          <p:cNvCxnSpPr>
            <a:cxnSpLocks noChangeShapeType="1"/>
          </p:cNvCxnSpPr>
          <p:nvPr/>
        </p:nvCxnSpPr>
        <p:spPr bwMode="auto">
          <a:xfrm flipV="1">
            <a:off x="4400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1" name="Straight Connector 299"/>
          <p:cNvCxnSpPr>
            <a:cxnSpLocks noChangeShapeType="1"/>
          </p:cNvCxnSpPr>
          <p:nvPr/>
        </p:nvCxnSpPr>
        <p:spPr bwMode="auto">
          <a:xfrm flipV="1">
            <a:off x="4127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2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3841751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3" name="Straight Connector 301"/>
          <p:cNvCxnSpPr>
            <a:cxnSpLocks noChangeShapeType="1"/>
          </p:cNvCxnSpPr>
          <p:nvPr/>
        </p:nvCxnSpPr>
        <p:spPr bwMode="auto">
          <a:xfrm flipV="1">
            <a:off x="4597401" y="4967289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4" name="Straight Connector 302"/>
          <p:cNvCxnSpPr>
            <a:cxnSpLocks noChangeShapeType="1"/>
          </p:cNvCxnSpPr>
          <p:nvPr/>
        </p:nvCxnSpPr>
        <p:spPr bwMode="auto">
          <a:xfrm flipH="1" flipV="1">
            <a:off x="5048251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5" name="Straight Connector 303"/>
          <p:cNvCxnSpPr>
            <a:cxnSpLocks noChangeShapeType="1"/>
          </p:cNvCxnSpPr>
          <p:nvPr/>
        </p:nvCxnSpPr>
        <p:spPr bwMode="auto">
          <a:xfrm flipV="1">
            <a:off x="5035550" y="4619626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6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4081463" y="4494214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07" name="TextBox 39958"/>
          <p:cNvSpPr txBox="1">
            <a:spLocks noChangeArrowheads="1"/>
          </p:cNvSpPr>
          <p:nvPr/>
        </p:nvSpPr>
        <p:spPr bwMode="auto">
          <a:xfrm>
            <a:off x="3179763" y="4533901"/>
            <a:ext cx="1003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  <a:t>ISP C</a:t>
            </a:r>
          </a:p>
        </p:txBody>
      </p:sp>
      <p:grpSp>
        <p:nvGrpSpPr>
          <p:cNvPr id="80908" name="Group 347"/>
          <p:cNvGrpSpPr>
            <a:grpSpLocks/>
          </p:cNvGrpSpPr>
          <p:nvPr/>
        </p:nvGrpSpPr>
        <p:grpSpPr bwMode="auto">
          <a:xfrm>
            <a:off x="5056189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09" name="Group 347"/>
          <p:cNvGrpSpPr>
            <a:grpSpLocks/>
          </p:cNvGrpSpPr>
          <p:nvPr/>
        </p:nvGrpSpPr>
        <p:grpSpPr bwMode="auto">
          <a:xfrm>
            <a:off x="4587875" y="4773614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10" name="Group 347"/>
          <p:cNvGrpSpPr>
            <a:grpSpLocks/>
          </p:cNvGrpSpPr>
          <p:nvPr/>
        </p:nvGrpSpPr>
        <p:grpSpPr bwMode="auto">
          <a:xfrm>
            <a:off x="4148139" y="4560889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11" name="Group 347"/>
          <p:cNvGrpSpPr>
            <a:grpSpLocks/>
          </p:cNvGrpSpPr>
          <p:nvPr/>
        </p:nvGrpSpPr>
        <p:grpSpPr bwMode="auto">
          <a:xfrm>
            <a:off x="3941764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12" name="Oval 3"/>
          <p:cNvSpPr>
            <a:spLocks noChangeArrowheads="1"/>
          </p:cNvSpPr>
          <p:nvPr/>
        </p:nvSpPr>
        <p:spPr bwMode="auto">
          <a:xfrm>
            <a:off x="6138863" y="3649664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0913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7272339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4" name="Straight Connector 297"/>
          <p:cNvCxnSpPr>
            <a:cxnSpLocks noChangeShapeType="1"/>
          </p:cNvCxnSpPr>
          <p:nvPr/>
        </p:nvCxnSpPr>
        <p:spPr bwMode="auto">
          <a:xfrm>
            <a:off x="7823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5" name="Straight Connector 298"/>
          <p:cNvCxnSpPr>
            <a:cxnSpLocks noChangeShapeType="1"/>
          </p:cNvCxnSpPr>
          <p:nvPr/>
        </p:nvCxnSpPr>
        <p:spPr bwMode="auto">
          <a:xfrm flipV="1">
            <a:off x="7623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6" name="Straight Connector 299"/>
          <p:cNvCxnSpPr>
            <a:cxnSpLocks noChangeShapeType="1"/>
          </p:cNvCxnSpPr>
          <p:nvPr/>
        </p:nvCxnSpPr>
        <p:spPr bwMode="auto">
          <a:xfrm flipV="1">
            <a:off x="7324726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7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7011989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8" name="Straight Connector 301"/>
          <p:cNvCxnSpPr>
            <a:cxnSpLocks noChangeShapeType="1"/>
          </p:cNvCxnSpPr>
          <p:nvPr/>
        </p:nvCxnSpPr>
        <p:spPr bwMode="auto">
          <a:xfrm flipV="1">
            <a:off x="7839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9" name="Straight Connector 302"/>
          <p:cNvCxnSpPr>
            <a:cxnSpLocks noChangeShapeType="1"/>
          </p:cNvCxnSpPr>
          <p:nvPr/>
        </p:nvCxnSpPr>
        <p:spPr bwMode="auto">
          <a:xfrm flipH="1" flipV="1">
            <a:off x="8302626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0" name="Straight Connector 303"/>
          <p:cNvCxnSpPr>
            <a:cxnSpLocks noChangeShapeType="1"/>
          </p:cNvCxnSpPr>
          <p:nvPr/>
        </p:nvCxnSpPr>
        <p:spPr bwMode="auto">
          <a:xfrm flipV="1">
            <a:off x="8318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1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7273926" y="3943351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22" name="TextBox 39958"/>
          <p:cNvSpPr txBox="1">
            <a:spLocks noChangeArrowheads="1"/>
          </p:cNvSpPr>
          <p:nvPr/>
        </p:nvSpPr>
        <p:spPr bwMode="auto">
          <a:xfrm>
            <a:off x="6288088" y="3983039"/>
            <a:ext cx="1011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B</a:t>
            </a:r>
          </a:p>
        </p:txBody>
      </p:sp>
      <p:grpSp>
        <p:nvGrpSpPr>
          <p:cNvPr id="80923" name="Group 347"/>
          <p:cNvGrpSpPr>
            <a:grpSpLocks/>
          </p:cNvGrpSpPr>
          <p:nvPr/>
        </p:nvGrpSpPr>
        <p:grpSpPr bwMode="auto">
          <a:xfrm>
            <a:off x="6821489" y="3752851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4" name="Group 347"/>
          <p:cNvGrpSpPr>
            <a:grpSpLocks/>
          </p:cNvGrpSpPr>
          <p:nvPr/>
        </p:nvGrpSpPr>
        <p:grpSpPr bwMode="auto">
          <a:xfrm>
            <a:off x="7827964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5" name="Group 347"/>
          <p:cNvGrpSpPr>
            <a:grpSpLocks/>
          </p:cNvGrpSpPr>
          <p:nvPr/>
        </p:nvGrpSpPr>
        <p:grpSpPr bwMode="auto">
          <a:xfrm>
            <a:off x="7346951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6" name="Group 347"/>
          <p:cNvGrpSpPr>
            <a:grpSpLocks/>
          </p:cNvGrpSpPr>
          <p:nvPr/>
        </p:nvGrpSpPr>
        <p:grpSpPr bwMode="auto">
          <a:xfrm>
            <a:off x="7121526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27" name="Oval 3"/>
          <p:cNvSpPr>
            <a:spLocks noChangeArrowheads="1"/>
          </p:cNvSpPr>
          <p:nvPr/>
        </p:nvSpPr>
        <p:spPr bwMode="auto">
          <a:xfrm>
            <a:off x="3257550" y="2725739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0928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4481514" y="2968626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9" name="Straight Connector 297"/>
          <p:cNvCxnSpPr>
            <a:cxnSpLocks noChangeShapeType="1"/>
          </p:cNvCxnSpPr>
          <p:nvPr/>
        </p:nvCxnSpPr>
        <p:spPr bwMode="auto">
          <a:xfrm>
            <a:off x="5075239" y="3268664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0" name="Straight Connector 298"/>
          <p:cNvCxnSpPr>
            <a:cxnSpLocks noChangeShapeType="1"/>
          </p:cNvCxnSpPr>
          <p:nvPr/>
        </p:nvCxnSpPr>
        <p:spPr bwMode="auto">
          <a:xfrm flipV="1">
            <a:off x="4859339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1" name="Straight Connector 299"/>
          <p:cNvCxnSpPr>
            <a:cxnSpLocks noChangeShapeType="1"/>
          </p:cNvCxnSpPr>
          <p:nvPr/>
        </p:nvCxnSpPr>
        <p:spPr bwMode="auto">
          <a:xfrm flipV="1">
            <a:off x="4538663" y="3297239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2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4200525" y="3597276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3" name="Straight Connector 301"/>
          <p:cNvCxnSpPr>
            <a:cxnSpLocks noChangeShapeType="1"/>
          </p:cNvCxnSpPr>
          <p:nvPr/>
        </p:nvCxnSpPr>
        <p:spPr bwMode="auto">
          <a:xfrm flipV="1">
            <a:off x="5092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4" name="Straight Connector 302"/>
          <p:cNvCxnSpPr>
            <a:cxnSpLocks noChangeShapeType="1"/>
          </p:cNvCxnSpPr>
          <p:nvPr/>
        </p:nvCxnSpPr>
        <p:spPr bwMode="auto">
          <a:xfrm flipH="1" flipV="1">
            <a:off x="5624513" y="3508376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5" name="Straight Connector 303"/>
          <p:cNvCxnSpPr>
            <a:cxnSpLocks noChangeShapeType="1"/>
          </p:cNvCxnSpPr>
          <p:nvPr/>
        </p:nvCxnSpPr>
        <p:spPr bwMode="auto">
          <a:xfrm flipV="1">
            <a:off x="5610226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6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4483101" y="3028951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37" name="TextBox 39958"/>
          <p:cNvSpPr txBox="1">
            <a:spLocks noChangeArrowheads="1"/>
          </p:cNvSpPr>
          <p:nvPr/>
        </p:nvSpPr>
        <p:spPr bwMode="auto">
          <a:xfrm>
            <a:off x="3417889" y="3070226"/>
            <a:ext cx="1042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A</a:t>
            </a:r>
          </a:p>
        </p:txBody>
      </p:sp>
      <p:grpSp>
        <p:nvGrpSpPr>
          <p:cNvPr id="80938" name="Group 347"/>
          <p:cNvGrpSpPr>
            <a:grpSpLocks/>
          </p:cNvGrpSpPr>
          <p:nvPr/>
        </p:nvGrpSpPr>
        <p:grpSpPr bwMode="auto">
          <a:xfrm>
            <a:off x="5884864" y="3562351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39" name="Group 347"/>
          <p:cNvGrpSpPr>
            <a:grpSpLocks/>
          </p:cNvGrpSpPr>
          <p:nvPr/>
        </p:nvGrpSpPr>
        <p:grpSpPr bwMode="auto">
          <a:xfrm>
            <a:off x="5081588" y="3321051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0" name="Group 347"/>
          <p:cNvGrpSpPr>
            <a:grpSpLocks/>
          </p:cNvGrpSpPr>
          <p:nvPr/>
        </p:nvGrpSpPr>
        <p:grpSpPr bwMode="auto">
          <a:xfrm>
            <a:off x="4560889" y="3098801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1" name="Group 347"/>
          <p:cNvGrpSpPr>
            <a:grpSpLocks/>
          </p:cNvGrpSpPr>
          <p:nvPr/>
        </p:nvGrpSpPr>
        <p:grpSpPr bwMode="auto">
          <a:xfrm>
            <a:off x="4318000" y="3405189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2" name="Group 347"/>
          <p:cNvGrpSpPr>
            <a:grpSpLocks/>
          </p:cNvGrpSpPr>
          <p:nvPr/>
        </p:nvGrpSpPr>
        <p:grpSpPr bwMode="auto">
          <a:xfrm>
            <a:off x="4865689" y="3759201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3" name="Group 347"/>
          <p:cNvGrpSpPr>
            <a:grpSpLocks/>
          </p:cNvGrpSpPr>
          <p:nvPr/>
        </p:nvGrpSpPr>
        <p:grpSpPr bwMode="auto">
          <a:xfrm>
            <a:off x="3629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EC8E148-2CAE-45A7-86B9-56135FCEE6B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094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042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/>
          </a:p>
        </p:txBody>
      </p:sp>
      <p:pic>
        <p:nvPicPr>
          <p:cNvPr id="80945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0" y="681082"/>
            <a:ext cx="8288350" cy="111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0946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8111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8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47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8111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6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48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8111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4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49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8111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2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0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8110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0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1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8110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8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2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8110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6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3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8110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4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4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8110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2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5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8109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0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6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8109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8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7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8109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6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8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8109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4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9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8109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2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60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8108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0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0961" name="TextBox 4"/>
          <p:cNvSpPr txBox="1">
            <a:spLocks noChangeArrowheads="1"/>
          </p:cNvSpPr>
          <p:nvPr/>
        </p:nvSpPr>
        <p:spPr bwMode="auto">
          <a:xfrm rot="1053502">
            <a:off x="7022466" y="1899773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2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3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4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5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6" name="TextBox 183"/>
          <p:cNvSpPr txBox="1">
            <a:spLocks noChangeArrowheads="1"/>
          </p:cNvSpPr>
          <p:nvPr/>
        </p:nvSpPr>
        <p:spPr bwMode="auto">
          <a:xfrm rot="20582737">
            <a:off x="4209416" y="1849766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7" name="Rectangle 3"/>
          <p:cNvSpPr txBox="1">
            <a:spLocks noChangeArrowheads="1"/>
          </p:cNvSpPr>
          <p:nvPr/>
        </p:nvSpPr>
        <p:spPr bwMode="auto">
          <a:xfrm>
            <a:off x="1997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But if one global ISP is viable business, there will be competitors ….</a:t>
            </a:r>
          </a:p>
        </p:txBody>
      </p:sp>
      <p:cxnSp>
        <p:nvCxnSpPr>
          <p:cNvPr id="80968" name="Straight Connector 12"/>
          <p:cNvCxnSpPr>
            <a:cxnSpLocks noChangeShapeType="1"/>
          </p:cNvCxnSpPr>
          <p:nvPr/>
        </p:nvCxnSpPr>
        <p:spPr bwMode="auto">
          <a:xfrm>
            <a:off x="3906839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69" name="Straight Connector 500"/>
          <p:cNvCxnSpPr>
            <a:cxnSpLocks noChangeShapeType="1"/>
            <a:endCxn id="415" idx="2"/>
          </p:cNvCxnSpPr>
          <p:nvPr/>
        </p:nvCxnSpPr>
        <p:spPr bwMode="auto">
          <a:xfrm>
            <a:off x="3162300" y="2849563"/>
            <a:ext cx="831850" cy="61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0" name="Straight Connector 501"/>
          <p:cNvCxnSpPr>
            <a:cxnSpLocks noChangeShapeType="1"/>
          </p:cNvCxnSpPr>
          <p:nvPr/>
        </p:nvCxnSpPr>
        <p:spPr bwMode="auto">
          <a:xfrm flipV="1">
            <a:off x="2759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1" name="Straight Connector 502"/>
          <p:cNvCxnSpPr>
            <a:cxnSpLocks noChangeShapeType="1"/>
          </p:cNvCxnSpPr>
          <p:nvPr/>
        </p:nvCxnSpPr>
        <p:spPr bwMode="auto">
          <a:xfrm>
            <a:off x="5440364" y="2411414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2" name="Straight Connector 503"/>
          <p:cNvCxnSpPr>
            <a:cxnSpLocks noChangeShapeType="1"/>
          </p:cNvCxnSpPr>
          <p:nvPr/>
        </p:nvCxnSpPr>
        <p:spPr bwMode="auto">
          <a:xfrm flipH="1">
            <a:off x="5949951" y="2389189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3" name="Straight Connector 504"/>
          <p:cNvCxnSpPr>
            <a:cxnSpLocks noChangeShapeType="1"/>
          </p:cNvCxnSpPr>
          <p:nvPr/>
        </p:nvCxnSpPr>
        <p:spPr bwMode="auto">
          <a:xfrm>
            <a:off x="8294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4" name="Straight Connector 505"/>
          <p:cNvCxnSpPr>
            <a:cxnSpLocks noChangeShapeType="1"/>
          </p:cNvCxnSpPr>
          <p:nvPr/>
        </p:nvCxnSpPr>
        <p:spPr bwMode="auto">
          <a:xfrm flipH="1">
            <a:off x="8661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5" name="Straight Connector 507"/>
          <p:cNvCxnSpPr>
            <a:cxnSpLocks noChangeShapeType="1"/>
          </p:cNvCxnSpPr>
          <p:nvPr/>
        </p:nvCxnSpPr>
        <p:spPr bwMode="auto">
          <a:xfrm flipH="1" flipV="1">
            <a:off x="8978901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6" name="Straight Connector 509"/>
          <p:cNvCxnSpPr>
            <a:cxnSpLocks noChangeShapeType="1"/>
            <a:stCxn id="81093" idx="0"/>
          </p:cNvCxnSpPr>
          <p:nvPr/>
        </p:nvCxnSpPr>
        <p:spPr bwMode="auto">
          <a:xfrm flipH="1" flipV="1">
            <a:off x="6843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7" name="Straight Connector 510"/>
          <p:cNvCxnSpPr>
            <a:cxnSpLocks noChangeShapeType="1"/>
          </p:cNvCxnSpPr>
          <p:nvPr/>
        </p:nvCxnSpPr>
        <p:spPr bwMode="auto">
          <a:xfrm flipH="1" flipV="1">
            <a:off x="5592764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8" name="Straight Connector 511"/>
          <p:cNvCxnSpPr>
            <a:cxnSpLocks noChangeShapeType="1"/>
            <a:stCxn id="81090" idx="0"/>
          </p:cNvCxnSpPr>
          <p:nvPr/>
        </p:nvCxnSpPr>
        <p:spPr bwMode="auto">
          <a:xfrm flipH="1" flipV="1">
            <a:off x="4668839" y="5192714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9" name="Straight Connector 512"/>
          <p:cNvCxnSpPr>
            <a:cxnSpLocks noChangeShapeType="1"/>
          </p:cNvCxnSpPr>
          <p:nvPr/>
        </p:nvCxnSpPr>
        <p:spPr bwMode="auto">
          <a:xfrm flipV="1">
            <a:off x="3314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80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2908300" y="5018089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81" name="Straight Connector 514"/>
          <p:cNvCxnSpPr>
            <a:cxnSpLocks noChangeShapeType="1"/>
          </p:cNvCxnSpPr>
          <p:nvPr/>
        </p:nvCxnSpPr>
        <p:spPr bwMode="auto">
          <a:xfrm>
            <a:off x="2679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84" name="Group 347"/>
          <p:cNvGrpSpPr>
            <a:grpSpLocks/>
          </p:cNvGrpSpPr>
          <p:nvPr/>
        </p:nvGrpSpPr>
        <p:grpSpPr bwMode="auto">
          <a:xfrm>
            <a:off x="8342314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5" name="Group 347"/>
          <p:cNvGrpSpPr>
            <a:grpSpLocks/>
          </p:cNvGrpSpPr>
          <p:nvPr/>
        </p:nvGrpSpPr>
        <p:grpSpPr bwMode="auto">
          <a:xfrm>
            <a:off x="8574089" y="4464051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6" name="Group 347"/>
          <p:cNvGrpSpPr>
            <a:grpSpLocks/>
          </p:cNvGrpSpPr>
          <p:nvPr/>
        </p:nvGrpSpPr>
        <p:grpSpPr bwMode="auto">
          <a:xfrm>
            <a:off x="6483351" y="4514851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0987" name="Straight Connector 508"/>
          <p:cNvCxnSpPr>
            <a:cxnSpLocks noChangeShapeType="1"/>
          </p:cNvCxnSpPr>
          <p:nvPr/>
        </p:nvCxnSpPr>
        <p:spPr bwMode="auto">
          <a:xfrm flipH="1" flipV="1">
            <a:off x="8020050" y="4722814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88" name="Group 347"/>
          <p:cNvGrpSpPr>
            <a:grpSpLocks/>
          </p:cNvGrpSpPr>
          <p:nvPr/>
        </p:nvGrpSpPr>
        <p:grpSpPr bwMode="auto">
          <a:xfrm>
            <a:off x="3667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9" name="Group 347"/>
          <p:cNvGrpSpPr>
            <a:grpSpLocks/>
          </p:cNvGrpSpPr>
          <p:nvPr/>
        </p:nvGrpSpPr>
        <p:grpSpPr bwMode="auto">
          <a:xfrm>
            <a:off x="5268914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0" name="Group 439"/>
          <p:cNvGrpSpPr>
            <a:grpSpLocks/>
          </p:cNvGrpSpPr>
          <p:nvPr/>
        </p:nvGrpSpPr>
        <p:grpSpPr bwMode="auto">
          <a:xfrm>
            <a:off x="4405314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1" name="Group 347"/>
          <p:cNvGrpSpPr>
            <a:grpSpLocks/>
          </p:cNvGrpSpPr>
          <p:nvPr/>
        </p:nvGrpSpPr>
        <p:grpSpPr bwMode="auto">
          <a:xfrm>
            <a:off x="3359150" y="5056189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2" name="Group 347"/>
          <p:cNvGrpSpPr>
            <a:grpSpLocks/>
          </p:cNvGrpSpPr>
          <p:nvPr/>
        </p:nvGrpSpPr>
        <p:grpSpPr bwMode="auto">
          <a:xfrm>
            <a:off x="3994150" y="2832101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3" name="Group 347"/>
          <p:cNvGrpSpPr>
            <a:grpSpLocks/>
          </p:cNvGrpSpPr>
          <p:nvPr/>
        </p:nvGrpSpPr>
        <p:grpSpPr bwMode="auto">
          <a:xfrm>
            <a:off x="5635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4" name="Group 531"/>
          <p:cNvGrpSpPr>
            <a:grpSpLocks/>
          </p:cNvGrpSpPr>
          <p:nvPr/>
        </p:nvGrpSpPr>
        <p:grpSpPr bwMode="auto">
          <a:xfrm>
            <a:off x="7627939" y="4654551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0995" name="Straight Connector 506"/>
          <p:cNvCxnSpPr>
            <a:cxnSpLocks noChangeShapeType="1"/>
          </p:cNvCxnSpPr>
          <p:nvPr/>
        </p:nvCxnSpPr>
        <p:spPr bwMode="auto">
          <a:xfrm flipH="1">
            <a:off x="9090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96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8099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0998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4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3020035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Oval 3"/>
          <p:cNvSpPr>
            <a:spLocks noChangeArrowheads="1"/>
          </p:cNvSpPr>
          <p:nvPr/>
        </p:nvSpPr>
        <p:spPr bwMode="auto">
          <a:xfrm>
            <a:off x="3044825" y="4203701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2946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4079876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7" name="Straight Connector 297"/>
          <p:cNvCxnSpPr>
            <a:cxnSpLocks noChangeShapeType="1"/>
          </p:cNvCxnSpPr>
          <p:nvPr/>
        </p:nvCxnSpPr>
        <p:spPr bwMode="auto">
          <a:xfrm>
            <a:off x="4583114" y="4724401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8" name="Straight Connector 298"/>
          <p:cNvCxnSpPr>
            <a:cxnSpLocks noChangeShapeType="1"/>
          </p:cNvCxnSpPr>
          <p:nvPr/>
        </p:nvCxnSpPr>
        <p:spPr bwMode="auto">
          <a:xfrm flipV="1">
            <a:off x="4400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9" name="Straight Connector 299"/>
          <p:cNvCxnSpPr>
            <a:cxnSpLocks noChangeShapeType="1"/>
          </p:cNvCxnSpPr>
          <p:nvPr/>
        </p:nvCxnSpPr>
        <p:spPr bwMode="auto">
          <a:xfrm flipV="1">
            <a:off x="4127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0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3841751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1" name="Straight Connector 301"/>
          <p:cNvCxnSpPr>
            <a:cxnSpLocks noChangeShapeType="1"/>
          </p:cNvCxnSpPr>
          <p:nvPr/>
        </p:nvCxnSpPr>
        <p:spPr bwMode="auto">
          <a:xfrm flipV="1">
            <a:off x="4597401" y="4967289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2" name="Straight Connector 302"/>
          <p:cNvCxnSpPr>
            <a:cxnSpLocks noChangeShapeType="1"/>
          </p:cNvCxnSpPr>
          <p:nvPr/>
        </p:nvCxnSpPr>
        <p:spPr bwMode="auto">
          <a:xfrm flipH="1" flipV="1">
            <a:off x="5048251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3" name="Straight Connector 303"/>
          <p:cNvCxnSpPr>
            <a:cxnSpLocks noChangeShapeType="1"/>
          </p:cNvCxnSpPr>
          <p:nvPr/>
        </p:nvCxnSpPr>
        <p:spPr bwMode="auto">
          <a:xfrm flipV="1">
            <a:off x="5035550" y="4619626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4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4081463" y="4494214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55" name="TextBox 39958"/>
          <p:cNvSpPr txBox="1">
            <a:spLocks noChangeArrowheads="1"/>
          </p:cNvSpPr>
          <p:nvPr/>
        </p:nvSpPr>
        <p:spPr bwMode="auto">
          <a:xfrm>
            <a:off x="3179763" y="4533901"/>
            <a:ext cx="1003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C</a:t>
            </a:r>
          </a:p>
        </p:txBody>
      </p:sp>
      <p:grpSp>
        <p:nvGrpSpPr>
          <p:cNvPr id="82956" name="Group 347"/>
          <p:cNvGrpSpPr>
            <a:grpSpLocks/>
          </p:cNvGrpSpPr>
          <p:nvPr/>
        </p:nvGrpSpPr>
        <p:grpSpPr bwMode="auto">
          <a:xfrm>
            <a:off x="5056189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7" name="Group 347"/>
          <p:cNvGrpSpPr>
            <a:grpSpLocks/>
          </p:cNvGrpSpPr>
          <p:nvPr/>
        </p:nvGrpSpPr>
        <p:grpSpPr bwMode="auto">
          <a:xfrm>
            <a:off x="4587875" y="4773614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8" name="Group 347"/>
          <p:cNvGrpSpPr>
            <a:grpSpLocks/>
          </p:cNvGrpSpPr>
          <p:nvPr/>
        </p:nvGrpSpPr>
        <p:grpSpPr bwMode="auto">
          <a:xfrm>
            <a:off x="4148139" y="4560889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9" name="Group 347"/>
          <p:cNvGrpSpPr>
            <a:grpSpLocks/>
          </p:cNvGrpSpPr>
          <p:nvPr/>
        </p:nvGrpSpPr>
        <p:grpSpPr bwMode="auto">
          <a:xfrm>
            <a:off x="3941764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60" name="Oval 3"/>
          <p:cNvSpPr>
            <a:spLocks noChangeArrowheads="1"/>
          </p:cNvSpPr>
          <p:nvPr/>
        </p:nvSpPr>
        <p:spPr bwMode="auto">
          <a:xfrm>
            <a:off x="6138863" y="3649664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2961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7272339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2" name="Straight Connector 297"/>
          <p:cNvCxnSpPr>
            <a:cxnSpLocks noChangeShapeType="1"/>
          </p:cNvCxnSpPr>
          <p:nvPr/>
        </p:nvCxnSpPr>
        <p:spPr bwMode="auto">
          <a:xfrm>
            <a:off x="7823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3" name="Straight Connector 298"/>
          <p:cNvCxnSpPr>
            <a:cxnSpLocks noChangeShapeType="1"/>
          </p:cNvCxnSpPr>
          <p:nvPr/>
        </p:nvCxnSpPr>
        <p:spPr bwMode="auto">
          <a:xfrm flipV="1">
            <a:off x="7623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4" name="Straight Connector 299"/>
          <p:cNvCxnSpPr>
            <a:cxnSpLocks noChangeShapeType="1"/>
          </p:cNvCxnSpPr>
          <p:nvPr/>
        </p:nvCxnSpPr>
        <p:spPr bwMode="auto">
          <a:xfrm flipV="1">
            <a:off x="7324726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5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7011989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6" name="Straight Connector 301"/>
          <p:cNvCxnSpPr>
            <a:cxnSpLocks noChangeShapeType="1"/>
          </p:cNvCxnSpPr>
          <p:nvPr/>
        </p:nvCxnSpPr>
        <p:spPr bwMode="auto">
          <a:xfrm flipV="1">
            <a:off x="7839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7" name="Straight Connector 302"/>
          <p:cNvCxnSpPr>
            <a:cxnSpLocks noChangeShapeType="1"/>
          </p:cNvCxnSpPr>
          <p:nvPr/>
        </p:nvCxnSpPr>
        <p:spPr bwMode="auto">
          <a:xfrm flipH="1" flipV="1">
            <a:off x="8302626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8" name="Straight Connector 303"/>
          <p:cNvCxnSpPr>
            <a:cxnSpLocks noChangeShapeType="1"/>
          </p:cNvCxnSpPr>
          <p:nvPr/>
        </p:nvCxnSpPr>
        <p:spPr bwMode="auto">
          <a:xfrm flipV="1">
            <a:off x="8318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9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7273926" y="3943351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70" name="TextBox 39958"/>
          <p:cNvSpPr txBox="1">
            <a:spLocks noChangeArrowheads="1"/>
          </p:cNvSpPr>
          <p:nvPr/>
        </p:nvSpPr>
        <p:spPr bwMode="auto">
          <a:xfrm>
            <a:off x="6288088" y="3983039"/>
            <a:ext cx="1011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B</a:t>
            </a:r>
          </a:p>
        </p:txBody>
      </p:sp>
      <p:grpSp>
        <p:nvGrpSpPr>
          <p:cNvPr id="82971" name="Group 347"/>
          <p:cNvGrpSpPr>
            <a:grpSpLocks/>
          </p:cNvGrpSpPr>
          <p:nvPr/>
        </p:nvGrpSpPr>
        <p:grpSpPr bwMode="auto">
          <a:xfrm>
            <a:off x="6821489" y="3752851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2" name="Group 347"/>
          <p:cNvGrpSpPr>
            <a:grpSpLocks/>
          </p:cNvGrpSpPr>
          <p:nvPr/>
        </p:nvGrpSpPr>
        <p:grpSpPr bwMode="auto">
          <a:xfrm>
            <a:off x="7827964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3" name="Group 347"/>
          <p:cNvGrpSpPr>
            <a:grpSpLocks/>
          </p:cNvGrpSpPr>
          <p:nvPr/>
        </p:nvGrpSpPr>
        <p:grpSpPr bwMode="auto">
          <a:xfrm>
            <a:off x="7346951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4" name="Group 347"/>
          <p:cNvGrpSpPr>
            <a:grpSpLocks/>
          </p:cNvGrpSpPr>
          <p:nvPr/>
        </p:nvGrpSpPr>
        <p:grpSpPr bwMode="auto">
          <a:xfrm>
            <a:off x="7121526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75" name="Oval 3"/>
          <p:cNvSpPr>
            <a:spLocks noChangeArrowheads="1"/>
          </p:cNvSpPr>
          <p:nvPr/>
        </p:nvSpPr>
        <p:spPr bwMode="auto">
          <a:xfrm>
            <a:off x="3257550" y="2725739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2976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4481514" y="2968626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7" name="Straight Connector 297"/>
          <p:cNvCxnSpPr>
            <a:cxnSpLocks noChangeShapeType="1"/>
          </p:cNvCxnSpPr>
          <p:nvPr/>
        </p:nvCxnSpPr>
        <p:spPr bwMode="auto">
          <a:xfrm>
            <a:off x="5075239" y="3268664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8" name="Straight Connector 298"/>
          <p:cNvCxnSpPr>
            <a:cxnSpLocks noChangeShapeType="1"/>
          </p:cNvCxnSpPr>
          <p:nvPr/>
        </p:nvCxnSpPr>
        <p:spPr bwMode="auto">
          <a:xfrm flipV="1">
            <a:off x="4859339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9" name="Straight Connector 299"/>
          <p:cNvCxnSpPr>
            <a:cxnSpLocks noChangeShapeType="1"/>
          </p:cNvCxnSpPr>
          <p:nvPr/>
        </p:nvCxnSpPr>
        <p:spPr bwMode="auto">
          <a:xfrm flipV="1">
            <a:off x="4538663" y="3297239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0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4200525" y="3597276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1" name="Straight Connector 301"/>
          <p:cNvCxnSpPr>
            <a:cxnSpLocks noChangeShapeType="1"/>
          </p:cNvCxnSpPr>
          <p:nvPr/>
        </p:nvCxnSpPr>
        <p:spPr bwMode="auto">
          <a:xfrm flipV="1">
            <a:off x="5092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2" name="Straight Connector 302"/>
          <p:cNvCxnSpPr>
            <a:cxnSpLocks noChangeShapeType="1"/>
          </p:cNvCxnSpPr>
          <p:nvPr/>
        </p:nvCxnSpPr>
        <p:spPr bwMode="auto">
          <a:xfrm flipH="1" flipV="1">
            <a:off x="5624513" y="3508376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3" name="Straight Connector 303"/>
          <p:cNvCxnSpPr>
            <a:cxnSpLocks noChangeShapeType="1"/>
          </p:cNvCxnSpPr>
          <p:nvPr/>
        </p:nvCxnSpPr>
        <p:spPr bwMode="auto">
          <a:xfrm flipV="1">
            <a:off x="5610226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4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4483101" y="3028951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85" name="TextBox 39958"/>
          <p:cNvSpPr txBox="1">
            <a:spLocks noChangeArrowheads="1"/>
          </p:cNvSpPr>
          <p:nvPr/>
        </p:nvSpPr>
        <p:spPr bwMode="auto">
          <a:xfrm>
            <a:off x="3417889" y="3070226"/>
            <a:ext cx="1042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A</a:t>
            </a:r>
          </a:p>
        </p:txBody>
      </p:sp>
      <p:grpSp>
        <p:nvGrpSpPr>
          <p:cNvPr id="82986" name="Group 347"/>
          <p:cNvGrpSpPr>
            <a:grpSpLocks/>
          </p:cNvGrpSpPr>
          <p:nvPr/>
        </p:nvGrpSpPr>
        <p:grpSpPr bwMode="auto">
          <a:xfrm>
            <a:off x="5884864" y="3562351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7" name="Group 347"/>
          <p:cNvGrpSpPr>
            <a:grpSpLocks/>
          </p:cNvGrpSpPr>
          <p:nvPr/>
        </p:nvGrpSpPr>
        <p:grpSpPr bwMode="auto">
          <a:xfrm>
            <a:off x="5081588" y="3321051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8" name="Group 347"/>
          <p:cNvGrpSpPr>
            <a:grpSpLocks/>
          </p:cNvGrpSpPr>
          <p:nvPr/>
        </p:nvGrpSpPr>
        <p:grpSpPr bwMode="auto">
          <a:xfrm>
            <a:off x="4560889" y="3098801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9" name="Group 347"/>
          <p:cNvGrpSpPr>
            <a:grpSpLocks/>
          </p:cNvGrpSpPr>
          <p:nvPr/>
        </p:nvGrpSpPr>
        <p:grpSpPr bwMode="auto">
          <a:xfrm>
            <a:off x="4318000" y="3405189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90" name="Group 347"/>
          <p:cNvGrpSpPr>
            <a:grpSpLocks/>
          </p:cNvGrpSpPr>
          <p:nvPr/>
        </p:nvGrpSpPr>
        <p:grpSpPr bwMode="auto">
          <a:xfrm>
            <a:off x="4865689" y="3759201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91" name="Group 347"/>
          <p:cNvGrpSpPr>
            <a:grpSpLocks/>
          </p:cNvGrpSpPr>
          <p:nvPr/>
        </p:nvGrpSpPr>
        <p:grpSpPr bwMode="auto">
          <a:xfrm>
            <a:off x="3629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303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E96EDF-0595-403D-9E7F-97D4286C35D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299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21688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/>
          </a:p>
        </p:txBody>
      </p:sp>
      <p:pic>
        <p:nvPicPr>
          <p:cNvPr id="82993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74" y="699561"/>
            <a:ext cx="8353150" cy="123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994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8318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9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5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8318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7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6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8318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5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7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8318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3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8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8318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1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9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8317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9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0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8317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7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1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8317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5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2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8317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3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3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8317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1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4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8316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9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5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8316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7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6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8316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5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7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8316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3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8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8316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1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3009" name="TextBox 4"/>
          <p:cNvSpPr txBox="1">
            <a:spLocks noChangeArrowheads="1"/>
          </p:cNvSpPr>
          <p:nvPr/>
        </p:nvSpPr>
        <p:spPr bwMode="auto">
          <a:xfrm rot="1053502">
            <a:off x="6964364" y="1900239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0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3011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3012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3013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3014" name="TextBox 183"/>
          <p:cNvSpPr txBox="1">
            <a:spLocks noChangeArrowheads="1"/>
          </p:cNvSpPr>
          <p:nvPr/>
        </p:nvSpPr>
        <p:spPr bwMode="auto">
          <a:xfrm rot="20582737">
            <a:off x="4151314" y="1849439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…</a:t>
            </a:r>
          </a:p>
        </p:txBody>
      </p:sp>
      <p:cxnSp>
        <p:nvCxnSpPr>
          <p:cNvPr id="83015" name="Straight Connector 12"/>
          <p:cNvCxnSpPr>
            <a:cxnSpLocks noChangeShapeType="1"/>
          </p:cNvCxnSpPr>
          <p:nvPr/>
        </p:nvCxnSpPr>
        <p:spPr bwMode="auto">
          <a:xfrm>
            <a:off x="3906839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6" name="Straight Connector 500"/>
          <p:cNvCxnSpPr>
            <a:cxnSpLocks noChangeShapeType="1"/>
            <a:endCxn id="415" idx="2"/>
          </p:cNvCxnSpPr>
          <p:nvPr/>
        </p:nvCxnSpPr>
        <p:spPr bwMode="auto">
          <a:xfrm>
            <a:off x="3162300" y="2849563"/>
            <a:ext cx="831850" cy="61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7" name="Straight Connector 501"/>
          <p:cNvCxnSpPr>
            <a:cxnSpLocks noChangeShapeType="1"/>
          </p:cNvCxnSpPr>
          <p:nvPr/>
        </p:nvCxnSpPr>
        <p:spPr bwMode="auto">
          <a:xfrm flipV="1">
            <a:off x="2759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8" name="Straight Connector 502"/>
          <p:cNvCxnSpPr>
            <a:cxnSpLocks noChangeShapeType="1"/>
          </p:cNvCxnSpPr>
          <p:nvPr/>
        </p:nvCxnSpPr>
        <p:spPr bwMode="auto">
          <a:xfrm>
            <a:off x="5440364" y="2411414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9" name="Straight Connector 503"/>
          <p:cNvCxnSpPr>
            <a:cxnSpLocks noChangeShapeType="1"/>
          </p:cNvCxnSpPr>
          <p:nvPr/>
        </p:nvCxnSpPr>
        <p:spPr bwMode="auto">
          <a:xfrm flipH="1">
            <a:off x="5949951" y="2389189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0" name="Straight Connector 504"/>
          <p:cNvCxnSpPr>
            <a:cxnSpLocks noChangeShapeType="1"/>
          </p:cNvCxnSpPr>
          <p:nvPr/>
        </p:nvCxnSpPr>
        <p:spPr bwMode="auto">
          <a:xfrm>
            <a:off x="8294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1" name="Straight Connector 505"/>
          <p:cNvCxnSpPr>
            <a:cxnSpLocks noChangeShapeType="1"/>
          </p:cNvCxnSpPr>
          <p:nvPr/>
        </p:nvCxnSpPr>
        <p:spPr bwMode="auto">
          <a:xfrm flipH="1">
            <a:off x="8661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2" name="Straight Connector 507"/>
          <p:cNvCxnSpPr>
            <a:cxnSpLocks noChangeShapeType="1"/>
          </p:cNvCxnSpPr>
          <p:nvPr/>
        </p:nvCxnSpPr>
        <p:spPr bwMode="auto">
          <a:xfrm flipH="1" flipV="1">
            <a:off x="8978901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3" name="Straight Connector 509"/>
          <p:cNvCxnSpPr>
            <a:cxnSpLocks noChangeShapeType="1"/>
            <a:stCxn id="83164" idx="0"/>
          </p:cNvCxnSpPr>
          <p:nvPr/>
        </p:nvCxnSpPr>
        <p:spPr bwMode="auto">
          <a:xfrm flipH="1" flipV="1">
            <a:off x="6843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4" name="Straight Connector 510"/>
          <p:cNvCxnSpPr>
            <a:cxnSpLocks noChangeShapeType="1"/>
          </p:cNvCxnSpPr>
          <p:nvPr/>
        </p:nvCxnSpPr>
        <p:spPr bwMode="auto">
          <a:xfrm flipH="1" flipV="1">
            <a:off x="5592764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5" name="Straight Connector 511"/>
          <p:cNvCxnSpPr>
            <a:cxnSpLocks noChangeShapeType="1"/>
            <a:stCxn id="83161" idx="0"/>
          </p:cNvCxnSpPr>
          <p:nvPr/>
        </p:nvCxnSpPr>
        <p:spPr bwMode="auto">
          <a:xfrm flipH="1" flipV="1">
            <a:off x="4668839" y="5192714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6" name="Straight Connector 512"/>
          <p:cNvCxnSpPr>
            <a:cxnSpLocks noChangeShapeType="1"/>
          </p:cNvCxnSpPr>
          <p:nvPr/>
        </p:nvCxnSpPr>
        <p:spPr bwMode="auto">
          <a:xfrm flipV="1">
            <a:off x="3314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7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2908300" y="5018089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8" name="Straight Connector 514"/>
          <p:cNvCxnSpPr>
            <a:cxnSpLocks noChangeShapeType="1"/>
          </p:cNvCxnSpPr>
          <p:nvPr/>
        </p:nvCxnSpPr>
        <p:spPr bwMode="auto">
          <a:xfrm>
            <a:off x="2679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31" name="Group 347"/>
          <p:cNvGrpSpPr>
            <a:grpSpLocks/>
          </p:cNvGrpSpPr>
          <p:nvPr/>
        </p:nvGrpSpPr>
        <p:grpSpPr bwMode="auto">
          <a:xfrm>
            <a:off x="8342314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2" name="Group 347"/>
          <p:cNvGrpSpPr>
            <a:grpSpLocks/>
          </p:cNvGrpSpPr>
          <p:nvPr/>
        </p:nvGrpSpPr>
        <p:grpSpPr bwMode="auto">
          <a:xfrm>
            <a:off x="8574089" y="4464051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3" name="Group 347"/>
          <p:cNvGrpSpPr>
            <a:grpSpLocks/>
          </p:cNvGrpSpPr>
          <p:nvPr/>
        </p:nvGrpSpPr>
        <p:grpSpPr bwMode="auto">
          <a:xfrm>
            <a:off x="6483351" y="4514851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3034" name="Straight Connector 508"/>
          <p:cNvCxnSpPr>
            <a:cxnSpLocks noChangeShapeType="1"/>
          </p:cNvCxnSpPr>
          <p:nvPr/>
        </p:nvCxnSpPr>
        <p:spPr bwMode="auto">
          <a:xfrm flipH="1" flipV="1">
            <a:off x="8020050" y="4722814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35" name="Group 347"/>
          <p:cNvGrpSpPr>
            <a:grpSpLocks/>
          </p:cNvGrpSpPr>
          <p:nvPr/>
        </p:nvGrpSpPr>
        <p:grpSpPr bwMode="auto">
          <a:xfrm>
            <a:off x="3667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6" name="Group 347"/>
          <p:cNvGrpSpPr>
            <a:grpSpLocks/>
          </p:cNvGrpSpPr>
          <p:nvPr/>
        </p:nvGrpSpPr>
        <p:grpSpPr bwMode="auto">
          <a:xfrm>
            <a:off x="5268914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7" name="Group 439"/>
          <p:cNvGrpSpPr>
            <a:grpSpLocks/>
          </p:cNvGrpSpPr>
          <p:nvPr/>
        </p:nvGrpSpPr>
        <p:grpSpPr bwMode="auto">
          <a:xfrm>
            <a:off x="4405314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8" name="Group 347"/>
          <p:cNvGrpSpPr>
            <a:grpSpLocks/>
          </p:cNvGrpSpPr>
          <p:nvPr/>
        </p:nvGrpSpPr>
        <p:grpSpPr bwMode="auto">
          <a:xfrm>
            <a:off x="3359150" y="5056189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9" name="Group 347"/>
          <p:cNvGrpSpPr>
            <a:grpSpLocks/>
          </p:cNvGrpSpPr>
          <p:nvPr/>
        </p:nvGrpSpPr>
        <p:grpSpPr bwMode="auto">
          <a:xfrm>
            <a:off x="3994150" y="2832101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40" name="Group 347"/>
          <p:cNvGrpSpPr>
            <a:grpSpLocks/>
          </p:cNvGrpSpPr>
          <p:nvPr/>
        </p:nvGrpSpPr>
        <p:grpSpPr bwMode="auto">
          <a:xfrm>
            <a:off x="5635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41" name="Group 531"/>
          <p:cNvGrpSpPr>
            <a:grpSpLocks/>
          </p:cNvGrpSpPr>
          <p:nvPr/>
        </p:nvGrpSpPr>
        <p:grpSpPr bwMode="auto">
          <a:xfrm>
            <a:off x="7627939" y="4654551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3042" name="Straight Connector 506"/>
          <p:cNvCxnSpPr>
            <a:cxnSpLocks noChangeShapeType="1"/>
          </p:cNvCxnSpPr>
          <p:nvPr/>
        </p:nvCxnSpPr>
        <p:spPr bwMode="auto">
          <a:xfrm flipH="1">
            <a:off x="9090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43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8306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069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3044" name="Rectangle 3"/>
          <p:cNvSpPr txBox="1">
            <a:spLocks noChangeArrowheads="1"/>
          </p:cNvSpPr>
          <p:nvPr/>
        </p:nvSpPr>
        <p:spPr bwMode="auto">
          <a:xfrm>
            <a:off x="1997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But if one global ISP is viable business, there will be competitors ….  which must be interconnected</a:t>
            </a:r>
          </a:p>
        </p:txBody>
      </p:sp>
      <p:grpSp>
        <p:nvGrpSpPr>
          <p:cNvPr id="514" name="Group 20"/>
          <p:cNvGrpSpPr>
            <a:grpSpLocks/>
          </p:cNvGrpSpPr>
          <p:nvPr/>
        </p:nvGrpSpPr>
        <p:grpSpPr bwMode="auto">
          <a:xfrm>
            <a:off x="6221413" y="2871789"/>
            <a:ext cx="2133600" cy="1082675"/>
            <a:chOff x="4696844" y="2871032"/>
            <a:chExt cx="2133865" cy="1082781"/>
          </a:xfrm>
        </p:grpSpPr>
        <p:grpSp>
          <p:nvGrpSpPr>
            <p:cNvPr id="83063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72685" cy="338587"/>
              <a:chOff x="5573768" y="2726239"/>
              <a:chExt cx="572685" cy="338587"/>
            </a:xfrm>
          </p:grpSpPr>
          <p:sp>
            <p:nvSpPr>
              <p:cNvPr id="83066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067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53426" cy="33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3064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5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1" name="Group 39939"/>
          <p:cNvGrpSpPr>
            <a:grpSpLocks/>
          </p:cNvGrpSpPr>
          <p:nvPr/>
        </p:nvGrpSpPr>
        <p:grpSpPr bwMode="auto">
          <a:xfrm>
            <a:off x="3908425" y="3703639"/>
            <a:ext cx="2921000" cy="1411287"/>
            <a:chOff x="2577005" y="3679131"/>
            <a:chExt cx="2919566" cy="1413453"/>
          </a:xfrm>
        </p:grpSpPr>
        <p:cxnSp>
          <p:nvCxnSpPr>
            <p:cNvPr id="83060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1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2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5" name="Group 39945"/>
          <p:cNvGrpSpPr>
            <a:grpSpLocks/>
          </p:cNvGrpSpPr>
          <p:nvPr/>
        </p:nvGrpSpPr>
        <p:grpSpPr bwMode="auto">
          <a:xfrm>
            <a:off x="6210301" y="4864101"/>
            <a:ext cx="1989794" cy="741248"/>
            <a:chOff x="4686300" y="4864100"/>
            <a:chExt cx="1989371" cy="740764"/>
          </a:xfrm>
        </p:grpSpPr>
        <p:sp>
          <p:nvSpPr>
            <p:cNvPr id="83058" name="TextBox 39940"/>
            <p:cNvSpPr txBox="1">
              <a:spLocks noChangeArrowheads="1"/>
            </p:cNvSpPr>
            <p:nvPr/>
          </p:nvSpPr>
          <p:spPr bwMode="auto">
            <a:xfrm>
              <a:off x="4838700" y="5143500"/>
              <a:ext cx="1836971" cy="461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i="1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peering link</a:t>
              </a:r>
            </a:p>
          </p:txBody>
        </p:sp>
        <p:cxnSp>
          <p:nvCxnSpPr>
            <p:cNvPr id="83059" name="Straight Connector 39943"/>
            <p:cNvCxnSpPr>
              <a:cxnSpLocks noChangeShapeType="1"/>
            </p:cNvCxnSpPr>
            <p:nvPr/>
          </p:nvCxnSpPr>
          <p:spPr bwMode="auto">
            <a:xfrm>
              <a:off x="4686300" y="4864100"/>
              <a:ext cx="266700" cy="4191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8" name="Group 39950"/>
          <p:cNvGrpSpPr>
            <a:grpSpLocks/>
          </p:cNvGrpSpPr>
          <p:nvPr/>
        </p:nvGrpSpPr>
        <p:grpSpPr bwMode="auto">
          <a:xfrm>
            <a:off x="6794502" y="1701800"/>
            <a:ext cx="3780202" cy="1169989"/>
            <a:chOff x="5270500" y="1701800"/>
            <a:chExt cx="3779017" cy="1169233"/>
          </a:xfrm>
        </p:grpSpPr>
        <p:sp>
          <p:nvSpPr>
            <p:cNvPr id="83056" name="TextBox 39946"/>
            <p:cNvSpPr txBox="1">
              <a:spLocks noChangeArrowheads="1"/>
            </p:cNvSpPr>
            <p:nvPr/>
          </p:nvSpPr>
          <p:spPr bwMode="auto">
            <a:xfrm>
              <a:off x="5270500" y="1701800"/>
              <a:ext cx="3779017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Internet exchange point </a:t>
              </a:r>
            </a:p>
          </p:txBody>
        </p:sp>
        <p:cxnSp>
          <p:nvCxnSpPr>
            <p:cNvPr id="83057" name="Straight Connector 39948"/>
            <p:cNvCxnSpPr>
              <a:cxnSpLocks noChangeShapeType="1"/>
              <a:endCxn id="83067" idx="0"/>
            </p:cNvCxnSpPr>
            <p:nvPr/>
          </p:nvCxnSpPr>
          <p:spPr bwMode="auto">
            <a:xfrm flipH="1">
              <a:off x="5973352" y="2159000"/>
              <a:ext cx="198849" cy="7120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21" name="Group 39937"/>
          <p:cNvGrpSpPr>
            <a:grpSpLocks/>
          </p:cNvGrpSpPr>
          <p:nvPr/>
        </p:nvGrpSpPr>
        <p:grpSpPr bwMode="auto">
          <a:xfrm>
            <a:off x="5430839" y="3883025"/>
            <a:ext cx="1379537" cy="674688"/>
            <a:chOff x="3962400" y="3676180"/>
            <a:chExt cx="1378622" cy="673930"/>
          </a:xfrm>
        </p:grpSpPr>
        <p:cxnSp>
          <p:nvCxnSpPr>
            <p:cNvPr id="83050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3051" name="Group 518"/>
            <p:cNvGrpSpPr>
              <a:grpSpLocks/>
            </p:cNvGrpSpPr>
            <p:nvPr/>
          </p:nvGrpSpPr>
          <p:grpSpPr bwMode="auto">
            <a:xfrm>
              <a:off x="3979477" y="3880343"/>
              <a:ext cx="552990" cy="349302"/>
              <a:chOff x="5620344" y="2672371"/>
              <a:chExt cx="552990" cy="349302"/>
            </a:xfrm>
          </p:grpSpPr>
          <p:sp>
            <p:nvSpPr>
              <p:cNvPr id="83054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055" name="TextBox 522"/>
              <p:cNvSpPr txBox="1">
                <a:spLocks noChangeArrowheads="1"/>
              </p:cNvSpPr>
              <p:nvPr/>
            </p:nvSpPr>
            <p:spPr bwMode="auto">
              <a:xfrm>
                <a:off x="5620344" y="2683499"/>
                <a:ext cx="552990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3052" name="Straight Connector 519"/>
            <p:cNvCxnSpPr>
              <a:cxnSpLocks noChangeShapeType="1"/>
              <a:stCxn id="83054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53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4294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Oval 3"/>
          <p:cNvSpPr>
            <a:spLocks noChangeArrowheads="1"/>
          </p:cNvSpPr>
          <p:nvPr/>
        </p:nvSpPr>
        <p:spPr bwMode="auto">
          <a:xfrm>
            <a:off x="3044825" y="4203701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4994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4079876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5" name="Straight Connector 297"/>
          <p:cNvCxnSpPr>
            <a:cxnSpLocks noChangeShapeType="1"/>
          </p:cNvCxnSpPr>
          <p:nvPr/>
        </p:nvCxnSpPr>
        <p:spPr bwMode="auto">
          <a:xfrm>
            <a:off x="4583114" y="4724401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6" name="Straight Connector 298"/>
          <p:cNvCxnSpPr>
            <a:cxnSpLocks noChangeShapeType="1"/>
          </p:cNvCxnSpPr>
          <p:nvPr/>
        </p:nvCxnSpPr>
        <p:spPr bwMode="auto">
          <a:xfrm flipV="1">
            <a:off x="4400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7" name="Straight Connector 299"/>
          <p:cNvCxnSpPr>
            <a:cxnSpLocks noChangeShapeType="1"/>
          </p:cNvCxnSpPr>
          <p:nvPr/>
        </p:nvCxnSpPr>
        <p:spPr bwMode="auto">
          <a:xfrm flipV="1">
            <a:off x="4127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8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3841751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9" name="Straight Connector 301"/>
          <p:cNvCxnSpPr>
            <a:cxnSpLocks noChangeShapeType="1"/>
          </p:cNvCxnSpPr>
          <p:nvPr/>
        </p:nvCxnSpPr>
        <p:spPr bwMode="auto">
          <a:xfrm flipV="1">
            <a:off x="4597401" y="4967289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0" name="Straight Connector 302"/>
          <p:cNvCxnSpPr>
            <a:cxnSpLocks noChangeShapeType="1"/>
          </p:cNvCxnSpPr>
          <p:nvPr/>
        </p:nvCxnSpPr>
        <p:spPr bwMode="auto">
          <a:xfrm flipH="1" flipV="1">
            <a:off x="5048251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1" name="Straight Connector 303"/>
          <p:cNvCxnSpPr>
            <a:cxnSpLocks noChangeShapeType="1"/>
          </p:cNvCxnSpPr>
          <p:nvPr/>
        </p:nvCxnSpPr>
        <p:spPr bwMode="auto">
          <a:xfrm flipV="1">
            <a:off x="5035550" y="4619626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2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4081463" y="4494214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03" name="TextBox 39958"/>
          <p:cNvSpPr txBox="1">
            <a:spLocks noChangeArrowheads="1"/>
          </p:cNvSpPr>
          <p:nvPr/>
        </p:nvSpPr>
        <p:spPr bwMode="auto">
          <a:xfrm>
            <a:off x="3179763" y="4533901"/>
            <a:ext cx="1003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C</a:t>
            </a:r>
          </a:p>
        </p:txBody>
      </p:sp>
      <p:grpSp>
        <p:nvGrpSpPr>
          <p:cNvPr id="85004" name="Group 347"/>
          <p:cNvGrpSpPr>
            <a:grpSpLocks/>
          </p:cNvGrpSpPr>
          <p:nvPr/>
        </p:nvGrpSpPr>
        <p:grpSpPr bwMode="auto">
          <a:xfrm>
            <a:off x="5056189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5" name="Group 347"/>
          <p:cNvGrpSpPr>
            <a:grpSpLocks/>
          </p:cNvGrpSpPr>
          <p:nvPr/>
        </p:nvGrpSpPr>
        <p:grpSpPr bwMode="auto">
          <a:xfrm>
            <a:off x="4587875" y="4773614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6" name="Group 347"/>
          <p:cNvGrpSpPr>
            <a:grpSpLocks/>
          </p:cNvGrpSpPr>
          <p:nvPr/>
        </p:nvGrpSpPr>
        <p:grpSpPr bwMode="auto">
          <a:xfrm>
            <a:off x="4148139" y="4560889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7" name="Group 347"/>
          <p:cNvGrpSpPr>
            <a:grpSpLocks/>
          </p:cNvGrpSpPr>
          <p:nvPr/>
        </p:nvGrpSpPr>
        <p:grpSpPr bwMode="auto">
          <a:xfrm>
            <a:off x="3941764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08" name="Oval 3"/>
          <p:cNvSpPr>
            <a:spLocks noChangeArrowheads="1"/>
          </p:cNvSpPr>
          <p:nvPr/>
        </p:nvSpPr>
        <p:spPr bwMode="auto">
          <a:xfrm>
            <a:off x="6138863" y="3649664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5009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7272339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0" name="Straight Connector 297"/>
          <p:cNvCxnSpPr>
            <a:cxnSpLocks noChangeShapeType="1"/>
          </p:cNvCxnSpPr>
          <p:nvPr/>
        </p:nvCxnSpPr>
        <p:spPr bwMode="auto">
          <a:xfrm>
            <a:off x="7823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1" name="Straight Connector 298"/>
          <p:cNvCxnSpPr>
            <a:cxnSpLocks noChangeShapeType="1"/>
          </p:cNvCxnSpPr>
          <p:nvPr/>
        </p:nvCxnSpPr>
        <p:spPr bwMode="auto">
          <a:xfrm flipV="1">
            <a:off x="7623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2" name="Straight Connector 299"/>
          <p:cNvCxnSpPr>
            <a:cxnSpLocks noChangeShapeType="1"/>
          </p:cNvCxnSpPr>
          <p:nvPr/>
        </p:nvCxnSpPr>
        <p:spPr bwMode="auto">
          <a:xfrm flipV="1">
            <a:off x="7324726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3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7011989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4" name="Straight Connector 301"/>
          <p:cNvCxnSpPr>
            <a:cxnSpLocks noChangeShapeType="1"/>
          </p:cNvCxnSpPr>
          <p:nvPr/>
        </p:nvCxnSpPr>
        <p:spPr bwMode="auto">
          <a:xfrm flipV="1">
            <a:off x="7839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5" name="Straight Connector 302"/>
          <p:cNvCxnSpPr>
            <a:cxnSpLocks noChangeShapeType="1"/>
          </p:cNvCxnSpPr>
          <p:nvPr/>
        </p:nvCxnSpPr>
        <p:spPr bwMode="auto">
          <a:xfrm flipH="1" flipV="1">
            <a:off x="8302626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6" name="Straight Connector 303"/>
          <p:cNvCxnSpPr>
            <a:cxnSpLocks noChangeShapeType="1"/>
          </p:cNvCxnSpPr>
          <p:nvPr/>
        </p:nvCxnSpPr>
        <p:spPr bwMode="auto">
          <a:xfrm flipV="1">
            <a:off x="8318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7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7273926" y="3943351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18" name="TextBox 39958"/>
          <p:cNvSpPr txBox="1">
            <a:spLocks noChangeArrowheads="1"/>
          </p:cNvSpPr>
          <p:nvPr/>
        </p:nvSpPr>
        <p:spPr bwMode="auto">
          <a:xfrm>
            <a:off x="6288088" y="3983039"/>
            <a:ext cx="1011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B</a:t>
            </a:r>
          </a:p>
        </p:txBody>
      </p:sp>
      <p:grpSp>
        <p:nvGrpSpPr>
          <p:cNvPr id="85019" name="Group 347"/>
          <p:cNvGrpSpPr>
            <a:grpSpLocks/>
          </p:cNvGrpSpPr>
          <p:nvPr/>
        </p:nvGrpSpPr>
        <p:grpSpPr bwMode="auto">
          <a:xfrm>
            <a:off x="6821489" y="3752851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0" name="Group 347"/>
          <p:cNvGrpSpPr>
            <a:grpSpLocks/>
          </p:cNvGrpSpPr>
          <p:nvPr/>
        </p:nvGrpSpPr>
        <p:grpSpPr bwMode="auto">
          <a:xfrm>
            <a:off x="7827964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1" name="Group 347"/>
          <p:cNvGrpSpPr>
            <a:grpSpLocks/>
          </p:cNvGrpSpPr>
          <p:nvPr/>
        </p:nvGrpSpPr>
        <p:grpSpPr bwMode="auto">
          <a:xfrm>
            <a:off x="7346951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2" name="Group 347"/>
          <p:cNvGrpSpPr>
            <a:grpSpLocks/>
          </p:cNvGrpSpPr>
          <p:nvPr/>
        </p:nvGrpSpPr>
        <p:grpSpPr bwMode="auto">
          <a:xfrm>
            <a:off x="7121526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23" name="Oval 3"/>
          <p:cNvSpPr>
            <a:spLocks noChangeArrowheads="1"/>
          </p:cNvSpPr>
          <p:nvPr/>
        </p:nvSpPr>
        <p:spPr bwMode="auto">
          <a:xfrm>
            <a:off x="3257550" y="2725739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5024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4481514" y="2968626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5" name="Straight Connector 297"/>
          <p:cNvCxnSpPr>
            <a:cxnSpLocks noChangeShapeType="1"/>
          </p:cNvCxnSpPr>
          <p:nvPr/>
        </p:nvCxnSpPr>
        <p:spPr bwMode="auto">
          <a:xfrm>
            <a:off x="5075239" y="3268664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6" name="Straight Connector 298"/>
          <p:cNvCxnSpPr>
            <a:cxnSpLocks noChangeShapeType="1"/>
          </p:cNvCxnSpPr>
          <p:nvPr/>
        </p:nvCxnSpPr>
        <p:spPr bwMode="auto">
          <a:xfrm flipV="1">
            <a:off x="4859339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7" name="Straight Connector 299"/>
          <p:cNvCxnSpPr>
            <a:cxnSpLocks noChangeShapeType="1"/>
          </p:cNvCxnSpPr>
          <p:nvPr/>
        </p:nvCxnSpPr>
        <p:spPr bwMode="auto">
          <a:xfrm flipV="1">
            <a:off x="4538663" y="3297239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8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4200525" y="3597276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9" name="Straight Connector 301"/>
          <p:cNvCxnSpPr>
            <a:cxnSpLocks noChangeShapeType="1"/>
          </p:cNvCxnSpPr>
          <p:nvPr/>
        </p:nvCxnSpPr>
        <p:spPr bwMode="auto">
          <a:xfrm flipV="1">
            <a:off x="5092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0" name="Straight Connector 302"/>
          <p:cNvCxnSpPr>
            <a:cxnSpLocks noChangeShapeType="1"/>
          </p:cNvCxnSpPr>
          <p:nvPr/>
        </p:nvCxnSpPr>
        <p:spPr bwMode="auto">
          <a:xfrm flipH="1" flipV="1">
            <a:off x="5624513" y="3508376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1" name="Straight Connector 303"/>
          <p:cNvCxnSpPr>
            <a:cxnSpLocks noChangeShapeType="1"/>
          </p:cNvCxnSpPr>
          <p:nvPr/>
        </p:nvCxnSpPr>
        <p:spPr bwMode="auto">
          <a:xfrm flipV="1">
            <a:off x="5610226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2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4483101" y="3028951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33" name="TextBox 39958"/>
          <p:cNvSpPr txBox="1">
            <a:spLocks noChangeArrowheads="1"/>
          </p:cNvSpPr>
          <p:nvPr/>
        </p:nvSpPr>
        <p:spPr bwMode="auto">
          <a:xfrm>
            <a:off x="3417889" y="3070226"/>
            <a:ext cx="1042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  <a:t>ISP A</a:t>
            </a:r>
          </a:p>
        </p:txBody>
      </p:sp>
      <p:grpSp>
        <p:nvGrpSpPr>
          <p:cNvPr id="85034" name="Group 347"/>
          <p:cNvGrpSpPr>
            <a:grpSpLocks/>
          </p:cNvGrpSpPr>
          <p:nvPr/>
        </p:nvGrpSpPr>
        <p:grpSpPr bwMode="auto">
          <a:xfrm>
            <a:off x="5884864" y="3562351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5" name="Group 347"/>
          <p:cNvGrpSpPr>
            <a:grpSpLocks/>
          </p:cNvGrpSpPr>
          <p:nvPr/>
        </p:nvGrpSpPr>
        <p:grpSpPr bwMode="auto">
          <a:xfrm>
            <a:off x="5081588" y="3321051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6" name="Group 347"/>
          <p:cNvGrpSpPr>
            <a:grpSpLocks/>
          </p:cNvGrpSpPr>
          <p:nvPr/>
        </p:nvGrpSpPr>
        <p:grpSpPr bwMode="auto">
          <a:xfrm>
            <a:off x="4560889" y="3098801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7" name="Group 347"/>
          <p:cNvGrpSpPr>
            <a:grpSpLocks/>
          </p:cNvGrpSpPr>
          <p:nvPr/>
        </p:nvGrpSpPr>
        <p:grpSpPr bwMode="auto">
          <a:xfrm>
            <a:off x="4318000" y="3405189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8" name="Group 347"/>
          <p:cNvGrpSpPr>
            <a:grpSpLocks/>
          </p:cNvGrpSpPr>
          <p:nvPr/>
        </p:nvGrpSpPr>
        <p:grpSpPr bwMode="auto">
          <a:xfrm>
            <a:off x="4865689" y="3759201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9" name="Group 347"/>
          <p:cNvGrpSpPr>
            <a:grpSpLocks/>
          </p:cNvGrpSpPr>
          <p:nvPr/>
        </p:nvGrpSpPr>
        <p:grpSpPr bwMode="auto">
          <a:xfrm>
            <a:off x="3629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7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1600239-276A-45D1-B6B4-FB25125FCD8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504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2772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/>
          </a:p>
        </p:txBody>
      </p:sp>
      <p:pic>
        <p:nvPicPr>
          <p:cNvPr id="85041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4" y="722234"/>
            <a:ext cx="8457384" cy="69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5042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8523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36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3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8523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34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4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8523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32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5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8522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30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6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8522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8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7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8522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6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8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8522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4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9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8522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2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50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8521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0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51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8521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18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52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8521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16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53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8521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14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5054" name="TextBox 4"/>
          <p:cNvSpPr txBox="1">
            <a:spLocks noChangeArrowheads="1"/>
          </p:cNvSpPr>
          <p:nvPr/>
        </p:nvSpPr>
        <p:spPr bwMode="auto">
          <a:xfrm rot="1053502">
            <a:off x="7022466" y="1899773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5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6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7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8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9" name="TextBox 183"/>
          <p:cNvSpPr txBox="1">
            <a:spLocks noChangeArrowheads="1"/>
          </p:cNvSpPr>
          <p:nvPr/>
        </p:nvSpPr>
        <p:spPr bwMode="auto">
          <a:xfrm rot="20582737">
            <a:off x="4209416" y="1849766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cxnSp>
        <p:nvCxnSpPr>
          <p:cNvPr id="85060" name="Straight Connector 12"/>
          <p:cNvCxnSpPr>
            <a:cxnSpLocks noChangeShapeType="1"/>
          </p:cNvCxnSpPr>
          <p:nvPr/>
        </p:nvCxnSpPr>
        <p:spPr bwMode="auto">
          <a:xfrm>
            <a:off x="3906839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1" name="Straight Connector 502"/>
          <p:cNvCxnSpPr>
            <a:cxnSpLocks noChangeShapeType="1"/>
          </p:cNvCxnSpPr>
          <p:nvPr/>
        </p:nvCxnSpPr>
        <p:spPr bwMode="auto">
          <a:xfrm>
            <a:off x="5440364" y="2411414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2" name="Straight Connector 503"/>
          <p:cNvCxnSpPr>
            <a:cxnSpLocks noChangeShapeType="1"/>
          </p:cNvCxnSpPr>
          <p:nvPr/>
        </p:nvCxnSpPr>
        <p:spPr bwMode="auto">
          <a:xfrm flipH="1">
            <a:off x="5949951" y="2389189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3" name="Straight Connector 504"/>
          <p:cNvCxnSpPr>
            <a:cxnSpLocks noChangeShapeType="1"/>
          </p:cNvCxnSpPr>
          <p:nvPr/>
        </p:nvCxnSpPr>
        <p:spPr bwMode="auto">
          <a:xfrm>
            <a:off x="8294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4" name="Straight Connector 505"/>
          <p:cNvCxnSpPr>
            <a:cxnSpLocks noChangeShapeType="1"/>
          </p:cNvCxnSpPr>
          <p:nvPr/>
        </p:nvCxnSpPr>
        <p:spPr bwMode="auto">
          <a:xfrm flipH="1">
            <a:off x="8661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5" name="Straight Connector 507"/>
          <p:cNvCxnSpPr>
            <a:cxnSpLocks noChangeShapeType="1"/>
          </p:cNvCxnSpPr>
          <p:nvPr/>
        </p:nvCxnSpPr>
        <p:spPr bwMode="auto">
          <a:xfrm flipH="1" flipV="1">
            <a:off x="8978901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6" name="Straight Connector 510"/>
          <p:cNvCxnSpPr>
            <a:cxnSpLocks noChangeShapeType="1"/>
          </p:cNvCxnSpPr>
          <p:nvPr/>
        </p:nvCxnSpPr>
        <p:spPr bwMode="auto">
          <a:xfrm flipH="1" flipV="1">
            <a:off x="5630864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7" name="Straight Connector 512"/>
          <p:cNvCxnSpPr>
            <a:cxnSpLocks noChangeShapeType="1"/>
          </p:cNvCxnSpPr>
          <p:nvPr/>
        </p:nvCxnSpPr>
        <p:spPr bwMode="auto">
          <a:xfrm flipV="1">
            <a:off x="3314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8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2908300" y="5018089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71" name="Group 347"/>
          <p:cNvGrpSpPr>
            <a:grpSpLocks/>
          </p:cNvGrpSpPr>
          <p:nvPr/>
        </p:nvGrpSpPr>
        <p:grpSpPr bwMode="auto">
          <a:xfrm>
            <a:off x="8342314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2" name="Group 347"/>
          <p:cNvGrpSpPr>
            <a:grpSpLocks/>
          </p:cNvGrpSpPr>
          <p:nvPr/>
        </p:nvGrpSpPr>
        <p:grpSpPr bwMode="auto">
          <a:xfrm>
            <a:off x="8574089" y="4464051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3" name="Group 347"/>
          <p:cNvGrpSpPr>
            <a:grpSpLocks/>
          </p:cNvGrpSpPr>
          <p:nvPr/>
        </p:nvGrpSpPr>
        <p:grpSpPr bwMode="auto">
          <a:xfrm>
            <a:off x="6483351" y="4514851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74" name="Straight Connector 508"/>
          <p:cNvCxnSpPr>
            <a:cxnSpLocks noChangeShapeType="1"/>
          </p:cNvCxnSpPr>
          <p:nvPr/>
        </p:nvCxnSpPr>
        <p:spPr bwMode="auto">
          <a:xfrm flipH="1" flipV="1">
            <a:off x="8020050" y="4722814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75" name="Group 347"/>
          <p:cNvGrpSpPr>
            <a:grpSpLocks/>
          </p:cNvGrpSpPr>
          <p:nvPr/>
        </p:nvGrpSpPr>
        <p:grpSpPr bwMode="auto">
          <a:xfrm>
            <a:off x="3667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6" name="Group 347"/>
          <p:cNvGrpSpPr>
            <a:grpSpLocks/>
          </p:cNvGrpSpPr>
          <p:nvPr/>
        </p:nvGrpSpPr>
        <p:grpSpPr bwMode="auto">
          <a:xfrm>
            <a:off x="5268914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7" name="Group 439"/>
          <p:cNvGrpSpPr>
            <a:grpSpLocks/>
          </p:cNvGrpSpPr>
          <p:nvPr/>
        </p:nvGrpSpPr>
        <p:grpSpPr bwMode="auto">
          <a:xfrm>
            <a:off x="4405314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8" name="Group 347"/>
          <p:cNvGrpSpPr>
            <a:grpSpLocks/>
          </p:cNvGrpSpPr>
          <p:nvPr/>
        </p:nvGrpSpPr>
        <p:grpSpPr bwMode="auto">
          <a:xfrm>
            <a:off x="3359150" y="5056189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9" name="Group 347"/>
          <p:cNvGrpSpPr>
            <a:grpSpLocks/>
          </p:cNvGrpSpPr>
          <p:nvPr/>
        </p:nvGrpSpPr>
        <p:grpSpPr bwMode="auto">
          <a:xfrm>
            <a:off x="3994150" y="2832101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0" name="Group 347"/>
          <p:cNvGrpSpPr>
            <a:grpSpLocks/>
          </p:cNvGrpSpPr>
          <p:nvPr/>
        </p:nvGrpSpPr>
        <p:grpSpPr bwMode="auto">
          <a:xfrm>
            <a:off x="5635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1" name="Group 531"/>
          <p:cNvGrpSpPr>
            <a:grpSpLocks/>
          </p:cNvGrpSpPr>
          <p:nvPr/>
        </p:nvGrpSpPr>
        <p:grpSpPr bwMode="auto">
          <a:xfrm>
            <a:off x="7627939" y="4654551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82" name="Straight Connector 506"/>
          <p:cNvCxnSpPr>
            <a:cxnSpLocks noChangeShapeType="1"/>
          </p:cNvCxnSpPr>
          <p:nvPr/>
        </p:nvCxnSpPr>
        <p:spPr bwMode="auto">
          <a:xfrm flipH="1">
            <a:off x="9090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83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8512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122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84" name="Group 20"/>
          <p:cNvGrpSpPr>
            <a:grpSpLocks/>
          </p:cNvGrpSpPr>
          <p:nvPr/>
        </p:nvGrpSpPr>
        <p:grpSpPr bwMode="auto">
          <a:xfrm>
            <a:off x="6221413" y="2871789"/>
            <a:ext cx="2133600" cy="1082675"/>
            <a:chOff x="4696844" y="2871032"/>
            <a:chExt cx="2133865" cy="1082781"/>
          </a:xfrm>
        </p:grpSpPr>
        <p:grpSp>
          <p:nvGrpSpPr>
            <p:cNvPr id="85116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72685" cy="338587"/>
              <a:chOff x="5573768" y="2726239"/>
              <a:chExt cx="572685" cy="338587"/>
            </a:xfrm>
          </p:grpSpPr>
          <p:sp>
            <p:nvSpPr>
              <p:cNvPr id="85119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120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53426" cy="33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5117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8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5" name="Group 39939"/>
          <p:cNvGrpSpPr>
            <a:grpSpLocks/>
          </p:cNvGrpSpPr>
          <p:nvPr/>
        </p:nvGrpSpPr>
        <p:grpSpPr bwMode="auto">
          <a:xfrm>
            <a:off x="3908425" y="3703639"/>
            <a:ext cx="2921000" cy="1411287"/>
            <a:chOff x="2577005" y="3679131"/>
            <a:chExt cx="2919566" cy="1413453"/>
          </a:xfrm>
        </p:grpSpPr>
        <p:cxnSp>
          <p:nvCxnSpPr>
            <p:cNvPr id="85113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4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5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6" name="Group 39937"/>
          <p:cNvGrpSpPr>
            <a:grpSpLocks/>
          </p:cNvGrpSpPr>
          <p:nvPr/>
        </p:nvGrpSpPr>
        <p:grpSpPr bwMode="auto">
          <a:xfrm>
            <a:off x="5430839" y="3883025"/>
            <a:ext cx="1379537" cy="674688"/>
            <a:chOff x="3962400" y="3676180"/>
            <a:chExt cx="1378622" cy="673930"/>
          </a:xfrm>
        </p:grpSpPr>
        <p:cxnSp>
          <p:nvCxnSpPr>
            <p:cNvPr id="85107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5108" name="Group 518"/>
            <p:cNvGrpSpPr>
              <a:grpSpLocks/>
            </p:cNvGrpSpPr>
            <p:nvPr/>
          </p:nvGrpSpPr>
          <p:grpSpPr bwMode="auto">
            <a:xfrm>
              <a:off x="3982617" y="3870009"/>
              <a:ext cx="552990" cy="338174"/>
              <a:chOff x="5623484" y="2662037"/>
              <a:chExt cx="552990" cy="338174"/>
            </a:xfrm>
          </p:grpSpPr>
          <p:sp>
            <p:nvSpPr>
              <p:cNvPr id="85111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112" name="TextBox 522"/>
              <p:cNvSpPr txBox="1">
                <a:spLocks noChangeArrowheads="1"/>
              </p:cNvSpPr>
              <p:nvPr/>
            </p:nvSpPr>
            <p:spPr bwMode="auto">
              <a:xfrm>
                <a:off x="5623484" y="2662037"/>
                <a:ext cx="552990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5109" name="Straight Connector 519"/>
            <p:cNvCxnSpPr>
              <a:cxnSpLocks noChangeShapeType="1"/>
              <a:stCxn id="85111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0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87" name="Straight Connector 500"/>
          <p:cNvCxnSpPr>
            <a:cxnSpLocks noChangeShapeType="1"/>
            <a:endCxn id="85090" idx="2"/>
          </p:cNvCxnSpPr>
          <p:nvPr/>
        </p:nvCxnSpPr>
        <p:spPr bwMode="auto">
          <a:xfrm>
            <a:off x="2971800" y="2921001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88" name="Straight Connector 501"/>
          <p:cNvCxnSpPr>
            <a:cxnSpLocks noChangeShapeType="1"/>
            <a:endCxn id="85090" idx="3"/>
          </p:cNvCxnSpPr>
          <p:nvPr/>
        </p:nvCxnSpPr>
        <p:spPr bwMode="auto">
          <a:xfrm>
            <a:off x="2751139" y="3201989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89" name="Straight Connector 514"/>
          <p:cNvCxnSpPr>
            <a:cxnSpLocks noChangeShapeType="1"/>
            <a:endCxn id="85090" idx="5"/>
          </p:cNvCxnSpPr>
          <p:nvPr/>
        </p:nvCxnSpPr>
        <p:spPr bwMode="auto">
          <a:xfrm flipV="1">
            <a:off x="2671763" y="429895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90" name="Oval 517"/>
          <p:cNvSpPr>
            <a:spLocks noChangeArrowheads="1"/>
          </p:cNvSpPr>
          <p:nvPr/>
        </p:nvSpPr>
        <p:spPr bwMode="auto">
          <a:xfrm rot="5400000">
            <a:off x="2383632" y="366633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5091" name="Straight Connector 39941"/>
          <p:cNvCxnSpPr>
            <a:cxnSpLocks noChangeShapeType="1"/>
            <a:stCxn id="85090" idx="0"/>
            <a:endCxn id="350" idx="2"/>
          </p:cNvCxnSpPr>
          <p:nvPr/>
        </p:nvCxnSpPr>
        <p:spPr bwMode="auto">
          <a:xfrm flipV="1">
            <a:off x="3200401" y="3754438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92" name="Straight Connector 524"/>
          <p:cNvCxnSpPr>
            <a:cxnSpLocks noChangeShapeType="1"/>
            <a:endCxn id="507" idx="2"/>
          </p:cNvCxnSpPr>
          <p:nvPr/>
        </p:nvCxnSpPr>
        <p:spPr bwMode="auto">
          <a:xfrm>
            <a:off x="3201989" y="4041776"/>
            <a:ext cx="465137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93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8510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106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94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8510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104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95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8510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102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cxnSp>
        <p:nvCxnSpPr>
          <p:cNvPr id="85096" name="Straight Connector 509"/>
          <p:cNvCxnSpPr>
            <a:cxnSpLocks noChangeShapeType="1"/>
            <a:endCxn id="85098" idx="5"/>
          </p:cNvCxnSpPr>
          <p:nvPr/>
        </p:nvCxnSpPr>
        <p:spPr bwMode="auto">
          <a:xfrm flipH="1" flipV="1">
            <a:off x="6608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97" name="Straight Connector 511"/>
          <p:cNvCxnSpPr>
            <a:cxnSpLocks noChangeShapeType="1"/>
          </p:cNvCxnSpPr>
          <p:nvPr/>
        </p:nvCxnSpPr>
        <p:spPr bwMode="auto">
          <a:xfrm flipV="1">
            <a:off x="4913314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98" name="Oval 6"/>
          <p:cNvSpPr>
            <a:spLocks noChangeArrowheads="1"/>
          </p:cNvSpPr>
          <p:nvPr/>
        </p:nvSpPr>
        <p:spPr bwMode="auto">
          <a:xfrm>
            <a:off x="4864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5099" name="TextBox 9"/>
          <p:cNvSpPr txBox="1">
            <a:spLocks noChangeArrowheads="1"/>
          </p:cNvSpPr>
          <p:nvPr/>
        </p:nvSpPr>
        <p:spPr bwMode="auto">
          <a:xfrm>
            <a:off x="5080000" y="5334000"/>
            <a:ext cx="16017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regional net</a:t>
            </a:r>
          </a:p>
        </p:txBody>
      </p:sp>
      <p:sp>
        <p:nvSpPr>
          <p:cNvPr id="85100" name="Rectangle 3"/>
          <p:cNvSpPr txBox="1">
            <a:spLocks noChangeArrowheads="1"/>
          </p:cNvSpPr>
          <p:nvPr/>
        </p:nvSpPr>
        <p:spPr bwMode="auto">
          <a:xfrm>
            <a:off x="1415480" y="1073150"/>
            <a:ext cx="9937103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… and regional networks may arise to connect access nets to ISPs </a:t>
            </a:r>
          </a:p>
        </p:txBody>
      </p:sp>
      <p:sp>
        <p:nvSpPr>
          <p:cNvPr id="4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2411791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Oval 3"/>
          <p:cNvSpPr>
            <a:spLocks noChangeArrowheads="1"/>
          </p:cNvSpPr>
          <p:nvPr/>
        </p:nvSpPr>
        <p:spPr bwMode="auto">
          <a:xfrm>
            <a:off x="3044825" y="4203701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7042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4079876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3" name="Straight Connector 297"/>
          <p:cNvCxnSpPr>
            <a:cxnSpLocks noChangeShapeType="1"/>
          </p:cNvCxnSpPr>
          <p:nvPr/>
        </p:nvCxnSpPr>
        <p:spPr bwMode="auto">
          <a:xfrm>
            <a:off x="4583114" y="4724401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4" name="Straight Connector 298"/>
          <p:cNvCxnSpPr>
            <a:cxnSpLocks noChangeShapeType="1"/>
          </p:cNvCxnSpPr>
          <p:nvPr/>
        </p:nvCxnSpPr>
        <p:spPr bwMode="auto">
          <a:xfrm flipV="1">
            <a:off x="4400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5" name="Straight Connector 299"/>
          <p:cNvCxnSpPr>
            <a:cxnSpLocks noChangeShapeType="1"/>
          </p:cNvCxnSpPr>
          <p:nvPr/>
        </p:nvCxnSpPr>
        <p:spPr bwMode="auto">
          <a:xfrm flipV="1">
            <a:off x="4127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6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3841751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7" name="Straight Connector 301"/>
          <p:cNvCxnSpPr>
            <a:cxnSpLocks noChangeShapeType="1"/>
          </p:cNvCxnSpPr>
          <p:nvPr/>
        </p:nvCxnSpPr>
        <p:spPr bwMode="auto">
          <a:xfrm flipV="1">
            <a:off x="4597401" y="4967289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8" name="Straight Connector 302"/>
          <p:cNvCxnSpPr>
            <a:cxnSpLocks noChangeShapeType="1"/>
          </p:cNvCxnSpPr>
          <p:nvPr/>
        </p:nvCxnSpPr>
        <p:spPr bwMode="auto">
          <a:xfrm flipH="1" flipV="1">
            <a:off x="5048251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9" name="Straight Connector 303"/>
          <p:cNvCxnSpPr>
            <a:cxnSpLocks noChangeShapeType="1"/>
          </p:cNvCxnSpPr>
          <p:nvPr/>
        </p:nvCxnSpPr>
        <p:spPr bwMode="auto">
          <a:xfrm flipV="1">
            <a:off x="5035550" y="4619626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0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4081463" y="4494214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51" name="TextBox 39958"/>
          <p:cNvSpPr txBox="1">
            <a:spLocks noChangeArrowheads="1"/>
          </p:cNvSpPr>
          <p:nvPr/>
        </p:nvSpPr>
        <p:spPr bwMode="auto">
          <a:xfrm>
            <a:off x="3179763" y="4533901"/>
            <a:ext cx="1003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C</a:t>
            </a:r>
          </a:p>
        </p:txBody>
      </p:sp>
      <p:grpSp>
        <p:nvGrpSpPr>
          <p:cNvPr id="87052" name="Group 347"/>
          <p:cNvGrpSpPr>
            <a:grpSpLocks/>
          </p:cNvGrpSpPr>
          <p:nvPr/>
        </p:nvGrpSpPr>
        <p:grpSpPr bwMode="auto">
          <a:xfrm>
            <a:off x="5056189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3" name="Group 347"/>
          <p:cNvGrpSpPr>
            <a:grpSpLocks/>
          </p:cNvGrpSpPr>
          <p:nvPr/>
        </p:nvGrpSpPr>
        <p:grpSpPr bwMode="auto">
          <a:xfrm>
            <a:off x="4587875" y="4773614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4" name="Group 347"/>
          <p:cNvGrpSpPr>
            <a:grpSpLocks/>
          </p:cNvGrpSpPr>
          <p:nvPr/>
        </p:nvGrpSpPr>
        <p:grpSpPr bwMode="auto">
          <a:xfrm>
            <a:off x="4148139" y="4560889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5" name="Group 347"/>
          <p:cNvGrpSpPr>
            <a:grpSpLocks/>
          </p:cNvGrpSpPr>
          <p:nvPr/>
        </p:nvGrpSpPr>
        <p:grpSpPr bwMode="auto">
          <a:xfrm>
            <a:off x="3941764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056" name="Oval 3"/>
          <p:cNvSpPr>
            <a:spLocks noChangeArrowheads="1"/>
          </p:cNvSpPr>
          <p:nvPr/>
        </p:nvSpPr>
        <p:spPr bwMode="auto">
          <a:xfrm>
            <a:off x="6138863" y="3649664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7057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7272339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8" name="Straight Connector 297"/>
          <p:cNvCxnSpPr>
            <a:cxnSpLocks noChangeShapeType="1"/>
          </p:cNvCxnSpPr>
          <p:nvPr/>
        </p:nvCxnSpPr>
        <p:spPr bwMode="auto">
          <a:xfrm>
            <a:off x="7823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9" name="Straight Connector 298"/>
          <p:cNvCxnSpPr>
            <a:cxnSpLocks noChangeShapeType="1"/>
          </p:cNvCxnSpPr>
          <p:nvPr/>
        </p:nvCxnSpPr>
        <p:spPr bwMode="auto">
          <a:xfrm flipV="1">
            <a:off x="7623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0" name="Straight Connector 299"/>
          <p:cNvCxnSpPr>
            <a:cxnSpLocks noChangeShapeType="1"/>
          </p:cNvCxnSpPr>
          <p:nvPr/>
        </p:nvCxnSpPr>
        <p:spPr bwMode="auto">
          <a:xfrm flipV="1">
            <a:off x="7324726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1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7011989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2" name="Straight Connector 301"/>
          <p:cNvCxnSpPr>
            <a:cxnSpLocks noChangeShapeType="1"/>
          </p:cNvCxnSpPr>
          <p:nvPr/>
        </p:nvCxnSpPr>
        <p:spPr bwMode="auto">
          <a:xfrm flipV="1">
            <a:off x="7839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3" name="Straight Connector 302"/>
          <p:cNvCxnSpPr>
            <a:cxnSpLocks noChangeShapeType="1"/>
          </p:cNvCxnSpPr>
          <p:nvPr/>
        </p:nvCxnSpPr>
        <p:spPr bwMode="auto">
          <a:xfrm flipH="1" flipV="1">
            <a:off x="8302626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4" name="Straight Connector 303"/>
          <p:cNvCxnSpPr>
            <a:cxnSpLocks noChangeShapeType="1"/>
          </p:cNvCxnSpPr>
          <p:nvPr/>
        </p:nvCxnSpPr>
        <p:spPr bwMode="auto">
          <a:xfrm flipV="1">
            <a:off x="8318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5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7273926" y="3943351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66" name="TextBox 39958"/>
          <p:cNvSpPr txBox="1">
            <a:spLocks noChangeArrowheads="1"/>
          </p:cNvSpPr>
          <p:nvPr/>
        </p:nvSpPr>
        <p:spPr bwMode="auto">
          <a:xfrm>
            <a:off x="6288088" y="3983039"/>
            <a:ext cx="1011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B</a:t>
            </a:r>
          </a:p>
        </p:txBody>
      </p:sp>
      <p:grpSp>
        <p:nvGrpSpPr>
          <p:cNvPr id="87067" name="Group 347"/>
          <p:cNvGrpSpPr>
            <a:grpSpLocks/>
          </p:cNvGrpSpPr>
          <p:nvPr/>
        </p:nvGrpSpPr>
        <p:grpSpPr bwMode="auto">
          <a:xfrm>
            <a:off x="6821489" y="3752851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68" name="Group 347"/>
          <p:cNvGrpSpPr>
            <a:grpSpLocks/>
          </p:cNvGrpSpPr>
          <p:nvPr/>
        </p:nvGrpSpPr>
        <p:grpSpPr bwMode="auto">
          <a:xfrm>
            <a:off x="7827964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69" name="Group 347"/>
          <p:cNvGrpSpPr>
            <a:grpSpLocks/>
          </p:cNvGrpSpPr>
          <p:nvPr/>
        </p:nvGrpSpPr>
        <p:grpSpPr bwMode="auto">
          <a:xfrm>
            <a:off x="7346951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70" name="Group 347"/>
          <p:cNvGrpSpPr>
            <a:grpSpLocks/>
          </p:cNvGrpSpPr>
          <p:nvPr/>
        </p:nvGrpSpPr>
        <p:grpSpPr bwMode="auto">
          <a:xfrm>
            <a:off x="7121526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071" name="Oval 3"/>
          <p:cNvSpPr>
            <a:spLocks noChangeArrowheads="1"/>
          </p:cNvSpPr>
          <p:nvPr/>
        </p:nvSpPr>
        <p:spPr bwMode="auto">
          <a:xfrm>
            <a:off x="3257550" y="2725739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7072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4481514" y="2968626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3" name="Straight Connector 297"/>
          <p:cNvCxnSpPr>
            <a:cxnSpLocks noChangeShapeType="1"/>
          </p:cNvCxnSpPr>
          <p:nvPr/>
        </p:nvCxnSpPr>
        <p:spPr bwMode="auto">
          <a:xfrm>
            <a:off x="5075239" y="3268664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4" name="Straight Connector 298"/>
          <p:cNvCxnSpPr>
            <a:cxnSpLocks noChangeShapeType="1"/>
          </p:cNvCxnSpPr>
          <p:nvPr/>
        </p:nvCxnSpPr>
        <p:spPr bwMode="auto">
          <a:xfrm flipV="1">
            <a:off x="4859339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5" name="Straight Connector 299"/>
          <p:cNvCxnSpPr>
            <a:cxnSpLocks noChangeShapeType="1"/>
          </p:cNvCxnSpPr>
          <p:nvPr/>
        </p:nvCxnSpPr>
        <p:spPr bwMode="auto">
          <a:xfrm flipV="1">
            <a:off x="4538663" y="3297239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6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4200525" y="3597276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7" name="Straight Connector 301"/>
          <p:cNvCxnSpPr>
            <a:cxnSpLocks noChangeShapeType="1"/>
          </p:cNvCxnSpPr>
          <p:nvPr/>
        </p:nvCxnSpPr>
        <p:spPr bwMode="auto">
          <a:xfrm flipV="1">
            <a:off x="5092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8" name="Straight Connector 302"/>
          <p:cNvCxnSpPr>
            <a:cxnSpLocks noChangeShapeType="1"/>
          </p:cNvCxnSpPr>
          <p:nvPr/>
        </p:nvCxnSpPr>
        <p:spPr bwMode="auto">
          <a:xfrm flipH="1" flipV="1">
            <a:off x="5624513" y="3508376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9" name="Straight Connector 303"/>
          <p:cNvCxnSpPr>
            <a:cxnSpLocks noChangeShapeType="1"/>
          </p:cNvCxnSpPr>
          <p:nvPr/>
        </p:nvCxnSpPr>
        <p:spPr bwMode="auto">
          <a:xfrm flipV="1">
            <a:off x="5610226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80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4483101" y="3028951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81" name="TextBox 39958"/>
          <p:cNvSpPr txBox="1">
            <a:spLocks noChangeArrowheads="1"/>
          </p:cNvSpPr>
          <p:nvPr/>
        </p:nvSpPr>
        <p:spPr bwMode="auto">
          <a:xfrm>
            <a:off x="3417889" y="3070226"/>
            <a:ext cx="1042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A</a:t>
            </a:r>
          </a:p>
        </p:txBody>
      </p:sp>
      <p:grpSp>
        <p:nvGrpSpPr>
          <p:cNvPr id="87082" name="Group 347"/>
          <p:cNvGrpSpPr>
            <a:grpSpLocks/>
          </p:cNvGrpSpPr>
          <p:nvPr/>
        </p:nvGrpSpPr>
        <p:grpSpPr bwMode="auto">
          <a:xfrm>
            <a:off x="5884864" y="3562351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3" name="Group 347"/>
          <p:cNvGrpSpPr>
            <a:grpSpLocks/>
          </p:cNvGrpSpPr>
          <p:nvPr/>
        </p:nvGrpSpPr>
        <p:grpSpPr bwMode="auto">
          <a:xfrm>
            <a:off x="5081588" y="3321051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4" name="Group 347"/>
          <p:cNvGrpSpPr>
            <a:grpSpLocks/>
          </p:cNvGrpSpPr>
          <p:nvPr/>
        </p:nvGrpSpPr>
        <p:grpSpPr bwMode="auto">
          <a:xfrm>
            <a:off x="4560889" y="3098801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5" name="Group 347"/>
          <p:cNvGrpSpPr>
            <a:grpSpLocks/>
          </p:cNvGrpSpPr>
          <p:nvPr/>
        </p:nvGrpSpPr>
        <p:grpSpPr bwMode="auto">
          <a:xfrm>
            <a:off x="4318000" y="3405189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6" name="Group 347"/>
          <p:cNvGrpSpPr>
            <a:grpSpLocks/>
          </p:cNvGrpSpPr>
          <p:nvPr/>
        </p:nvGrpSpPr>
        <p:grpSpPr bwMode="auto">
          <a:xfrm>
            <a:off x="4865689" y="3759201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7" name="Group 347"/>
          <p:cNvGrpSpPr>
            <a:grpSpLocks/>
          </p:cNvGrpSpPr>
          <p:nvPr/>
        </p:nvGrpSpPr>
        <p:grpSpPr bwMode="auto">
          <a:xfrm>
            <a:off x="3629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1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D5F3CCD-B104-43C5-9F28-0893BDFCF49A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708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3534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/>
          </a:p>
        </p:txBody>
      </p:sp>
      <p:pic>
        <p:nvPicPr>
          <p:cNvPr id="87089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0" y="739577"/>
            <a:ext cx="8414932" cy="11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7090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8728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86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1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8728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84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2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8728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82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3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8727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80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4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8727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8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5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8727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6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6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8727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4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7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8727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2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8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8726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0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9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8726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68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00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8726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66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01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8726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64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7102" name="TextBox 4"/>
          <p:cNvSpPr txBox="1">
            <a:spLocks noChangeArrowheads="1"/>
          </p:cNvSpPr>
          <p:nvPr/>
        </p:nvSpPr>
        <p:spPr bwMode="auto">
          <a:xfrm rot="1053502">
            <a:off x="7022466" y="1899773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3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4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5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6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7" name="TextBox 183"/>
          <p:cNvSpPr txBox="1">
            <a:spLocks noChangeArrowheads="1"/>
          </p:cNvSpPr>
          <p:nvPr/>
        </p:nvSpPr>
        <p:spPr bwMode="auto">
          <a:xfrm rot="20582737">
            <a:off x="4209416" y="1849766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cxnSp>
        <p:nvCxnSpPr>
          <p:cNvPr id="87108" name="Straight Connector 12"/>
          <p:cNvCxnSpPr>
            <a:cxnSpLocks noChangeShapeType="1"/>
          </p:cNvCxnSpPr>
          <p:nvPr/>
        </p:nvCxnSpPr>
        <p:spPr bwMode="auto">
          <a:xfrm>
            <a:off x="3906839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09" name="Straight Connector 502"/>
          <p:cNvCxnSpPr>
            <a:cxnSpLocks noChangeShapeType="1"/>
          </p:cNvCxnSpPr>
          <p:nvPr/>
        </p:nvCxnSpPr>
        <p:spPr bwMode="auto">
          <a:xfrm>
            <a:off x="5440364" y="2411414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0" name="Straight Connector 503"/>
          <p:cNvCxnSpPr>
            <a:cxnSpLocks noChangeShapeType="1"/>
          </p:cNvCxnSpPr>
          <p:nvPr/>
        </p:nvCxnSpPr>
        <p:spPr bwMode="auto">
          <a:xfrm flipH="1">
            <a:off x="5949951" y="2389189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1" name="Straight Connector 504"/>
          <p:cNvCxnSpPr>
            <a:cxnSpLocks noChangeShapeType="1"/>
          </p:cNvCxnSpPr>
          <p:nvPr/>
        </p:nvCxnSpPr>
        <p:spPr bwMode="auto">
          <a:xfrm>
            <a:off x="8294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2" name="Straight Connector 505"/>
          <p:cNvCxnSpPr>
            <a:cxnSpLocks noChangeShapeType="1"/>
          </p:cNvCxnSpPr>
          <p:nvPr/>
        </p:nvCxnSpPr>
        <p:spPr bwMode="auto">
          <a:xfrm flipH="1">
            <a:off x="8661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3" name="Straight Connector 507"/>
          <p:cNvCxnSpPr>
            <a:cxnSpLocks noChangeShapeType="1"/>
          </p:cNvCxnSpPr>
          <p:nvPr/>
        </p:nvCxnSpPr>
        <p:spPr bwMode="auto">
          <a:xfrm flipH="1" flipV="1">
            <a:off x="8978901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4" name="Straight Connector 510"/>
          <p:cNvCxnSpPr>
            <a:cxnSpLocks noChangeShapeType="1"/>
          </p:cNvCxnSpPr>
          <p:nvPr/>
        </p:nvCxnSpPr>
        <p:spPr bwMode="auto">
          <a:xfrm flipH="1" flipV="1">
            <a:off x="5630864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5" name="Straight Connector 512"/>
          <p:cNvCxnSpPr>
            <a:cxnSpLocks noChangeShapeType="1"/>
          </p:cNvCxnSpPr>
          <p:nvPr/>
        </p:nvCxnSpPr>
        <p:spPr bwMode="auto">
          <a:xfrm flipV="1">
            <a:off x="3314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6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2908300" y="5018089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19" name="Group 347"/>
          <p:cNvGrpSpPr>
            <a:grpSpLocks/>
          </p:cNvGrpSpPr>
          <p:nvPr/>
        </p:nvGrpSpPr>
        <p:grpSpPr bwMode="auto">
          <a:xfrm>
            <a:off x="8342314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0" name="Group 347"/>
          <p:cNvGrpSpPr>
            <a:grpSpLocks/>
          </p:cNvGrpSpPr>
          <p:nvPr/>
        </p:nvGrpSpPr>
        <p:grpSpPr bwMode="auto">
          <a:xfrm>
            <a:off x="8574089" y="4464051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1" name="Group 347"/>
          <p:cNvGrpSpPr>
            <a:grpSpLocks/>
          </p:cNvGrpSpPr>
          <p:nvPr/>
        </p:nvGrpSpPr>
        <p:grpSpPr bwMode="auto">
          <a:xfrm>
            <a:off x="6483351" y="4514851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22" name="Straight Connector 508"/>
          <p:cNvCxnSpPr>
            <a:cxnSpLocks noChangeShapeType="1"/>
          </p:cNvCxnSpPr>
          <p:nvPr/>
        </p:nvCxnSpPr>
        <p:spPr bwMode="auto">
          <a:xfrm flipH="1" flipV="1">
            <a:off x="8020050" y="4722814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23" name="Group 347"/>
          <p:cNvGrpSpPr>
            <a:grpSpLocks/>
          </p:cNvGrpSpPr>
          <p:nvPr/>
        </p:nvGrpSpPr>
        <p:grpSpPr bwMode="auto">
          <a:xfrm>
            <a:off x="3667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4" name="Group 347"/>
          <p:cNvGrpSpPr>
            <a:grpSpLocks/>
          </p:cNvGrpSpPr>
          <p:nvPr/>
        </p:nvGrpSpPr>
        <p:grpSpPr bwMode="auto">
          <a:xfrm>
            <a:off x="5268914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5" name="Group 439"/>
          <p:cNvGrpSpPr>
            <a:grpSpLocks/>
          </p:cNvGrpSpPr>
          <p:nvPr/>
        </p:nvGrpSpPr>
        <p:grpSpPr bwMode="auto">
          <a:xfrm>
            <a:off x="4405314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6" name="Group 347"/>
          <p:cNvGrpSpPr>
            <a:grpSpLocks/>
          </p:cNvGrpSpPr>
          <p:nvPr/>
        </p:nvGrpSpPr>
        <p:grpSpPr bwMode="auto">
          <a:xfrm>
            <a:off x="3359150" y="5056189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7" name="Group 347"/>
          <p:cNvGrpSpPr>
            <a:grpSpLocks/>
          </p:cNvGrpSpPr>
          <p:nvPr/>
        </p:nvGrpSpPr>
        <p:grpSpPr bwMode="auto">
          <a:xfrm>
            <a:off x="3994150" y="2832101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8" name="Group 347"/>
          <p:cNvGrpSpPr>
            <a:grpSpLocks/>
          </p:cNvGrpSpPr>
          <p:nvPr/>
        </p:nvGrpSpPr>
        <p:grpSpPr bwMode="auto">
          <a:xfrm>
            <a:off x="5635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9" name="Group 531"/>
          <p:cNvGrpSpPr>
            <a:grpSpLocks/>
          </p:cNvGrpSpPr>
          <p:nvPr/>
        </p:nvGrpSpPr>
        <p:grpSpPr bwMode="auto">
          <a:xfrm>
            <a:off x="7627939" y="4654551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30" name="Straight Connector 506"/>
          <p:cNvCxnSpPr>
            <a:cxnSpLocks noChangeShapeType="1"/>
          </p:cNvCxnSpPr>
          <p:nvPr/>
        </p:nvCxnSpPr>
        <p:spPr bwMode="auto">
          <a:xfrm flipH="1">
            <a:off x="9090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31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8717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172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32" name="Group 20"/>
          <p:cNvGrpSpPr>
            <a:grpSpLocks/>
          </p:cNvGrpSpPr>
          <p:nvPr/>
        </p:nvGrpSpPr>
        <p:grpSpPr bwMode="auto">
          <a:xfrm>
            <a:off x="6221413" y="2871789"/>
            <a:ext cx="2133600" cy="1082675"/>
            <a:chOff x="4696844" y="2871032"/>
            <a:chExt cx="2133865" cy="1082781"/>
          </a:xfrm>
        </p:grpSpPr>
        <p:grpSp>
          <p:nvGrpSpPr>
            <p:cNvPr id="87166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72685" cy="338587"/>
              <a:chOff x="5573768" y="2726239"/>
              <a:chExt cx="572685" cy="338587"/>
            </a:xfrm>
          </p:grpSpPr>
          <p:sp>
            <p:nvSpPr>
              <p:cNvPr id="87169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7170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53426" cy="33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7167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8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33" name="Group 39939"/>
          <p:cNvGrpSpPr>
            <a:grpSpLocks/>
          </p:cNvGrpSpPr>
          <p:nvPr/>
        </p:nvGrpSpPr>
        <p:grpSpPr bwMode="auto">
          <a:xfrm>
            <a:off x="3908425" y="3703639"/>
            <a:ext cx="2921000" cy="1411287"/>
            <a:chOff x="2577005" y="3679131"/>
            <a:chExt cx="2919566" cy="1413453"/>
          </a:xfrm>
        </p:grpSpPr>
        <p:cxnSp>
          <p:nvCxnSpPr>
            <p:cNvPr id="87163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4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5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34" name="Group 39937"/>
          <p:cNvGrpSpPr>
            <a:grpSpLocks/>
          </p:cNvGrpSpPr>
          <p:nvPr/>
        </p:nvGrpSpPr>
        <p:grpSpPr bwMode="auto">
          <a:xfrm>
            <a:off x="5430839" y="3883025"/>
            <a:ext cx="1379537" cy="674688"/>
            <a:chOff x="3962400" y="3676180"/>
            <a:chExt cx="1378622" cy="673930"/>
          </a:xfrm>
        </p:grpSpPr>
        <p:cxnSp>
          <p:nvCxnSpPr>
            <p:cNvPr id="87157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7158" name="Group 518"/>
            <p:cNvGrpSpPr>
              <a:grpSpLocks/>
            </p:cNvGrpSpPr>
            <p:nvPr/>
          </p:nvGrpSpPr>
          <p:grpSpPr bwMode="auto">
            <a:xfrm>
              <a:off x="3979477" y="3880343"/>
              <a:ext cx="552990" cy="349302"/>
              <a:chOff x="5620344" y="2672371"/>
              <a:chExt cx="552990" cy="349302"/>
            </a:xfrm>
          </p:grpSpPr>
          <p:sp>
            <p:nvSpPr>
              <p:cNvPr id="87161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7162" name="TextBox 522"/>
              <p:cNvSpPr txBox="1">
                <a:spLocks noChangeArrowheads="1"/>
              </p:cNvSpPr>
              <p:nvPr/>
            </p:nvSpPr>
            <p:spPr bwMode="auto">
              <a:xfrm>
                <a:off x="5620344" y="2683499"/>
                <a:ext cx="552990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7159" name="Straight Connector 519"/>
            <p:cNvCxnSpPr>
              <a:cxnSpLocks noChangeShapeType="1"/>
              <a:stCxn id="87161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0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35" name="Straight Connector 500"/>
          <p:cNvCxnSpPr>
            <a:cxnSpLocks noChangeShapeType="1"/>
            <a:endCxn id="87138" idx="2"/>
          </p:cNvCxnSpPr>
          <p:nvPr/>
        </p:nvCxnSpPr>
        <p:spPr bwMode="auto">
          <a:xfrm>
            <a:off x="2971800" y="2921001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36" name="Straight Connector 501"/>
          <p:cNvCxnSpPr>
            <a:cxnSpLocks noChangeShapeType="1"/>
            <a:endCxn id="87138" idx="3"/>
          </p:cNvCxnSpPr>
          <p:nvPr/>
        </p:nvCxnSpPr>
        <p:spPr bwMode="auto">
          <a:xfrm>
            <a:off x="2751139" y="3201989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37" name="Straight Connector 514"/>
          <p:cNvCxnSpPr>
            <a:cxnSpLocks noChangeShapeType="1"/>
            <a:endCxn id="87138" idx="5"/>
          </p:cNvCxnSpPr>
          <p:nvPr/>
        </p:nvCxnSpPr>
        <p:spPr bwMode="auto">
          <a:xfrm flipV="1">
            <a:off x="2671763" y="429895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138" name="Oval 517"/>
          <p:cNvSpPr>
            <a:spLocks noChangeArrowheads="1"/>
          </p:cNvSpPr>
          <p:nvPr/>
        </p:nvSpPr>
        <p:spPr bwMode="auto">
          <a:xfrm rot="5400000">
            <a:off x="2383632" y="366633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7139" name="Straight Connector 39941"/>
          <p:cNvCxnSpPr>
            <a:cxnSpLocks noChangeShapeType="1"/>
            <a:stCxn id="87138" idx="0"/>
            <a:endCxn id="350" idx="2"/>
          </p:cNvCxnSpPr>
          <p:nvPr/>
        </p:nvCxnSpPr>
        <p:spPr bwMode="auto">
          <a:xfrm flipV="1">
            <a:off x="3200401" y="3754438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40" name="Straight Connector 524"/>
          <p:cNvCxnSpPr>
            <a:cxnSpLocks noChangeShapeType="1"/>
            <a:endCxn id="507" idx="2"/>
          </p:cNvCxnSpPr>
          <p:nvPr/>
        </p:nvCxnSpPr>
        <p:spPr bwMode="auto">
          <a:xfrm>
            <a:off x="3201989" y="4041776"/>
            <a:ext cx="465137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41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8715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156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42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8715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154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43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8715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152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cxnSp>
        <p:nvCxnSpPr>
          <p:cNvPr id="87144" name="Straight Connector 509"/>
          <p:cNvCxnSpPr>
            <a:cxnSpLocks noChangeShapeType="1"/>
            <a:endCxn id="87146" idx="5"/>
          </p:cNvCxnSpPr>
          <p:nvPr/>
        </p:nvCxnSpPr>
        <p:spPr bwMode="auto">
          <a:xfrm flipH="1" flipV="1">
            <a:off x="6608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45" name="Straight Connector 511"/>
          <p:cNvCxnSpPr>
            <a:cxnSpLocks noChangeShapeType="1"/>
          </p:cNvCxnSpPr>
          <p:nvPr/>
        </p:nvCxnSpPr>
        <p:spPr bwMode="auto">
          <a:xfrm flipV="1">
            <a:off x="4913314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146" name="Oval 6"/>
          <p:cNvSpPr>
            <a:spLocks noChangeArrowheads="1"/>
          </p:cNvSpPr>
          <p:nvPr/>
        </p:nvSpPr>
        <p:spPr bwMode="auto">
          <a:xfrm>
            <a:off x="4864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7147" name="TextBox 9"/>
          <p:cNvSpPr txBox="1">
            <a:spLocks noChangeArrowheads="1"/>
          </p:cNvSpPr>
          <p:nvPr/>
        </p:nvSpPr>
        <p:spPr bwMode="auto">
          <a:xfrm>
            <a:off x="5080000" y="5334000"/>
            <a:ext cx="16017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regional net</a:t>
            </a:r>
          </a:p>
        </p:txBody>
      </p:sp>
      <p:sp>
        <p:nvSpPr>
          <p:cNvPr id="87148" name="Oval 11"/>
          <p:cNvSpPr>
            <a:spLocks noChangeArrowheads="1"/>
          </p:cNvSpPr>
          <p:nvPr/>
        </p:nvSpPr>
        <p:spPr bwMode="auto">
          <a:xfrm>
            <a:off x="3390900" y="3429000"/>
            <a:ext cx="6096000" cy="673100"/>
          </a:xfrm>
          <a:prstGeom prst="ellipse">
            <a:avLst/>
          </a:prstGeom>
          <a:solidFill>
            <a:srgbClr val="FF6600">
              <a:alpha val="7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7149" name="TextBox 13"/>
          <p:cNvSpPr txBox="1">
            <a:spLocks noChangeArrowheads="1"/>
          </p:cNvSpPr>
          <p:nvPr/>
        </p:nvSpPr>
        <p:spPr bwMode="auto">
          <a:xfrm>
            <a:off x="4637089" y="3541713"/>
            <a:ext cx="3863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Content provider network</a:t>
            </a:r>
          </a:p>
        </p:txBody>
      </p:sp>
      <p:sp>
        <p:nvSpPr>
          <p:cNvPr id="87150" name="Rectangle 3"/>
          <p:cNvSpPr txBox="1">
            <a:spLocks noChangeArrowheads="1"/>
          </p:cNvSpPr>
          <p:nvPr/>
        </p:nvSpPr>
        <p:spPr bwMode="auto">
          <a:xfrm>
            <a:off x="1944506" y="1011238"/>
            <a:ext cx="8760006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… and content provider networks  (e.g., Google, Microsoft,   Akamai) may run their own network, to bring services, content close to end users</a:t>
            </a:r>
          </a:p>
        </p:txBody>
      </p:sp>
      <p:sp>
        <p:nvSpPr>
          <p:cNvPr id="4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2301726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332FC4F-4CB5-469B-BFA0-A8365F27112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169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73186" y="5092406"/>
            <a:ext cx="9187309" cy="1648962"/>
          </a:xfrm>
        </p:spPr>
        <p:txBody>
          <a:bodyPr>
            <a:normAutofit fontScale="92500" lnSpcReduction="10000"/>
          </a:bodyPr>
          <a:lstStyle/>
          <a:p>
            <a:pPr marL="396875">
              <a:buFont typeface="Wingdings" panose="05000000000000000000" pitchFamily="2" charset="2"/>
              <a:buChar char="n"/>
            </a:pPr>
            <a:r>
              <a:rPr lang="en-US" altLang="zh-CN" sz="2400" dirty="0"/>
              <a:t>at center: small # of well-connected large networks</a:t>
            </a:r>
          </a:p>
          <a:p>
            <a:pPr marL="682625" lvl="1" indent="-225425"/>
            <a:r>
              <a:rPr lang="en-US" altLang="ja-JP" sz="2000" dirty="0">
                <a:solidFill>
                  <a:srgbClr val="CC0000"/>
                </a:solidFill>
                <a:ea typeface="MS PGothic" panose="020B0600070205080204" pitchFamily="34" charset="-128"/>
              </a:rPr>
              <a:t>"tier-1" commercial ISPs</a:t>
            </a:r>
            <a:r>
              <a:rPr lang="en-US" altLang="ja-JP" sz="2000" dirty="0">
                <a:solidFill>
                  <a:srgbClr val="FF0000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000" dirty="0">
                <a:ea typeface="MS PGothic" panose="020B0600070205080204" pitchFamily="34" charset="-128"/>
              </a:rPr>
              <a:t>(e.g., Level 3, Sprint, AT&amp;T, NTT), national &amp; international coverage</a:t>
            </a:r>
          </a:p>
          <a:p>
            <a:pPr marL="682625" lvl="1" indent="-225425"/>
            <a:r>
              <a:rPr lang="en-US" altLang="zh-CN" sz="2000" dirty="0">
                <a:solidFill>
                  <a:srgbClr val="CC0000"/>
                </a:solidFill>
                <a:ea typeface="宋体" panose="02010600030101010101" pitchFamily="2" charset="-122"/>
              </a:rPr>
              <a:t>content provider network </a:t>
            </a:r>
            <a:r>
              <a:rPr lang="en-US" altLang="zh-CN" sz="2000" dirty="0">
                <a:ea typeface="宋体" panose="02010600030101010101" pitchFamily="2" charset="-122"/>
              </a:rPr>
              <a:t>(e.g., Google): private network that connects it data centers to Internet, often bypassing tier-1, regional ISPs</a:t>
            </a:r>
          </a:p>
          <a:p>
            <a:pPr marL="682625" lvl="1" indent="-225425">
              <a:buNone/>
            </a:pPr>
            <a:endParaRPr lang="en-US" altLang="zh-CN" sz="2000" dirty="0">
              <a:ea typeface="宋体" panose="02010600030101010101" pitchFamily="2" charset="-122"/>
            </a:endParaRPr>
          </a:p>
        </p:txBody>
      </p:sp>
      <p:pic>
        <p:nvPicPr>
          <p:cNvPr id="89092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730250"/>
            <a:ext cx="8201025" cy="9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Rectangle 78"/>
          <p:cNvSpPr/>
          <p:nvPr/>
        </p:nvSpPr>
        <p:spPr bwMode="auto">
          <a:xfrm>
            <a:off x="3713164" y="2486025"/>
            <a:ext cx="649287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omic Sans MS" panose="030F0702030302020204" pitchFamily="66" charset="0"/>
              </a:rPr>
              <a:t>IXP</a:t>
            </a:r>
          </a:p>
        </p:txBody>
      </p:sp>
      <p:sp>
        <p:nvSpPr>
          <p:cNvPr id="80" name="Rectangle 79"/>
          <p:cNvSpPr/>
          <p:nvPr/>
        </p:nvSpPr>
        <p:spPr bwMode="auto">
          <a:xfrm>
            <a:off x="6553200" y="2409825"/>
            <a:ext cx="6477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omic Sans MS" panose="030F0702030302020204" pitchFamily="66" charset="0"/>
              </a:rPr>
              <a:t>IXP</a:t>
            </a:r>
          </a:p>
        </p:txBody>
      </p:sp>
      <p:cxnSp>
        <p:nvCxnSpPr>
          <p:cNvPr id="84" name="Straight Connector 83"/>
          <p:cNvCxnSpPr>
            <a:endCxn id="89131" idx="0"/>
          </p:cNvCxnSpPr>
          <p:nvPr/>
        </p:nvCxnSpPr>
        <p:spPr bwMode="auto">
          <a:xfrm rot="5400000">
            <a:off x="1973263" y="3055938"/>
            <a:ext cx="2362200" cy="307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9128" idx="4"/>
          </p:cNvCxnSpPr>
          <p:nvPr/>
        </p:nvCxnSpPr>
        <p:spPr bwMode="auto">
          <a:xfrm rot="5400000">
            <a:off x="4727576" y="4089401"/>
            <a:ext cx="504825" cy="98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89128" idx="3"/>
          </p:cNvCxnSpPr>
          <p:nvPr/>
        </p:nvCxnSpPr>
        <p:spPr bwMode="auto">
          <a:xfrm rot="5400000">
            <a:off x="3873501" y="3935413"/>
            <a:ext cx="620712" cy="290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 bwMode="auto">
          <a:xfrm rot="16200000" flipH="1">
            <a:off x="2381250" y="3117850"/>
            <a:ext cx="2438400" cy="260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79" idx="2"/>
          </p:cNvCxnSpPr>
          <p:nvPr/>
        </p:nvCxnSpPr>
        <p:spPr bwMode="auto">
          <a:xfrm rot="5400000">
            <a:off x="2913857" y="3418682"/>
            <a:ext cx="1600200" cy="649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 bwMode="auto">
          <a:xfrm>
            <a:off x="9229725" y="2486025"/>
            <a:ext cx="6477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omic Sans MS" panose="030F0702030302020204" pitchFamily="66" charset="0"/>
              </a:rPr>
              <a:t>IXP</a:t>
            </a:r>
          </a:p>
        </p:txBody>
      </p:sp>
      <p:cxnSp>
        <p:nvCxnSpPr>
          <p:cNvPr id="90" name="Straight Connector 89"/>
          <p:cNvCxnSpPr>
            <a:endCxn id="89134" idx="0"/>
          </p:cNvCxnSpPr>
          <p:nvPr/>
        </p:nvCxnSpPr>
        <p:spPr bwMode="auto">
          <a:xfrm>
            <a:off x="5497514" y="3857625"/>
            <a:ext cx="422275" cy="53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89129" idx="2"/>
            <a:endCxn id="89128" idx="6"/>
          </p:cNvCxnSpPr>
          <p:nvPr/>
        </p:nvCxnSpPr>
        <p:spPr bwMode="auto">
          <a:xfrm rot="10800000">
            <a:off x="6021388" y="3490913"/>
            <a:ext cx="5318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 bwMode="auto">
          <a:xfrm rot="5400000">
            <a:off x="6711951" y="3946526"/>
            <a:ext cx="620713" cy="290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 bwMode="auto">
          <a:xfrm rot="16200000" flipH="1">
            <a:off x="7456488" y="4089401"/>
            <a:ext cx="544513" cy="80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89129" idx="5"/>
          </p:cNvCxnSpPr>
          <p:nvPr/>
        </p:nvCxnSpPr>
        <p:spPr bwMode="auto">
          <a:xfrm>
            <a:off x="8245475" y="3770314"/>
            <a:ext cx="412750" cy="714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9127" idx="4"/>
            <a:endCxn id="89136" idx="7"/>
          </p:cNvCxnSpPr>
          <p:nvPr/>
        </p:nvCxnSpPr>
        <p:spPr bwMode="auto">
          <a:xfrm>
            <a:off x="8499476" y="2105026"/>
            <a:ext cx="639763" cy="2378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 bwMode="auto">
          <a:xfrm rot="10800000">
            <a:off x="4605338" y="1647825"/>
            <a:ext cx="5318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 bwMode="auto">
          <a:xfrm rot="10800000">
            <a:off x="6958014" y="1647825"/>
            <a:ext cx="530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Arc 97"/>
          <p:cNvSpPr/>
          <p:nvPr/>
        </p:nvSpPr>
        <p:spPr bwMode="auto">
          <a:xfrm>
            <a:off x="3713164" y="1038225"/>
            <a:ext cx="4460875" cy="457200"/>
          </a:xfrm>
          <a:prstGeom prst="arc">
            <a:avLst>
              <a:gd name="adj1" fmla="val 10681875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omic Sans MS" panose="030F0702030302020204" pitchFamily="66" charset="0"/>
            </a:endParaRPr>
          </a:p>
        </p:txBody>
      </p:sp>
      <p:cxnSp>
        <p:nvCxnSpPr>
          <p:cNvPr id="99" name="Straight Connector 98"/>
          <p:cNvCxnSpPr/>
          <p:nvPr/>
        </p:nvCxnSpPr>
        <p:spPr bwMode="auto">
          <a:xfrm rot="16200000" flipH="1">
            <a:off x="8881269" y="2056606"/>
            <a:ext cx="533400" cy="325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79" idx="0"/>
          </p:cNvCxnSpPr>
          <p:nvPr/>
        </p:nvCxnSpPr>
        <p:spPr bwMode="auto">
          <a:xfrm rot="16200000" flipH="1">
            <a:off x="3687763" y="2135188"/>
            <a:ext cx="457200" cy="244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 bwMode="auto">
          <a:xfrm rot="16200000" flipH="1">
            <a:off x="4255294" y="2897981"/>
            <a:ext cx="457200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 bwMode="auto">
          <a:xfrm rot="10800000" flipV="1">
            <a:off x="4362450" y="1876426"/>
            <a:ext cx="3163888" cy="773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 bwMode="auto">
          <a:xfrm rot="16200000" flipH="1">
            <a:off x="6421438" y="2078038"/>
            <a:ext cx="504825" cy="406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 bwMode="auto">
          <a:xfrm rot="5400000">
            <a:off x="5007769" y="2518569"/>
            <a:ext cx="1143000" cy="163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 bwMode="auto">
          <a:xfrm rot="16200000" flipH="1">
            <a:off x="6886576" y="2938463"/>
            <a:ext cx="304800" cy="161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 bwMode="auto">
          <a:xfrm rot="10800000" flipV="1">
            <a:off x="5741988" y="2790826"/>
            <a:ext cx="811212" cy="544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89125" idx="5"/>
          </p:cNvCxnSpPr>
          <p:nvPr/>
        </p:nvCxnSpPr>
        <p:spPr bwMode="auto">
          <a:xfrm rot="16200000" flipH="1">
            <a:off x="4758532" y="1535907"/>
            <a:ext cx="1470025" cy="2281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89" idx="2"/>
          </p:cNvCxnSpPr>
          <p:nvPr/>
        </p:nvCxnSpPr>
        <p:spPr bwMode="auto">
          <a:xfrm rot="16200000" flipH="1">
            <a:off x="8945563" y="3551238"/>
            <a:ext cx="1458913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 bwMode="auto">
          <a:xfrm rot="5400000">
            <a:off x="7934326" y="3101976"/>
            <a:ext cx="1535113" cy="12176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89" idx="1"/>
          </p:cNvCxnSpPr>
          <p:nvPr/>
        </p:nvCxnSpPr>
        <p:spPr bwMode="auto">
          <a:xfrm rot="10800000" flipV="1">
            <a:off x="7931151" y="2714626"/>
            <a:ext cx="1298575" cy="4683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endCxn id="80" idx="3"/>
          </p:cNvCxnSpPr>
          <p:nvPr/>
        </p:nvCxnSpPr>
        <p:spPr bwMode="auto">
          <a:xfrm rot="10800000" flipV="1">
            <a:off x="7200901" y="2028825"/>
            <a:ext cx="830263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 bwMode="auto">
          <a:xfrm>
            <a:off x="6821489" y="1884363"/>
            <a:ext cx="2433637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125" name="Oval 34"/>
          <p:cNvSpPr>
            <a:spLocks noChangeArrowheads="1"/>
          </p:cNvSpPr>
          <p:nvPr/>
        </p:nvSpPr>
        <p:spPr bwMode="auto">
          <a:xfrm>
            <a:off x="2659064" y="1266826"/>
            <a:ext cx="1984375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Comic Sans MS" panose="030F0702030302020204" pitchFamily="66" charset="0"/>
              </a:rPr>
              <a:t>Tier 1 ISP</a:t>
            </a:r>
            <a:endParaRPr lang="en-US" altLang="zh-CN">
              <a:latin typeface="Comic Sans MS" panose="030F0702030302020204" pitchFamily="66" charset="0"/>
            </a:endParaRPr>
          </a:p>
        </p:txBody>
      </p:sp>
      <p:sp>
        <p:nvSpPr>
          <p:cNvPr id="89126" name="Oval 34"/>
          <p:cNvSpPr>
            <a:spLocks noChangeArrowheads="1"/>
          </p:cNvSpPr>
          <p:nvPr/>
        </p:nvSpPr>
        <p:spPr bwMode="auto">
          <a:xfrm>
            <a:off x="5011739" y="1266826"/>
            <a:ext cx="1982787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Comic Sans MS" panose="030F0702030302020204" pitchFamily="66" charset="0"/>
              </a:rPr>
              <a:t>Tier 1 ISP</a:t>
            </a:r>
            <a:endParaRPr lang="en-US" altLang="zh-CN">
              <a:latin typeface="Comic Sans MS" panose="030F0702030302020204" pitchFamily="66" charset="0"/>
            </a:endParaRPr>
          </a:p>
        </p:txBody>
      </p:sp>
      <p:sp>
        <p:nvSpPr>
          <p:cNvPr id="89127" name="Oval 34"/>
          <p:cNvSpPr>
            <a:spLocks noChangeArrowheads="1"/>
          </p:cNvSpPr>
          <p:nvPr/>
        </p:nvSpPr>
        <p:spPr bwMode="auto">
          <a:xfrm>
            <a:off x="7445375" y="1266825"/>
            <a:ext cx="2108200" cy="8382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Comic Sans MS" panose="030F0702030302020204" pitchFamily="66" charset="0"/>
              </a:rPr>
              <a:t>Google</a:t>
            </a:r>
            <a:endParaRPr lang="en-US" altLang="zh-CN">
              <a:latin typeface="Comic Sans MS" panose="030F0702030302020204" pitchFamily="66" charset="0"/>
            </a:endParaRPr>
          </a:p>
        </p:txBody>
      </p:sp>
      <p:sp>
        <p:nvSpPr>
          <p:cNvPr id="89128" name="Oval 33"/>
          <p:cNvSpPr>
            <a:spLocks noChangeArrowheads="1"/>
          </p:cNvSpPr>
          <p:nvPr/>
        </p:nvSpPr>
        <p:spPr bwMode="auto">
          <a:xfrm>
            <a:off x="4038600" y="3095626"/>
            <a:ext cx="1982788" cy="7905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accent4"/>
                </a:solidFill>
                <a:latin typeface="Comic Sans MS" panose="030F0702030302020204" pitchFamily="66" charset="0"/>
              </a:rPr>
              <a:t>Regional ISP</a:t>
            </a:r>
          </a:p>
        </p:txBody>
      </p:sp>
      <p:sp>
        <p:nvSpPr>
          <p:cNvPr id="89129" name="Oval 33"/>
          <p:cNvSpPr>
            <a:spLocks noChangeArrowheads="1"/>
          </p:cNvSpPr>
          <p:nvPr/>
        </p:nvSpPr>
        <p:spPr bwMode="auto">
          <a:xfrm>
            <a:off x="6553200" y="3095626"/>
            <a:ext cx="1982788" cy="7905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accent4"/>
                </a:solidFill>
                <a:latin typeface="Comic Sans MS" panose="030F0702030302020204" pitchFamily="66" charset="0"/>
              </a:rPr>
              <a:t>Regional ISP</a:t>
            </a:r>
          </a:p>
        </p:txBody>
      </p:sp>
      <p:sp>
        <p:nvSpPr>
          <p:cNvPr id="89130" name="Oval 76"/>
          <p:cNvSpPr>
            <a:spLocks noChangeArrowheads="1"/>
          </p:cNvSpPr>
          <p:nvPr/>
        </p:nvSpPr>
        <p:spPr bwMode="auto">
          <a:xfrm>
            <a:off x="3551238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1" name="Oval 76"/>
          <p:cNvSpPr>
            <a:spLocks noChangeArrowheads="1"/>
          </p:cNvSpPr>
          <p:nvPr/>
        </p:nvSpPr>
        <p:spPr bwMode="auto">
          <a:xfrm>
            <a:off x="2578100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2" name="Oval 76"/>
          <p:cNvSpPr>
            <a:spLocks noChangeArrowheads="1"/>
          </p:cNvSpPr>
          <p:nvPr/>
        </p:nvSpPr>
        <p:spPr bwMode="auto">
          <a:xfrm>
            <a:off x="7445375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3" name="Oval 76"/>
          <p:cNvSpPr>
            <a:spLocks noChangeArrowheads="1"/>
          </p:cNvSpPr>
          <p:nvPr/>
        </p:nvSpPr>
        <p:spPr bwMode="auto">
          <a:xfrm>
            <a:off x="6470650" y="4391026"/>
            <a:ext cx="846138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4" name="Oval 76"/>
          <p:cNvSpPr>
            <a:spLocks noChangeArrowheads="1"/>
          </p:cNvSpPr>
          <p:nvPr/>
        </p:nvSpPr>
        <p:spPr bwMode="auto">
          <a:xfrm>
            <a:off x="5497514" y="4391026"/>
            <a:ext cx="846137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5" name="Oval 76"/>
          <p:cNvSpPr>
            <a:spLocks noChangeArrowheads="1"/>
          </p:cNvSpPr>
          <p:nvPr/>
        </p:nvSpPr>
        <p:spPr bwMode="auto">
          <a:xfrm>
            <a:off x="4524375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6" name="Oval 76"/>
          <p:cNvSpPr>
            <a:spLocks noChangeArrowheads="1"/>
          </p:cNvSpPr>
          <p:nvPr/>
        </p:nvSpPr>
        <p:spPr bwMode="auto">
          <a:xfrm>
            <a:off x="8418513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7" name="Oval 76"/>
          <p:cNvSpPr>
            <a:spLocks noChangeArrowheads="1"/>
          </p:cNvSpPr>
          <p:nvPr/>
        </p:nvSpPr>
        <p:spPr bwMode="auto">
          <a:xfrm>
            <a:off x="9391650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5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10352148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385F12-4203-45AB-AE9D-2FB79F15D8B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9114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/>
              <a:t>Tier-1 ISP: e.g., Sprint</a:t>
            </a:r>
          </a:p>
        </p:txBody>
      </p:sp>
      <p:pic>
        <p:nvPicPr>
          <p:cNvPr id="91138" name="Picture 12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4" y="970667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6" y="1452564"/>
            <a:ext cx="8385175" cy="476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895601" y="1725614"/>
            <a:ext cx="3863975" cy="3017837"/>
            <a:chOff x="1371600" y="1725614"/>
            <a:chExt cx="3863976" cy="3017838"/>
          </a:xfrm>
        </p:grpSpPr>
        <p:grpSp>
          <p:nvGrpSpPr>
            <p:cNvPr id="91143" name="Group 187"/>
            <p:cNvGrpSpPr>
              <a:grpSpLocks/>
            </p:cNvGrpSpPr>
            <p:nvPr/>
          </p:nvGrpSpPr>
          <p:grpSpPr bwMode="auto">
            <a:xfrm>
              <a:off x="1371600" y="1725614"/>
              <a:ext cx="3863976" cy="3017838"/>
              <a:chOff x="864" y="1087"/>
              <a:chExt cx="2434" cy="1901"/>
            </a:xfrm>
          </p:grpSpPr>
          <p:sp>
            <p:nvSpPr>
              <p:cNvPr id="91194" name="Rectangle 202"/>
              <p:cNvSpPr>
                <a:spLocks noChangeArrowheads="1"/>
              </p:cNvSpPr>
              <p:nvPr/>
            </p:nvSpPr>
            <p:spPr bwMode="auto">
              <a:xfrm>
                <a:off x="1307" y="1103"/>
                <a:ext cx="1560" cy="1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195" name="Line 205"/>
              <p:cNvSpPr>
                <a:spLocks noChangeShapeType="1"/>
              </p:cNvSpPr>
              <p:nvPr/>
            </p:nvSpPr>
            <p:spPr bwMode="auto">
              <a:xfrm flipH="1">
                <a:off x="1408" y="1945"/>
                <a:ext cx="2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196" name="Line 206"/>
              <p:cNvSpPr>
                <a:spLocks noChangeShapeType="1"/>
              </p:cNvSpPr>
              <p:nvPr/>
            </p:nvSpPr>
            <p:spPr bwMode="auto">
              <a:xfrm flipH="1">
                <a:off x="1408" y="2028"/>
                <a:ext cx="2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197" name="Text Box 207"/>
              <p:cNvSpPr txBox="1">
                <a:spLocks noChangeArrowheads="1"/>
              </p:cNvSpPr>
              <p:nvPr/>
            </p:nvSpPr>
            <p:spPr bwMode="auto">
              <a:xfrm flipH="1">
                <a:off x="1336" y="1789"/>
                <a:ext cx="229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>
                    <a:latin typeface="Comic Sans MS" panose="030F0702030302020204" pitchFamily="66" charset="0"/>
                  </a:rPr>
                  <a:t>…</a:t>
                </a:r>
              </a:p>
            </p:txBody>
          </p:sp>
          <p:grpSp>
            <p:nvGrpSpPr>
              <p:cNvPr id="91198" name="Group 208"/>
              <p:cNvGrpSpPr>
                <a:grpSpLocks/>
              </p:cNvGrpSpPr>
              <p:nvPr/>
            </p:nvGrpSpPr>
            <p:grpSpPr bwMode="auto">
              <a:xfrm flipH="1">
                <a:off x="1617" y="2063"/>
                <a:ext cx="775" cy="284"/>
                <a:chOff x="2927" y="2500"/>
                <a:chExt cx="949" cy="332"/>
              </a:xfrm>
            </p:grpSpPr>
            <p:sp>
              <p:nvSpPr>
                <p:cNvPr id="91227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2927" y="2515"/>
                  <a:ext cx="236" cy="31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8" name="Line 210"/>
                <p:cNvSpPr>
                  <a:spLocks noChangeShapeType="1"/>
                </p:cNvSpPr>
                <p:nvPr/>
              </p:nvSpPr>
              <p:spPr bwMode="auto">
                <a:xfrm>
                  <a:off x="3209" y="2500"/>
                  <a:ext cx="201" cy="33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9" name="Line 211"/>
                <p:cNvSpPr>
                  <a:spLocks noChangeShapeType="1"/>
                </p:cNvSpPr>
                <p:nvPr/>
              </p:nvSpPr>
              <p:spPr bwMode="auto">
                <a:xfrm>
                  <a:off x="3315" y="2500"/>
                  <a:ext cx="561" cy="3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91199" name="Line 212"/>
              <p:cNvSpPr>
                <a:spLocks noChangeShapeType="1"/>
              </p:cNvSpPr>
              <p:nvPr/>
            </p:nvSpPr>
            <p:spPr bwMode="auto">
              <a:xfrm flipH="1" flipV="1">
                <a:off x="1819" y="1533"/>
                <a:ext cx="0" cy="3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0" name="Line 213"/>
              <p:cNvSpPr>
                <a:spLocks noChangeShapeType="1"/>
              </p:cNvSpPr>
              <p:nvPr/>
            </p:nvSpPr>
            <p:spPr bwMode="auto">
              <a:xfrm flipH="1">
                <a:off x="1587" y="2081"/>
                <a:ext cx="193" cy="26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1" name="Line 214"/>
              <p:cNvSpPr>
                <a:spLocks noChangeShapeType="1"/>
              </p:cNvSpPr>
              <p:nvPr/>
            </p:nvSpPr>
            <p:spPr bwMode="auto">
              <a:xfrm>
                <a:off x="1818" y="2068"/>
                <a:ext cx="164" cy="2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2" name="Line 215"/>
              <p:cNvSpPr>
                <a:spLocks noChangeShapeType="1"/>
              </p:cNvSpPr>
              <p:nvPr/>
            </p:nvSpPr>
            <p:spPr bwMode="auto">
              <a:xfrm>
                <a:off x="1904" y="2068"/>
                <a:ext cx="459" cy="27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3" name="Text Box 272"/>
              <p:cNvSpPr txBox="1">
                <a:spLocks noChangeArrowheads="1"/>
              </p:cNvSpPr>
              <p:nvPr/>
            </p:nvSpPr>
            <p:spPr bwMode="auto">
              <a:xfrm>
                <a:off x="1583" y="2691"/>
                <a:ext cx="1266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6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to/from customers</a:t>
                </a:r>
              </a:p>
            </p:txBody>
          </p:sp>
          <p:sp>
            <p:nvSpPr>
              <p:cNvPr id="91204" name="Text Box 273"/>
              <p:cNvSpPr txBox="1">
                <a:spLocks noChangeArrowheads="1"/>
              </p:cNvSpPr>
              <p:nvPr/>
            </p:nvSpPr>
            <p:spPr bwMode="auto">
              <a:xfrm>
                <a:off x="2262" y="1699"/>
                <a:ext cx="562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6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peering</a:t>
                </a:r>
              </a:p>
            </p:txBody>
          </p:sp>
          <p:sp>
            <p:nvSpPr>
              <p:cNvPr id="91205" name="Text Box 274"/>
              <p:cNvSpPr txBox="1">
                <a:spLocks noChangeArrowheads="1"/>
              </p:cNvSpPr>
              <p:nvPr/>
            </p:nvSpPr>
            <p:spPr bwMode="auto">
              <a:xfrm>
                <a:off x="1383" y="1367"/>
                <a:ext cx="1246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6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 to/from backbone</a:t>
                </a:r>
              </a:p>
              <a:p>
                <a:pPr algn="ctr" eaLnBrk="1" hangingPunct="1"/>
                <a:r>
                  <a:rPr lang="en-US" altLang="zh-CN" sz="1200" dirty="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multi-home</a:t>
                </a:r>
              </a:p>
            </p:txBody>
          </p:sp>
          <p:sp>
            <p:nvSpPr>
              <p:cNvPr id="91206" name="Rectangle 275"/>
              <p:cNvSpPr>
                <a:spLocks noChangeArrowheads="1"/>
              </p:cNvSpPr>
              <p:nvPr/>
            </p:nvSpPr>
            <p:spPr bwMode="auto">
              <a:xfrm>
                <a:off x="1355" y="1139"/>
                <a:ext cx="1447" cy="177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7" name="Line 290"/>
              <p:cNvSpPr>
                <a:spLocks noChangeShapeType="1"/>
              </p:cNvSpPr>
              <p:nvPr/>
            </p:nvSpPr>
            <p:spPr bwMode="auto">
              <a:xfrm flipH="1" flipV="1">
                <a:off x="2226" y="1559"/>
                <a:ext cx="0" cy="3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8" name="Line 292"/>
              <p:cNvSpPr>
                <a:spLocks noChangeShapeType="1"/>
              </p:cNvSpPr>
              <p:nvPr/>
            </p:nvSpPr>
            <p:spPr bwMode="auto">
              <a:xfrm>
                <a:off x="2360" y="1948"/>
                <a:ext cx="3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9" name="Line 293"/>
              <p:cNvSpPr>
                <a:spLocks noChangeShapeType="1"/>
              </p:cNvSpPr>
              <p:nvPr/>
            </p:nvSpPr>
            <p:spPr bwMode="auto">
              <a:xfrm>
                <a:off x="2360" y="2030"/>
                <a:ext cx="3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10" name="Text Box 294"/>
              <p:cNvSpPr txBox="1">
                <a:spLocks noChangeArrowheads="1"/>
              </p:cNvSpPr>
              <p:nvPr/>
            </p:nvSpPr>
            <p:spPr bwMode="auto">
              <a:xfrm>
                <a:off x="2410" y="1790"/>
                <a:ext cx="29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dirty="0">
                    <a:latin typeface="Comic Sans MS" panose="030F0702030302020204" pitchFamily="66" charset="0"/>
                  </a:rPr>
                  <a:t>…</a:t>
                </a:r>
              </a:p>
            </p:txBody>
          </p:sp>
          <p:grpSp>
            <p:nvGrpSpPr>
              <p:cNvPr id="91211" name="Group 296"/>
              <p:cNvGrpSpPr>
                <a:grpSpLocks/>
              </p:cNvGrpSpPr>
              <p:nvPr/>
            </p:nvGrpSpPr>
            <p:grpSpPr bwMode="auto">
              <a:xfrm>
                <a:off x="2376" y="2519"/>
                <a:ext cx="83" cy="167"/>
                <a:chOff x="4467" y="2745"/>
                <a:chExt cx="96" cy="345"/>
              </a:xfrm>
            </p:grpSpPr>
            <p:sp>
              <p:nvSpPr>
                <p:cNvPr id="91225" name="Line 29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6" name="Line 29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91212" name="Text Box 299"/>
              <p:cNvSpPr txBox="1">
                <a:spLocks noChangeArrowheads="1"/>
              </p:cNvSpPr>
              <p:nvPr/>
            </p:nvSpPr>
            <p:spPr bwMode="auto">
              <a:xfrm rot="16200000" flipH="1">
                <a:off x="2242" y="2495"/>
                <a:ext cx="238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>
                    <a:latin typeface="Comic Sans MS" panose="030F0702030302020204" pitchFamily="66" charset="0"/>
                  </a:rPr>
                  <a:t>…</a:t>
                </a:r>
              </a:p>
            </p:txBody>
          </p:sp>
          <p:grpSp>
            <p:nvGrpSpPr>
              <p:cNvPr id="91213" name="Group 301"/>
              <p:cNvGrpSpPr>
                <a:grpSpLocks/>
              </p:cNvGrpSpPr>
              <p:nvPr/>
            </p:nvGrpSpPr>
            <p:grpSpPr bwMode="auto">
              <a:xfrm>
                <a:off x="1977" y="2528"/>
                <a:ext cx="84" cy="167"/>
                <a:chOff x="4467" y="2745"/>
                <a:chExt cx="96" cy="345"/>
              </a:xfrm>
            </p:grpSpPr>
            <p:sp>
              <p:nvSpPr>
                <p:cNvPr id="91223" name="Line 302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4" name="Line 30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91214" name="Text Box 304"/>
              <p:cNvSpPr txBox="1">
                <a:spLocks noChangeArrowheads="1"/>
              </p:cNvSpPr>
              <p:nvPr/>
            </p:nvSpPr>
            <p:spPr bwMode="auto">
              <a:xfrm rot="16200000" flipH="1">
                <a:off x="1837" y="2491"/>
                <a:ext cx="23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>
                    <a:latin typeface="Comic Sans MS" panose="030F0702030302020204" pitchFamily="66" charset="0"/>
                  </a:rPr>
                  <a:t>…</a:t>
                </a:r>
              </a:p>
            </p:txBody>
          </p:sp>
          <p:grpSp>
            <p:nvGrpSpPr>
              <p:cNvPr id="91215" name="Group 306"/>
              <p:cNvGrpSpPr>
                <a:grpSpLocks/>
              </p:cNvGrpSpPr>
              <p:nvPr/>
            </p:nvGrpSpPr>
            <p:grpSpPr bwMode="auto">
              <a:xfrm>
                <a:off x="1545" y="2526"/>
                <a:ext cx="92" cy="167"/>
                <a:chOff x="4467" y="2745"/>
                <a:chExt cx="96" cy="345"/>
              </a:xfrm>
            </p:grpSpPr>
            <p:sp>
              <p:nvSpPr>
                <p:cNvPr id="91221" name="Line 30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2" name="Line 30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91216" name="Text Box 309"/>
              <p:cNvSpPr txBox="1">
                <a:spLocks noChangeArrowheads="1"/>
              </p:cNvSpPr>
              <p:nvPr/>
            </p:nvSpPr>
            <p:spPr bwMode="auto">
              <a:xfrm rot="16200000" flipH="1">
                <a:off x="1407" y="2492"/>
                <a:ext cx="23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>
                    <a:latin typeface="Comic Sans MS" panose="030F0702030302020204" pitchFamily="66" charset="0"/>
                  </a:rPr>
                  <a:t>…</a:t>
                </a:r>
              </a:p>
            </p:txBody>
          </p:sp>
          <p:sp>
            <p:nvSpPr>
              <p:cNvPr id="91217" name="Text Box 310"/>
              <p:cNvSpPr txBox="1">
                <a:spLocks noChangeArrowheads="1"/>
              </p:cNvSpPr>
              <p:nvPr/>
            </p:nvSpPr>
            <p:spPr bwMode="auto">
              <a:xfrm>
                <a:off x="1404" y="1179"/>
                <a:ext cx="1340" cy="1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POP: point-of-presence</a:t>
                </a:r>
              </a:p>
            </p:txBody>
          </p:sp>
          <p:sp>
            <p:nvSpPr>
              <p:cNvPr id="91218" name="Line 148"/>
              <p:cNvSpPr>
                <a:spLocks noChangeShapeType="1"/>
              </p:cNvSpPr>
              <p:nvPr/>
            </p:nvSpPr>
            <p:spPr bwMode="auto">
              <a:xfrm>
                <a:off x="3192" y="1948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19" name="Line 184"/>
              <p:cNvSpPr>
                <a:spLocks noChangeShapeType="1"/>
              </p:cNvSpPr>
              <p:nvPr/>
            </p:nvSpPr>
            <p:spPr bwMode="auto">
              <a:xfrm>
                <a:off x="3298" y="2402"/>
                <a:ext cx="0" cy="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20" name="Freeform 186"/>
              <p:cNvSpPr>
                <a:spLocks/>
              </p:cNvSpPr>
              <p:nvPr/>
            </p:nvSpPr>
            <p:spPr bwMode="auto">
              <a:xfrm>
                <a:off x="864" y="1087"/>
                <a:ext cx="475" cy="1879"/>
              </a:xfrm>
              <a:custGeom>
                <a:avLst/>
                <a:gdLst>
                  <a:gd name="T0" fmla="*/ 0 w 475"/>
                  <a:gd name="T1" fmla="*/ 1224 h 1879"/>
                  <a:gd name="T2" fmla="*/ 475 w 475"/>
                  <a:gd name="T3" fmla="*/ 0 h 1879"/>
                  <a:gd name="T4" fmla="*/ 468 w 475"/>
                  <a:gd name="T5" fmla="*/ 1879 h 1879"/>
                  <a:gd name="T6" fmla="*/ 0 w 475"/>
                  <a:gd name="T7" fmla="*/ 1224 h 18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5"/>
                  <a:gd name="T13" fmla="*/ 0 h 1879"/>
                  <a:gd name="T14" fmla="*/ 475 w 475"/>
                  <a:gd name="T15" fmla="*/ 1879 h 18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5" h="1879">
                    <a:moveTo>
                      <a:pt x="0" y="1224"/>
                    </a:moveTo>
                    <a:lnTo>
                      <a:pt x="475" y="0"/>
                    </a:lnTo>
                    <a:lnTo>
                      <a:pt x="468" y="1879"/>
                    </a:lnTo>
                    <a:lnTo>
                      <a:pt x="0" y="12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91144" name="Group 347"/>
            <p:cNvGrpSpPr>
              <a:grpSpLocks/>
            </p:cNvGrpSpPr>
            <p:nvPr/>
          </p:nvGrpSpPr>
          <p:grpSpPr bwMode="auto">
            <a:xfrm>
              <a:off x="3570624" y="3685767"/>
              <a:ext cx="544387" cy="333770"/>
              <a:chOff x="1871277" y="1576300"/>
              <a:chExt cx="1128371" cy="437860"/>
            </a:xfrm>
          </p:grpSpPr>
          <p:sp>
            <p:nvSpPr>
              <p:cNvPr id="88" name="Oval 8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1870583" y="1739279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90" name="Oval 8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" name="Freeform 90"/>
              <p:cNvSpPr/>
              <p:nvPr/>
            </p:nvSpPr>
            <p:spPr bwMode="auto">
              <a:xfrm>
                <a:off x="2160144" y="1674720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92" name="Freeform 9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3" name="Freeform 9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4" name="Freeform 9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5" name="Straight Connector 94"/>
              <p:cNvCxnSpPr>
                <a:cxnSpLocks noChangeShapeType="1"/>
                <a:endCxn id="9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6" name="Straight Connector 9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5" name="Group 347"/>
            <p:cNvGrpSpPr>
              <a:grpSpLocks/>
            </p:cNvGrpSpPr>
            <p:nvPr/>
          </p:nvGrpSpPr>
          <p:grpSpPr bwMode="auto">
            <a:xfrm>
              <a:off x="2915191" y="3680361"/>
              <a:ext cx="544387" cy="333770"/>
              <a:chOff x="1871277" y="1576300"/>
              <a:chExt cx="1128371" cy="437860"/>
            </a:xfrm>
          </p:grpSpPr>
          <p:sp>
            <p:nvSpPr>
              <p:cNvPr id="98" name="Oval 9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 bwMode="auto">
              <a:xfrm>
                <a:off x="1870156" y="1740124"/>
                <a:ext cx="1128632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0" name="Oval 9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1" name="Freeform 100"/>
              <p:cNvSpPr/>
              <p:nvPr/>
            </p:nvSpPr>
            <p:spPr bwMode="auto">
              <a:xfrm>
                <a:off x="2159717" y="1673481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2" name="Freeform 10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3" name="Freeform 10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4" name="Freeform 10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05" name="Straight Connector 104"/>
              <p:cNvCxnSpPr>
                <a:cxnSpLocks noChangeShapeType="1"/>
                <a:endCxn id="1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" name="Straight Connector 10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6" name="Group 347"/>
            <p:cNvGrpSpPr>
              <a:grpSpLocks/>
            </p:cNvGrpSpPr>
            <p:nvPr/>
          </p:nvGrpSpPr>
          <p:grpSpPr bwMode="auto">
            <a:xfrm>
              <a:off x="2256002" y="3682470"/>
              <a:ext cx="544387" cy="333770"/>
              <a:chOff x="1871277" y="1576300"/>
              <a:chExt cx="1128371" cy="437860"/>
            </a:xfrm>
          </p:grpSpPr>
          <p:sp>
            <p:nvSpPr>
              <p:cNvPr id="108" name="Oval 10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1870937" y="1739439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0" name="Oval 10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" name="Freeform 110"/>
              <p:cNvSpPr/>
              <p:nvPr/>
            </p:nvSpPr>
            <p:spPr bwMode="auto">
              <a:xfrm>
                <a:off x="2160498" y="1674880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" name="Freeform 11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" name="Freeform 11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" name="Freeform 11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5" name="Straight Connector 114"/>
              <p:cNvCxnSpPr>
                <a:cxnSpLocks noChangeShapeType="1"/>
                <a:endCxn id="11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Straight Connector 11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7" name="Group 347"/>
            <p:cNvGrpSpPr>
              <a:grpSpLocks/>
            </p:cNvGrpSpPr>
            <p:nvPr/>
          </p:nvGrpSpPr>
          <p:grpSpPr bwMode="auto">
            <a:xfrm>
              <a:off x="2630086" y="2989478"/>
              <a:ext cx="544387" cy="333770"/>
              <a:chOff x="1871277" y="1576300"/>
              <a:chExt cx="1128371" cy="437860"/>
            </a:xfrm>
          </p:grpSpPr>
          <p:sp>
            <p:nvSpPr>
              <p:cNvPr id="118" name="Oval 11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 bwMode="auto">
              <a:xfrm>
                <a:off x="1872110" y="1738461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" name="Oval 11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" name="Freeform 120"/>
              <p:cNvSpPr/>
              <p:nvPr/>
            </p:nvSpPr>
            <p:spPr bwMode="auto">
              <a:xfrm>
                <a:off x="2161672" y="1673900"/>
                <a:ext cx="546218" cy="16035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" name="Freeform 12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3" name="Freeform 12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4" name="Freeform 12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5" name="Straight Connector 124"/>
              <p:cNvCxnSpPr>
                <a:cxnSpLocks noChangeShapeType="1"/>
                <a:endCxn id="1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6" name="Straight Connector 12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8" name="Group 347"/>
            <p:cNvGrpSpPr>
              <a:grpSpLocks/>
            </p:cNvGrpSpPr>
            <p:nvPr/>
          </p:nvGrpSpPr>
          <p:grpSpPr bwMode="auto">
            <a:xfrm>
              <a:off x="3244642" y="2991587"/>
              <a:ext cx="544387" cy="333770"/>
              <a:chOff x="1871277" y="1576300"/>
              <a:chExt cx="1128371" cy="437860"/>
            </a:xfrm>
          </p:grpSpPr>
          <p:sp>
            <p:nvSpPr>
              <p:cNvPr id="128" name="Oval 12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 bwMode="auto">
              <a:xfrm>
                <a:off x="1871708" y="1739859"/>
                <a:ext cx="1128632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" name="Oval 12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" name="Freeform 130"/>
              <p:cNvSpPr/>
              <p:nvPr/>
            </p:nvSpPr>
            <p:spPr bwMode="auto">
              <a:xfrm>
                <a:off x="2161269" y="1673216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" name="Freeform 13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" name="Freeform 13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" name="Freeform 13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5" name="Straight Connector 134"/>
              <p:cNvCxnSpPr>
                <a:cxnSpLocks noChangeShapeType="1"/>
                <a:endCxn id="13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" name="Straight Connector 13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9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303992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1" y="9810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Chapter 1: roadmap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11364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56507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Line 24"/>
          <p:cNvSpPr>
            <a:spLocks noChangeShapeType="1"/>
          </p:cNvSpPr>
          <p:nvPr/>
        </p:nvSpPr>
        <p:spPr bwMode="auto">
          <a:xfrm>
            <a:off x="3167063" y="4237038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5234" name="Group 347"/>
          <p:cNvGrpSpPr>
            <a:grpSpLocks/>
          </p:cNvGrpSpPr>
          <p:nvPr/>
        </p:nvGrpSpPr>
        <p:grpSpPr bwMode="auto">
          <a:xfrm>
            <a:off x="3883025" y="4284663"/>
            <a:ext cx="1162050" cy="715962"/>
            <a:chOff x="1871277" y="1576300"/>
            <a:chExt cx="1128371" cy="437861"/>
          </a:xfrm>
        </p:grpSpPr>
        <p:sp>
          <p:nvSpPr>
            <p:cNvPr id="106" name="Oval 10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8" name="Oval 10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2159536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3" name="Straight Connector 112"/>
            <p:cNvCxnSpPr>
              <a:cxnSpLocks noChangeShapeType="1"/>
              <a:endCxn id="10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Straight Connector 11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5235" name="Line 26"/>
          <p:cNvSpPr>
            <a:spLocks noChangeShapeType="1"/>
          </p:cNvSpPr>
          <p:nvPr/>
        </p:nvSpPr>
        <p:spPr bwMode="auto">
          <a:xfrm>
            <a:off x="5091114" y="4656139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36" name="Rectangle 30"/>
          <p:cNvSpPr>
            <a:spLocks noChangeArrowheads="1"/>
          </p:cNvSpPr>
          <p:nvPr/>
        </p:nvSpPr>
        <p:spPr bwMode="auto">
          <a:xfrm>
            <a:off x="4757739" y="4527551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37" name="Rectangle 31"/>
          <p:cNvSpPr>
            <a:spLocks noChangeArrowheads="1"/>
          </p:cNvSpPr>
          <p:nvPr/>
        </p:nvSpPr>
        <p:spPr bwMode="auto">
          <a:xfrm>
            <a:off x="4913314" y="4527551"/>
            <a:ext cx="147637" cy="200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38" name="Rectangle 38"/>
          <p:cNvSpPr>
            <a:spLocks noChangeArrowheads="1"/>
          </p:cNvSpPr>
          <p:nvPr/>
        </p:nvSpPr>
        <p:spPr bwMode="auto">
          <a:xfrm>
            <a:off x="5048250" y="4465639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39" name="Line 25"/>
          <p:cNvSpPr>
            <a:spLocks noChangeShapeType="1"/>
          </p:cNvSpPr>
          <p:nvPr/>
        </p:nvSpPr>
        <p:spPr bwMode="auto">
          <a:xfrm flipV="1">
            <a:off x="3165476" y="4776788"/>
            <a:ext cx="735013" cy="550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0" name="Rectangle 32"/>
          <p:cNvSpPr>
            <a:spLocks noChangeArrowheads="1"/>
          </p:cNvSpPr>
          <p:nvPr/>
        </p:nvSpPr>
        <p:spPr bwMode="auto">
          <a:xfrm>
            <a:off x="3705225" y="4427539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41" name="Line 33"/>
          <p:cNvSpPr>
            <a:spLocks noChangeShapeType="1"/>
          </p:cNvSpPr>
          <p:nvPr/>
        </p:nvSpPr>
        <p:spPr bwMode="auto">
          <a:xfrm>
            <a:off x="3656014" y="4364038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2" name="Text Box 36"/>
          <p:cNvSpPr txBox="1">
            <a:spLocks noChangeArrowheads="1"/>
          </p:cNvSpPr>
          <p:nvPr/>
        </p:nvSpPr>
        <p:spPr bwMode="auto">
          <a:xfrm>
            <a:off x="2289176" y="3921126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95243" name="Text Box 37"/>
          <p:cNvSpPr txBox="1">
            <a:spLocks noChangeArrowheads="1"/>
          </p:cNvSpPr>
          <p:nvPr/>
        </p:nvSpPr>
        <p:spPr bwMode="auto">
          <a:xfrm>
            <a:off x="2465388" y="48736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B</a:t>
            </a:r>
          </a:p>
        </p:txBody>
      </p:sp>
      <p:grpSp>
        <p:nvGrpSpPr>
          <p:cNvPr id="95244" name="Group 66"/>
          <p:cNvGrpSpPr>
            <a:grpSpLocks/>
          </p:cNvGrpSpPr>
          <p:nvPr/>
        </p:nvGrpSpPr>
        <p:grpSpPr bwMode="auto">
          <a:xfrm>
            <a:off x="2439988" y="3921125"/>
            <a:ext cx="779462" cy="679450"/>
            <a:chOff x="-44" y="1473"/>
            <a:chExt cx="981" cy="1105"/>
          </a:xfrm>
        </p:grpSpPr>
        <p:pic>
          <p:nvPicPr>
            <p:cNvPr id="95277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278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5245" name="Group 69"/>
          <p:cNvGrpSpPr>
            <a:grpSpLocks/>
          </p:cNvGrpSpPr>
          <p:nvPr/>
        </p:nvGrpSpPr>
        <p:grpSpPr bwMode="auto">
          <a:xfrm>
            <a:off x="2490788" y="4927600"/>
            <a:ext cx="779462" cy="679450"/>
            <a:chOff x="-44" y="1473"/>
            <a:chExt cx="981" cy="1105"/>
          </a:xfrm>
        </p:grpSpPr>
        <p:pic>
          <p:nvPicPr>
            <p:cNvPr id="95275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276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5246" name="Group 347"/>
          <p:cNvGrpSpPr>
            <a:grpSpLocks/>
          </p:cNvGrpSpPr>
          <p:nvPr/>
        </p:nvGrpSpPr>
        <p:grpSpPr bwMode="auto">
          <a:xfrm>
            <a:off x="7021513" y="4329113"/>
            <a:ext cx="1162050" cy="715962"/>
            <a:chOff x="1871277" y="1576300"/>
            <a:chExt cx="1128371" cy="437861"/>
          </a:xfrm>
        </p:grpSpPr>
        <p:sp>
          <p:nvSpPr>
            <p:cNvPr id="93" name="Oval 92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5" name="Oval 9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6" name="Freeform 95"/>
            <p:cNvSpPr/>
            <p:nvPr/>
          </p:nvSpPr>
          <p:spPr bwMode="auto">
            <a:xfrm>
              <a:off x="2159535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00" name="Straight Connector 99"/>
            <p:cNvCxnSpPr>
              <a:cxnSpLocks noChangeShapeType="1"/>
              <a:endCxn id="9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" name="Straight Connector 10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5247" name="Rectangle 31"/>
          <p:cNvSpPr>
            <a:spLocks noChangeArrowheads="1"/>
          </p:cNvSpPr>
          <p:nvPr/>
        </p:nvSpPr>
        <p:spPr bwMode="auto">
          <a:xfrm>
            <a:off x="3268663" y="5083175"/>
            <a:ext cx="139700" cy="1857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48" name="Line 33"/>
          <p:cNvSpPr>
            <a:spLocks noChangeShapeType="1"/>
          </p:cNvSpPr>
          <p:nvPr/>
        </p:nvSpPr>
        <p:spPr bwMode="auto">
          <a:xfrm flipV="1">
            <a:off x="3443288" y="5053014"/>
            <a:ext cx="220662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9" name="Rectangle 89"/>
          <p:cNvSpPr>
            <a:spLocks noChangeArrowheads="1"/>
          </p:cNvSpPr>
          <p:nvPr/>
        </p:nvSpPr>
        <p:spPr bwMode="auto">
          <a:xfrm>
            <a:off x="4605339" y="4529139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50" name="Rectangle 89"/>
          <p:cNvSpPr>
            <a:spLocks noChangeArrowheads="1"/>
          </p:cNvSpPr>
          <p:nvPr/>
        </p:nvSpPr>
        <p:spPr bwMode="auto">
          <a:xfrm>
            <a:off x="4456114" y="4527551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51" name="Rectangle 89"/>
          <p:cNvSpPr>
            <a:spLocks noChangeArrowheads="1"/>
          </p:cNvSpPr>
          <p:nvPr/>
        </p:nvSpPr>
        <p:spPr bwMode="auto">
          <a:xfrm>
            <a:off x="4303714" y="4530726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5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952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BC44C2E-33F3-45F1-AC6D-7272D0FF6A25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952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1125" y="7216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How do loss and delay occur?</a:t>
            </a:r>
            <a:endParaRPr lang="en-US" altLang="zh-CN" sz="4800" dirty="0"/>
          </a:p>
        </p:txBody>
      </p:sp>
      <p:sp>
        <p:nvSpPr>
          <p:cNvPr id="10854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86591" y="1347058"/>
            <a:ext cx="8564562" cy="211455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dirty="0">
                <a:ea typeface="ＭＳ Ｐゴシック" charset="0"/>
              </a:rPr>
              <a:t>packets </a:t>
            </a:r>
            <a:r>
              <a:rPr lang="en-US" i="1" dirty="0">
                <a:ea typeface="ＭＳ Ｐゴシック" charset="0"/>
              </a:rPr>
              <a:t>queue</a:t>
            </a:r>
            <a:r>
              <a:rPr lang="en-US" dirty="0">
                <a:ea typeface="ＭＳ Ｐゴシック" charset="0"/>
              </a:rPr>
              <a:t> in router buffers</a:t>
            </a:r>
            <a:r>
              <a:rPr lang="en-US" sz="2400" dirty="0">
                <a:ea typeface="ＭＳ Ｐゴシック" charset="0"/>
              </a:rPr>
              <a:t> 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C0000"/>
                </a:solidFill>
                <a:ea typeface="ＭＳ Ｐゴシック" charset="0"/>
              </a:rPr>
              <a:t>packet arrival rate to link (temporarily) exceeds output link capacity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packets queue, wait for turn</a:t>
            </a:r>
          </a:p>
        </p:txBody>
      </p:sp>
      <p:pic>
        <p:nvPicPr>
          <p:cNvPr id="95253" name="Picture 63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892970"/>
            <a:ext cx="6115620" cy="99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93"/>
          <p:cNvGrpSpPr>
            <a:grpSpLocks/>
          </p:cNvGrpSpPr>
          <p:nvPr/>
        </p:nvGrpSpPr>
        <p:grpSpPr bwMode="auto">
          <a:xfrm>
            <a:off x="5254693" y="3559345"/>
            <a:ext cx="3649620" cy="877717"/>
            <a:chOff x="2259" y="2090"/>
            <a:chExt cx="2681" cy="916"/>
          </a:xfrm>
        </p:grpSpPr>
        <p:sp>
          <p:nvSpPr>
            <p:cNvPr id="95264" name="Text Box 66"/>
            <p:cNvSpPr txBox="1">
              <a:spLocks noChangeArrowheads="1"/>
            </p:cNvSpPr>
            <p:nvPr/>
          </p:nvSpPr>
          <p:spPr bwMode="auto">
            <a:xfrm>
              <a:off x="2602" y="2090"/>
              <a:ext cx="233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packet being transmitted </a:t>
              </a:r>
              <a:r>
                <a:rPr lang="en-US" altLang="zh-CN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(delay)</a:t>
              </a:r>
            </a:p>
          </p:txBody>
        </p:sp>
        <p:sp>
          <p:nvSpPr>
            <p:cNvPr id="95265" name="Line 67"/>
            <p:cNvSpPr>
              <a:spLocks noChangeShapeType="1"/>
            </p:cNvSpPr>
            <p:nvPr/>
          </p:nvSpPr>
          <p:spPr bwMode="auto">
            <a:xfrm rot="10800000" flipV="1">
              <a:off x="2259" y="2294"/>
              <a:ext cx="1059" cy="7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" name="Group 94"/>
          <p:cNvGrpSpPr>
            <a:grpSpLocks/>
          </p:cNvGrpSpPr>
          <p:nvPr/>
        </p:nvGrpSpPr>
        <p:grpSpPr bwMode="auto">
          <a:xfrm>
            <a:off x="4862513" y="4802188"/>
            <a:ext cx="3487737" cy="808037"/>
            <a:chOff x="2103" y="3214"/>
            <a:chExt cx="2197" cy="509"/>
          </a:xfrm>
        </p:grpSpPr>
        <p:sp>
          <p:nvSpPr>
            <p:cNvPr id="95262" name="Text Box 72"/>
            <p:cNvSpPr txBox="1">
              <a:spLocks noChangeArrowheads="1"/>
            </p:cNvSpPr>
            <p:nvPr/>
          </p:nvSpPr>
          <p:spPr bwMode="auto">
            <a:xfrm>
              <a:off x="2530" y="3490"/>
              <a:ext cx="177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packets queueing </a:t>
              </a:r>
              <a:r>
                <a:rPr lang="en-US" altLang="zh-CN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(delay)</a:t>
              </a:r>
            </a:p>
          </p:txBody>
        </p:sp>
        <p:sp>
          <p:nvSpPr>
            <p:cNvPr id="95263" name="Line 73"/>
            <p:cNvSpPr>
              <a:spLocks noChangeShapeType="1"/>
            </p:cNvSpPr>
            <p:nvPr/>
          </p:nvSpPr>
          <p:spPr bwMode="auto">
            <a:xfrm rot="10800000">
              <a:off x="2103" y="3214"/>
              <a:ext cx="471" cy="4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" name="Group 95"/>
          <p:cNvGrpSpPr>
            <a:grpSpLocks/>
          </p:cNvGrpSpPr>
          <p:nvPr/>
        </p:nvGrpSpPr>
        <p:grpSpPr bwMode="auto">
          <a:xfrm>
            <a:off x="4041775" y="4764090"/>
            <a:ext cx="4665663" cy="1516063"/>
            <a:chOff x="1586" y="3190"/>
            <a:chExt cx="2939" cy="955"/>
          </a:xfrm>
        </p:grpSpPr>
        <p:sp>
          <p:nvSpPr>
            <p:cNvPr id="95260" name="Line 91"/>
            <p:cNvSpPr>
              <a:spLocks noChangeShapeType="1"/>
            </p:cNvSpPr>
            <p:nvPr/>
          </p:nvSpPr>
          <p:spPr bwMode="auto">
            <a:xfrm rot="10800000" flipH="1">
              <a:off x="1798" y="3190"/>
              <a:ext cx="105" cy="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1" name="Text Box 92"/>
            <p:cNvSpPr txBox="1">
              <a:spLocks noChangeArrowheads="1"/>
            </p:cNvSpPr>
            <p:nvPr/>
          </p:nvSpPr>
          <p:spPr bwMode="auto">
            <a:xfrm>
              <a:off x="1586" y="3738"/>
              <a:ext cx="2939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free (available) buffers: arriving packets </a:t>
              </a:r>
            </a:p>
            <a:p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dropped (</a:t>
              </a:r>
              <a:r>
                <a:rPr lang="en-US" altLang="zh-CN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loss</a:t>
              </a:r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) if no free buffers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1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95EBC3C-8752-42D4-ADA9-24D50569469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972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33624" y="159377"/>
            <a:ext cx="7772400" cy="811213"/>
          </a:xfrm>
        </p:spPr>
        <p:txBody>
          <a:bodyPr/>
          <a:lstStyle/>
          <a:p>
            <a:pPr eaLnBrk="1" hangingPunct="1"/>
            <a:r>
              <a:rPr lang="en-US" altLang="zh-CN" dirty="0"/>
              <a:t>Four sources of packet delay</a:t>
            </a:r>
            <a:endParaRPr lang="en-US" altLang="zh-CN" sz="4800" dirty="0"/>
          </a:p>
        </p:txBody>
      </p:sp>
      <p:sp>
        <p:nvSpPr>
          <p:cNvPr id="11059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59492" y="4486080"/>
            <a:ext cx="3810000" cy="1636712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ea typeface="ＭＳ Ｐゴシック" charset="0"/>
              </a:rPr>
              <a:t>proc</a:t>
            </a:r>
            <a:r>
              <a:rPr lang="en-US" dirty="0">
                <a:solidFill>
                  <a:srgbClr val="CC0000"/>
                </a:solidFill>
                <a:ea typeface="ＭＳ Ｐゴシック" charset="0"/>
              </a:rPr>
              <a:t>: nodal processing</a:t>
            </a:r>
            <a:r>
              <a:rPr lang="en-US" dirty="0">
                <a:ea typeface="ＭＳ Ｐゴシック" charset="0"/>
              </a:rPr>
              <a:t> </a:t>
            </a:r>
          </a:p>
          <a:p>
            <a:pPr marL="231775" indent="-231775">
              <a:buFont typeface="Wingdings" charset="0"/>
              <a:buChar char="§"/>
              <a:defRPr/>
            </a:pPr>
            <a:r>
              <a:rPr lang="en-US" sz="2200" dirty="0">
                <a:ea typeface="ＭＳ Ｐゴシック" charset="0"/>
              </a:rPr>
              <a:t>check bit errors</a:t>
            </a:r>
          </a:p>
          <a:p>
            <a:pPr marL="231775" indent="-231775">
              <a:buFont typeface="Wingdings" charset="0"/>
              <a:buChar char="§"/>
              <a:defRPr/>
            </a:pPr>
            <a:r>
              <a:rPr lang="en-US" sz="2200" dirty="0">
                <a:ea typeface="ＭＳ Ｐゴシック" charset="0"/>
              </a:rPr>
              <a:t>determine output link</a:t>
            </a:r>
          </a:p>
          <a:p>
            <a:pPr marL="231775" indent="-231775">
              <a:buFont typeface="Wingdings" charset="0"/>
              <a:buChar char="§"/>
              <a:defRPr/>
            </a:pPr>
            <a:r>
              <a:rPr lang="en-US" sz="2200" dirty="0">
                <a:ea typeface="ＭＳ Ｐゴシック" charset="0"/>
              </a:rPr>
              <a:t>typically &lt; msec</a:t>
            </a:r>
          </a:p>
        </p:txBody>
      </p:sp>
      <p:pic>
        <p:nvPicPr>
          <p:cNvPr id="97282" name="Picture 6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828675"/>
            <a:ext cx="6102615" cy="13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627" name="Rectangle 58"/>
          <p:cNvSpPr>
            <a:spLocks noChangeArrowheads="1"/>
          </p:cNvSpPr>
          <p:nvPr/>
        </p:nvSpPr>
        <p:spPr bwMode="auto">
          <a:xfrm>
            <a:off x="6136366" y="4434683"/>
            <a:ext cx="4136098" cy="18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4488" indent="-344488">
              <a:lnSpc>
                <a:spcPct val="85000"/>
              </a:lnSpc>
              <a:spcBef>
                <a:spcPct val="20000"/>
              </a:spcBef>
              <a:buClr>
                <a:srgbClr val="3333CC"/>
              </a:buClr>
              <a:buSzPct val="85000"/>
              <a:defRPr/>
            </a:pP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800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queue</a:t>
            </a:r>
            <a:r>
              <a:rPr lang="en-US" sz="28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queueing delay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time waiting at output link for transmission 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depends on congestion level of router</a:t>
            </a:r>
          </a:p>
        </p:txBody>
      </p:sp>
      <p:grpSp>
        <p:nvGrpSpPr>
          <p:cNvPr id="97287" name="Group 70"/>
          <p:cNvGrpSpPr>
            <a:grpSpLocks/>
          </p:cNvGrpSpPr>
          <p:nvPr/>
        </p:nvGrpSpPr>
        <p:grpSpPr bwMode="auto">
          <a:xfrm>
            <a:off x="3267075" y="1249364"/>
            <a:ext cx="5894388" cy="2935287"/>
            <a:chOff x="1743075" y="1249363"/>
            <a:chExt cx="5894066" cy="2935287"/>
          </a:xfrm>
        </p:grpSpPr>
        <p:sp>
          <p:nvSpPr>
            <p:cNvPr id="97288" name="Line 24"/>
            <p:cNvSpPr>
              <a:spLocks noChangeShapeType="1"/>
            </p:cNvSpPr>
            <p:nvPr/>
          </p:nvSpPr>
          <p:spPr bwMode="auto">
            <a:xfrm>
              <a:off x="2620963" y="1857375"/>
              <a:ext cx="741362" cy="355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97289" name="Group 347"/>
            <p:cNvGrpSpPr>
              <a:grpSpLocks/>
            </p:cNvGrpSpPr>
            <p:nvPr/>
          </p:nvGrpSpPr>
          <p:grpSpPr bwMode="auto">
            <a:xfrm>
              <a:off x="3336378" y="1905474"/>
              <a:ext cx="1162562" cy="715538"/>
              <a:chOff x="1871277" y="1576300"/>
              <a:chExt cx="1128371" cy="437861"/>
            </a:xfrm>
          </p:grpSpPr>
          <p:sp>
            <p:nvSpPr>
              <p:cNvPr id="113" name="Oval 11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 bwMode="auto">
              <a:xfrm>
                <a:off x="1871723" y="1739212"/>
                <a:ext cx="1127812" cy="1165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" name="Oval 11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" name="Freeform 115"/>
              <p:cNvSpPr/>
              <p:nvPr/>
            </p:nvSpPr>
            <p:spPr bwMode="auto">
              <a:xfrm>
                <a:off x="2159840" y="1673154"/>
                <a:ext cx="548499" cy="16126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" name="Freeform 11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" name="Freeform 11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" name="Freeform 11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0" name="Straight Connector 119"/>
              <p:cNvCxnSpPr>
                <a:cxnSpLocks noChangeShapeType="1"/>
                <a:endCxn id="11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" name="Straight Connector 12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7290" name="Line 26"/>
            <p:cNvSpPr>
              <a:spLocks noChangeShapeType="1"/>
            </p:cNvSpPr>
            <p:nvPr/>
          </p:nvSpPr>
          <p:spPr bwMode="auto">
            <a:xfrm>
              <a:off x="4545013" y="2276475"/>
              <a:ext cx="1933575" cy="95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291" name="Rectangle 29"/>
            <p:cNvSpPr>
              <a:spLocks noChangeArrowheads="1"/>
            </p:cNvSpPr>
            <p:nvPr/>
          </p:nvSpPr>
          <p:spPr bwMode="auto">
            <a:xfrm>
              <a:off x="5464175" y="2076450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2" name="Rectangle 30"/>
            <p:cNvSpPr>
              <a:spLocks noChangeArrowheads="1"/>
            </p:cNvSpPr>
            <p:nvPr/>
          </p:nvSpPr>
          <p:spPr bwMode="auto">
            <a:xfrm>
              <a:off x="4211638" y="2147888"/>
              <a:ext cx="147637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3" name="Rectangle 31"/>
            <p:cNvSpPr>
              <a:spLocks noChangeArrowheads="1"/>
            </p:cNvSpPr>
            <p:nvPr/>
          </p:nvSpPr>
          <p:spPr bwMode="auto">
            <a:xfrm>
              <a:off x="4373563" y="2147888"/>
              <a:ext cx="147637" cy="2000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4" name="Line 35"/>
            <p:cNvSpPr>
              <a:spLocks noChangeShapeType="1"/>
            </p:cNvSpPr>
            <p:nvPr/>
          </p:nvSpPr>
          <p:spPr bwMode="auto">
            <a:xfrm flipV="1">
              <a:off x="6235700" y="1876425"/>
              <a:ext cx="3667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295" name="Rectangle 38"/>
            <p:cNvSpPr>
              <a:spLocks noChangeArrowheads="1"/>
            </p:cNvSpPr>
            <p:nvPr/>
          </p:nvSpPr>
          <p:spPr bwMode="auto">
            <a:xfrm>
              <a:off x="4502150" y="20859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6" name="Text Box 39"/>
            <p:cNvSpPr txBox="1">
              <a:spLocks noChangeArrowheads="1"/>
            </p:cNvSpPr>
            <p:nvPr/>
          </p:nvSpPr>
          <p:spPr bwMode="auto">
            <a:xfrm>
              <a:off x="4891088" y="1689100"/>
              <a:ext cx="143813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propagation</a:t>
              </a:r>
            </a:p>
          </p:txBody>
        </p:sp>
        <p:sp>
          <p:nvSpPr>
            <p:cNvPr id="97297" name="Line 40"/>
            <p:cNvSpPr>
              <a:spLocks noChangeShapeType="1"/>
            </p:cNvSpPr>
            <p:nvPr/>
          </p:nvSpPr>
          <p:spPr bwMode="auto">
            <a:xfrm rot="10800000">
              <a:off x="4645025" y="1876425"/>
              <a:ext cx="319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298" name="Text Box 43"/>
            <p:cNvSpPr txBox="1">
              <a:spLocks noChangeArrowheads="1"/>
            </p:cNvSpPr>
            <p:nvPr/>
          </p:nvSpPr>
          <p:spPr bwMode="auto">
            <a:xfrm>
              <a:off x="3113743" y="2803525"/>
              <a:ext cx="131631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nodal</a:t>
              </a:r>
            </a:p>
            <a:p>
              <a:pPr algn="ctr"/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processing</a:t>
              </a:r>
            </a:p>
          </p:txBody>
        </p:sp>
        <p:sp>
          <p:nvSpPr>
            <p:cNvPr id="97299" name="Line 44"/>
            <p:cNvSpPr>
              <a:spLocks noChangeShapeType="1"/>
            </p:cNvSpPr>
            <p:nvPr/>
          </p:nvSpPr>
          <p:spPr bwMode="auto">
            <a:xfrm rot="10800000">
              <a:off x="3378200" y="2847975"/>
              <a:ext cx="8334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0" name="Line 45"/>
            <p:cNvSpPr>
              <a:spLocks noChangeShapeType="1"/>
            </p:cNvSpPr>
            <p:nvPr/>
          </p:nvSpPr>
          <p:spPr bwMode="auto">
            <a:xfrm rot="10800000" flipV="1">
              <a:off x="4187825" y="2609850"/>
              <a:ext cx="3857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1" name="Text Box 46"/>
            <p:cNvSpPr txBox="1">
              <a:spLocks noChangeArrowheads="1"/>
            </p:cNvSpPr>
            <p:nvPr/>
          </p:nvSpPr>
          <p:spPr bwMode="auto">
            <a:xfrm>
              <a:off x="4595813" y="3060700"/>
              <a:ext cx="1123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queueing</a:t>
              </a:r>
            </a:p>
          </p:txBody>
        </p:sp>
        <p:sp>
          <p:nvSpPr>
            <p:cNvPr id="97302" name="Line 47"/>
            <p:cNvSpPr>
              <a:spLocks noChangeShapeType="1"/>
            </p:cNvSpPr>
            <p:nvPr/>
          </p:nvSpPr>
          <p:spPr bwMode="auto">
            <a:xfrm rot="10800000">
              <a:off x="4349750" y="2609850"/>
              <a:ext cx="595313" cy="55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3" name="Rectangle 3"/>
            <p:cNvSpPr>
              <a:spLocks noChangeArrowheads="1"/>
            </p:cNvSpPr>
            <p:nvPr/>
          </p:nvSpPr>
          <p:spPr bwMode="auto">
            <a:xfrm>
              <a:off x="2116138" y="3630613"/>
              <a:ext cx="4943475" cy="5540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2857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nodal</a:t>
              </a:r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 = </a:t>
              </a: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proc</a:t>
              </a:r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 + </a:t>
              </a: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queue</a:t>
              </a:r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 + </a:t>
              </a: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trans</a:t>
              </a:r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 +  </a:t>
              </a: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prop</a:t>
              </a:r>
              <a:endParaRPr lang="en-US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304" name="Line 25"/>
            <p:cNvSpPr>
              <a:spLocks noChangeShapeType="1"/>
            </p:cNvSpPr>
            <p:nvPr/>
          </p:nvSpPr>
          <p:spPr bwMode="auto">
            <a:xfrm flipV="1">
              <a:off x="2619083" y="2397124"/>
              <a:ext cx="735306" cy="5499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5" name="Rectangle 32"/>
            <p:cNvSpPr>
              <a:spLocks noChangeArrowheads="1"/>
            </p:cNvSpPr>
            <p:nvPr/>
          </p:nvSpPr>
          <p:spPr bwMode="auto">
            <a:xfrm>
              <a:off x="3159125" y="20478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306" name="Line 33"/>
            <p:cNvSpPr>
              <a:spLocks noChangeShapeType="1"/>
            </p:cNvSpPr>
            <p:nvPr/>
          </p:nvSpPr>
          <p:spPr bwMode="auto">
            <a:xfrm>
              <a:off x="3109913" y="1984375"/>
              <a:ext cx="2111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7" name="Text Box 36"/>
            <p:cNvSpPr txBox="1">
              <a:spLocks noChangeArrowheads="1"/>
            </p:cNvSpPr>
            <p:nvPr/>
          </p:nvSpPr>
          <p:spPr bwMode="auto">
            <a:xfrm>
              <a:off x="1743075" y="1541463"/>
              <a:ext cx="4090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</p:txBody>
        </p:sp>
        <p:sp>
          <p:nvSpPr>
            <p:cNvPr id="97308" name="Text Box 37"/>
            <p:cNvSpPr txBox="1">
              <a:spLocks noChangeArrowheads="1"/>
            </p:cNvSpPr>
            <p:nvPr/>
          </p:nvSpPr>
          <p:spPr bwMode="auto">
            <a:xfrm>
              <a:off x="1919288" y="2493963"/>
              <a:ext cx="3873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B</a:t>
              </a:r>
            </a:p>
          </p:txBody>
        </p:sp>
        <p:grpSp>
          <p:nvGrpSpPr>
            <p:cNvPr id="97309" name="Group 66"/>
            <p:cNvGrpSpPr>
              <a:grpSpLocks/>
            </p:cNvGrpSpPr>
            <p:nvPr/>
          </p:nvGrpSpPr>
          <p:grpSpPr bwMode="auto">
            <a:xfrm>
              <a:off x="1893888" y="1541463"/>
              <a:ext cx="779462" cy="679450"/>
              <a:chOff x="-44" y="1473"/>
              <a:chExt cx="981" cy="1105"/>
            </a:xfrm>
          </p:grpSpPr>
          <p:pic>
            <p:nvPicPr>
              <p:cNvPr id="97327" name="Picture 6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328" name="Freeform 6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8069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97310" name="Group 69"/>
            <p:cNvGrpSpPr>
              <a:grpSpLocks/>
            </p:cNvGrpSpPr>
            <p:nvPr/>
          </p:nvGrpSpPr>
          <p:grpSpPr bwMode="auto">
            <a:xfrm>
              <a:off x="1943685" y="2548431"/>
              <a:ext cx="779463" cy="679450"/>
              <a:chOff x="-44" y="1473"/>
              <a:chExt cx="981" cy="1105"/>
            </a:xfrm>
          </p:grpSpPr>
          <p:pic>
            <p:nvPicPr>
              <p:cNvPr id="97325" name="Picture 7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326" name="Freeform 7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8069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97311" name="Text Box 41"/>
            <p:cNvSpPr txBox="1">
              <a:spLocks noChangeArrowheads="1"/>
            </p:cNvSpPr>
            <p:nvPr/>
          </p:nvSpPr>
          <p:spPr bwMode="auto">
            <a:xfrm>
              <a:off x="2987675" y="1249363"/>
              <a:ext cx="152950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transmission</a:t>
              </a:r>
            </a:p>
          </p:txBody>
        </p:sp>
        <p:sp>
          <p:nvSpPr>
            <p:cNvPr id="97312" name="Line 42"/>
            <p:cNvSpPr>
              <a:spLocks noChangeShapeType="1"/>
            </p:cNvSpPr>
            <p:nvPr/>
          </p:nvSpPr>
          <p:spPr bwMode="auto">
            <a:xfrm rot="10800000" flipH="1" flipV="1">
              <a:off x="4038600" y="1517650"/>
              <a:ext cx="528638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97313" name="Group 347"/>
            <p:cNvGrpSpPr>
              <a:grpSpLocks/>
            </p:cNvGrpSpPr>
            <p:nvPr/>
          </p:nvGrpSpPr>
          <p:grpSpPr bwMode="auto">
            <a:xfrm>
              <a:off x="6474579" y="1949848"/>
              <a:ext cx="1162562" cy="715538"/>
              <a:chOff x="1871277" y="1576300"/>
              <a:chExt cx="1128371" cy="437861"/>
            </a:xfrm>
          </p:grpSpPr>
          <p:sp>
            <p:nvSpPr>
              <p:cNvPr id="100" name="Oval 9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 bwMode="auto">
              <a:xfrm>
                <a:off x="1871836" y="1739259"/>
                <a:ext cx="1127812" cy="1165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2" name="Oval 10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3" name="Freeform 102"/>
              <p:cNvSpPr/>
              <p:nvPr/>
            </p:nvSpPr>
            <p:spPr bwMode="auto">
              <a:xfrm>
                <a:off x="2159951" y="1673201"/>
                <a:ext cx="548499" cy="16126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4" name="Freeform 10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5" name="Freeform 10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6" name="Freeform 10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07" name="Straight Connector 106"/>
              <p:cNvCxnSpPr>
                <a:cxnSpLocks noChangeShapeType="1"/>
                <a:endCxn id="10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8" name="Straight Connector 10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7314" name="Rectangle 31"/>
            <p:cNvSpPr>
              <a:spLocks noChangeArrowheads="1"/>
            </p:cNvSpPr>
            <p:nvPr/>
          </p:nvSpPr>
          <p:spPr bwMode="auto">
            <a:xfrm>
              <a:off x="2722387" y="2704007"/>
              <a:ext cx="139765" cy="18519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315" name="Line 33"/>
            <p:cNvSpPr>
              <a:spLocks noChangeShapeType="1"/>
            </p:cNvSpPr>
            <p:nvPr/>
          </p:nvSpPr>
          <p:spPr bwMode="auto">
            <a:xfrm flipV="1">
              <a:off x="2897708" y="2673625"/>
              <a:ext cx="219668" cy="1619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5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597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79576" y="1268760"/>
            <a:ext cx="6624736" cy="720724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</a:rPr>
              <a:t>课程成绩评定方式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143672" y="2636912"/>
            <a:ext cx="8064896" cy="3096344"/>
          </a:xfrm>
        </p:spPr>
        <p:txBody>
          <a:bodyPr>
            <a:norm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v"/>
              <a:defRPr/>
            </a:pPr>
            <a:r>
              <a:rPr lang="en-US" altLang="zh-CN" dirty="0">
                <a:solidFill>
                  <a:srgbClr val="0000FF"/>
                </a:solidFill>
                <a:ea typeface="微软雅黑"/>
              </a:rPr>
              <a:t> </a:t>
            </a:r>
            <a:r>
              <a:rPr lang="zh-CN" altLang="en-US" dirty="0">
                <a:solidFill>
                  <a:srgbClr val="0000FF"/>
                </a:solidFill>
                <a:ea typeface="微软雅黑"/>
              </a:rPr>
              <a:t>期末考试</a:t>
            </a:r>
            <a:r>
              <a:rPr lang="en-US" altLang="zh-CN" dirty="0">
                <a:solidFill>
                  <a:srgbClr val="0000FF"/>
                </a:solidFill>
                <a:ea typeface="微软雅黑"/>
              </a:rPr>
              <a:t>    –   70 %</a:t>
            </a:r>
          </a:p>
          <a:p>
            <a:pPr lvl="0" fontAlgn="auto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v"/>
              <a:defRPr/>
            </a:pPr>
            <a:r>
              <a:rPr lang="en-US" altLang="zh-CN" dirty="0">
                <a:solidFill>
                  <a:srgbClr val="0000FF"/>
                </a:solidFill>
                <a:ea typeface="微软雅黑"/>
              </a:rPr>
              <a:t> </a:t>
            </a:r>
            <a:r>
              <a:rPr lang="zh-CN" altLang="en-US" dirty="0">
                <a:solidFill>
                  <a:srgbClr val="0000FF"/>
                </a:solidFill>
                <a:ea typeface="微软雅黑"/>
              </a:rPr>
              <a:t>平时</a:t>
            </a:r>
            <a:r>
              <a:rPr lang="en-US" altLang="zh-CN" dirty="0">
                <a:solidFill>
                  <a:srgbClr val="0000FF"/>
                </a:solidFill>
                <a:ea typeface="微软雅黑"/>
              </a:rPr>
              <a:t> –  30 %</a:t>
            </a: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zh-CN" altLang="en-US" dirty="0">
                <a:solidFill>
                  <a:srgbClr val="0000FF"/>
                </a:solidFill>
              </a:rPr>
              <a:t>实验报告</a:t>
            </a:r>
            <a:r>
              <a:rPr lang="en-US" altLang="zh-CN" dirty="0">
                <a:solidFill>
                  <a:srgbClr val="0000FF"/>
                </a:solidFill>
              </a:rPr>
              <a:t> –   </a:t>
            </a:r>
            <a:r>
              <a:rPr lang="zh-CN" altLang="en-US" dirty="0">
                <a:solidFill>
                  <a:srgbClr val="0000FF"/>
                </a:solidFill>
              </a:rPr>
              <a:t>作为单独的实验课给成绩</a:t>
            </a:r>
            <a:r>
              <a:rPr lang="en-US" altLang="zh-CN" dirty="0">
                <a:solidFill>
                  <a:srgbClr val="0000FF"/>
                </a:solidFill>
              </a:rPr>
              <a:t>, </a:t>
            </a:r>
            <a:r>
              <a:rPr lang="zh-CN" altLang="en-US" dirty="0">
                <a:solidFill>
                  <a:srgbClr val="0000FF"/>
                </a:solidFill>
              </a:rPr>
              <a:t>实验课和理论课务必选同一教师的授课，不然无法给出成绩</a:t>
            </a:r>
            <a:endParaRPr lang="en-US" altLang="zh-CN" dirty="0">
              <a:solidFill>
                <a:srgbClr val="0000FF"/>
              </a:solidFill>
            </a:endParaRP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zh-CN" altLang="en-US" dirty="0">
                <a:solidFill>
                  <a:srgbClr val="0000FF"/>
                </a:solidFill>
              </a:rPr>
              <a:t>测验</a:t>
            </a:r>
            <a:r>
              <a:rPr lang="en-US" altLang="zh-CN" dirty="0">
                <a:solidFill>
                  <a:srgbClr val="0000FF"/>
                </a:solidFill>
              </a:rPr>
              <a:t> / </a:t>
            </a:r>
            <a:r>
              <a:rPr lang="zh-CN" altLang="en-US" dirty="0">
                <a:solidFill>
                  <a:srgbClr val="0000FF"/>
                </a:solidFill>
              </a:rPr>
              <a:t>代码</a:t>
            </a:r>
            <a:r>
              <a:rPr lang="en-US" altLang="zh-CN" dirty="0">
                <a:solidFill>
                  <a:srgbClr val="0000FF"/>
                </a:solidFill>
              </a:rPr>
              <a:t>   –   10 %</a:t>
            </a: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zh-CN" altLang="en-US" dirty="0">
                <a:solidFill>
                  <a:srgbClr val="0000FF"/>
                </a:solidFill>
              </a:rPr>
              <a:t>小作品 </a:t>
            </a:r>
            <a:r>
              <a:rPr lang="en-US" altLang="zh-CN" dirty="0">
                <a:solidFill>
                  <a:srgbClr val="0000FF"/>
                </a:solidFill>
              </a:rPr>
              <a:t>/ </a:t>
            </a:r>
            <a:r>
              <a:rPr lang="zh-CN" altLang="en-US" dirty="0">
                <a:solidFill>
                  <a:srgbClr val="0000FF"/>
                </a:solidFill>
              </a:rPr>
              <a:t>作业</a:t>
            </a:r>
            <a:r>
              <a:rPr lang="en-US" altLang="zh-CN" dirty="0">
                <a:solidFill>
                  <a:srgbClr val="0000FF"/>
                </a:solidFill>
              </a:rPr>
              <a:t>   –     10 %</a:t>
            </a: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zh-CN" altLang="en-US" dirty="0">
                <a:solidFill>
                  <a:srgbClr val="0000FF"/>
                </a:solidFill>
              </a:rPr>
              <a:t>考勤 </a:t>
            </a:r>
            <a:r>
              <a:rPr lang="en-US" altLang="zh-CN" dirty="0">
                <a:solidFill>
                  <a:srgbClr val="0000FF"/>
                </a:solidFill>
              </a:rPr>
              <a:t>– 10 %</a:t>
            </a:r>
          </a:p>
        </p:txBody>
      </p:sp>
    </p:spTree>
    <p:extLst>
      <p:ext uri="{BB962C8B-B14F-4D97-AF65-F5344CB8AC3E}">
        <p14:creationId xmlns:p14="http://schemas.microsoft.com/office/powerpoint/2010/main" val="13183341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F7D619A-077F-4DCA-BECC-DEF9FC74FA1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2642" name="Rectangle 3"/>
          <p:cNvSpPr>
            <a:spLocks noChangeArrowheads="1"/>
          </p:cNvSpPr>
          <p:nvPr/>
        </p:nvSpPr>
        <p:spPr bwMode="auto">
          <a:xfrm>
            <a:off x="1631504" y="4293096"/>
            <a:ext cx="3810000" cy="20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r>
              <a:rPr lang="en-US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trans</a:t>
            </a:r>
            <a:r>
              <a:rPr lang="en-US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transmission delay: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L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packet length (bits) 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R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link </a:t>
            </a: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bandwidth (bps)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i="1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trans</a:t>
            </a:r>
            <a:r>
              <a:rPr lang="en-US" sz="20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= L/R</a:t>
            </a:r>
          </a:p>
        </p:txBody>
      </p:sp>
      <p:sp>
        <p:nvSpPr>
          <p:cNvPr id="112643" name="Rectangle 4"/>
          <p:cNvSpPr>
            <a:spLocks noChangeArrowheads="1"/>
          </p:cNvSpPr>
          <p:nvPr/>
        </p:nvSpPr>
        <p:spPr bwMode="auto">
          <a:xfrm>
            <a:off x="6259512" y="4293096"/>
            <a:ext cx="4733031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r>
              <a:rPr lang="en-US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prop</a:t>
            </a:r>
            <a:r>
              <a:rPr lang="en-US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propagation delay: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length of physical link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propagation speed (~2x10</a:t>
            </a:r>
            <a:r>
              <a:rPr lang="en-US" sz="2000" baseline="30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8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m/sec)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prop</a:t>
            </a:r>
            <a:r>
              <a:rPr lang="en-US" sz="2000" dirty="0">
                <a:solidFill>
                  <a:srgbClr val="00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= </a:t>
            </a: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/</a:t>
            </a: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</a:t>
            </a:r>
          </a:p>
        </p:txBody>
      </p:sp>
      <p:pic>
        <p:nvPicPr>
          <p:cNvPr id="99332" name="Picture 6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855664"/>
            <a:ext cx="67373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3" name="Rectangle 2"/>
          <p:cNvSpPr>
            <a:spLocks noChangeArrowheads="1"/>
          </p:cNvSpPr>
          <p:nvPr/>
        </p:nvSpPr>
        <p:spPr bwMode="auto">
          <a:xfrm>
            <a:off x="1976438" y="200026"/>
            <a:ext cx="77724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400">
                <a:solidFill>
                  <a:srgbClr val="000099"/>
                </a:solidFill>
                <a:latin typeface="Comic Sans MS" panose="030F0702030302020204" pitchFamily="66" charset="0"/>
              </a:rPr>
              <a:t>Four sources of packet delay</a:t>
            </a:r>
            <a:endParaRPr lang="en-US" altLang="zh-CN" sz="48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99335" name="TextBox 1"/>
          <p:cNvSpPr txBox="1">
            <a:spLocks noChangeArrowheads="1"/>
          </p:cNvSpPr>
          <p:nvPr/>
        </p:nvSpPr>
        <p:spPr bwMode="auto">
          <a:xfrm>
            <a:off x="2027238" y="6370639"/>
            <a:ext cx="68130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>
                <a:solidFill>
                  <a:schemeClr val="bg1"/>
                </a:solidFill>
                <a:latin typeface="Comic Sans MS" panose="030F0702030302020204" pitchFamily="66" charset="0"/>
              </a:rPr>
              <a:t>* Check out the Java applet for an interactive animation on trans vs. prop delay</a:t>
            </a:r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575720" y="5157192"/>
            <a:ext cx="2692400" cy="701675"/>
            <a:chOff x="2271473" y="5377200"/>
            <a:chExt cx="2692148" cy="701675"/>
          </a:xfrm>
        </p:grpSpPr>
        <p:sp>
          <p:nvSpPr>
            <p:cNvPr id="99388" name="Text Box 62"/>
            <p:cNvSpPr txBox="1">
              <a:spLocks noChangeArrowheads="1"/>
            </p:cNvSpPr>
            <p:nvPr/>
          </p:nvSpPr>
          <p:spPr bwMode="auto">
            <a:xfrm>
              <a:off x="2598578" y="5377200"/>
              <a:ext cx="2105025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 i="1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sz="2000" baseline="-25000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trans</a:t>
              </a:r>
              <a:r>
                <a:rPr lang="en-US" altLang="zh-CN" sz="2000" baseline="-25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and </a:t>
              </a:r>
              <a:r>
                <a:rPr lang="en-US" altLang="zh-CN" sz="2000" i="1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sz="2000" baseline="-25000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prop</a:t>
              </a:r>
              <a:endParaRPr lang="en-US" altLang="zh-CN" sz="2000" baseline="-25000" dirty="0">
                <a:solidFill>
                  <a:srgbClr val="CC0000"/>
                </a:solidFill>
                <a:latin typeface="Comic Sans MS" panose="030F0702030302020204" pitchFamily="66" charset="0"/>
              </a:endParaRPr>
            </a:p>
            <a:p>
              <a:pPr algn="ctr"/>
              <a:r>
                <a:rPr lang="en-US" altLang="zh-CN" sz="2000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very </a:t>
              </a:r>
              <a:r>
                <a:rPr lang="en-US" altLang="zh-CN" sz="2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different</a:t>
              </a:r>
            </a:p>
          </p:txBody>
        </p:sp>
        <p:cxnSp>
          <p:nvCxnSpPr>
            <p:cNvPr id="99389" name="Straight Arrow Connector 3"/>
            <p:cNvCxnSpPr>
              <a:cxnSpLocks noChangeShapeType="1"/>
            </p:cNvCxnSpPr>
            <p:nvPr/>
          </p:nvCxnSpPr>
          <p:spPr bwMode="auto">
            <a:xfrm>
              <a:off x="2271473" y="5616983"/>
              <a:ext cx="554448" cy="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390" name="Straight Arrow Connector 72"/>
            <p:cNvCxnSpPr>
              <a:cxnSpLocks noChangeShapeType="1"/>
            </p:cNvCxnSpPr>
            <p:nvPr/>
          </p:nvCxnSpPr>
          <p:spPr bwMode="auto">
            <a:xfrm flipH="1">
              <a:off x="4409173" y="5608388"/>
              <a:ext cx="554448" cy="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9337" name="TextBox 1"/>
          <p:cNvSpPr txBox="1">
            <a:spLocks noChangeArrowheads="1"/>
          </p:cNvSpPr>
          <p:nvPr/>
        </p:nvSpPr>
        <p:spPr bwMode="auto">
          <a:xfrm>
            <a:off x="2035176" y="5877272"/>
            <a:ext cx="9147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* Check out the online interactive exercises for more examples: h</a:t>
            </a:r>
            <a:r>
              <a:rPr lang="en-US" altLang="zh-CN" sz="1200" dirty="0">
                <a:solidFill>
                  <a:schemeClr val="bg1"/>
                </a:solidFill>
                <a:latin typeface="Comic Sans MS" panose="030F0702030302020204" pitchFamily="66" charset="0"/>
              </a:rPr>
              <a:t>ttp://gaia.cs.umass.edu/kurose_ross/interactive/</a:t>
            </a:r>
          </a:p>
        </p:txBody>
      </p:sp>
      <p:sp>
        <p:nvSpPr>
          <p:cNvPr id="99338" name="Line 24"/>
          <p:cNvSpPr>
            <a:spLocks noChangeShapeType="1"/>
          </p:cNvSpPr>
          <p:nvPr/>
        </p:nvSpPr>
        <p:spPr bwMode="auto">
          <a:xfrm>
            <a:off x="4144963" y="1857375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99339" name="Group 347"/>
          <p:cNvGrpSpPr>
            <a:grpSpLocks/>
          </p:cNvGrpSpPr>
          <p:nvPr/>
        </p:nvGrpSpPr>
        <p:grpSpPr bwMode="auto">
          <a:xfrm>
            <a:off x="4860925" y="1905001"/>
            <a:ext cx="1162050" cy="715963"/>
            <a:chOff x="1871277" y="1576300"/>
            <a:chExt cx="1128371" cy="437861"/>
          </a:xfrm>
        </p:grpSpPr>
        <p:sp>
          <p:nvSpPr>
            <p:cNvPr id="87" name="Oval 8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9" name="Oval 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2159536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94" name="Straight Connector 93"/>
            <p:cNvCxnSpPr>
              <a:cxnSpLocks noChangeShapeType="1"/>
              <a:endCxn id="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" name="Straight Connector 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9340" name="Line 26"/>
          <p:cNvSpPr>
            <a:spLocks noChangeShapeType="1"/>
          </p:cNvSpPr>
          <p:nvPr/>
        </p:nvSpPr>
        <p:spPr bwMode="auto">
          <a:xfrm>
            <a:off x="6069014" y="2276476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41" name="Rectangle 29"/>
          <p:cNvSpPr>
            <a:spLocks noChangeArrowheads="1"/>
          </p:cNvSpPr>
          <p:nvPr/>
        </p:nvSpPr>
        <p:spPr bwMode="auto">
          <a:xfrm>
            <a:off x="6988175" y="2076451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2" name="Rectangle 30"/>
          <p:cNvSpPr>
            <a:spLocks noChangeArrowheads="1"/>
          </p:cNvSpPr>
          <p:nvPr/>
        </p:nvSpPr>
        <p:spPr bwMode="auto">
          <a:xfrm>
            <a:off x="5735639" y="214788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3" name="Rectangle 31"/>
          <p:cNvSpPr>
            <a:spLocks noChangeArrowheads="1"/>
          </p:cNvSpPr>
          <p:nvPr/>
        </p:nvSpPr>
        <p:spPr bwMode="auto">
          <a:xfrm>
            <a:off x="5897564" y="2147889"/>
            <a:ext cx="147637" cy="200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4" name="Line 35"/>
          <p:cNvSpPr>
            <a:spLocks noChangeShapeType="1"/>
          </p:cNvSpPr>
          <p:nvPr/>
        </p:nvSpPr>
        <p:spPr bwMode="auto">
          <a:xfrm flipV="1">
            <a:off x="7759701" y="1876425"/>
            <a:ext cx="36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45" name="Rectangle 38"/>
          <p:cNvSpPr>
            <a:spLocks noChangeArrowheads="1"/>
          </p:cNvSpPr>
          <p:nvPr/>
        </p:nvSpPr>
        <p:spPr bwMode="auto">
          <a:xfrm>
            <a:off x="6026150" y="2085976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6" name="Text Box 39"/>
          <p:cNvSpPr txBox="1">
            <a:spLocks noChangeArrowheads="1"/>
          </p:cNvSpPr>
          <p:nvPr/>
        </p:nvSpPr>
        <p:spPr bwMode="auto">
          <a:xfrm>
            <a:off x="6415088" y="1689101"/>
            <a:ext cx="14382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propagation</a:t>
            </a:r>
          </a:p>
        </p:txBody>
      </p:sp>
      <p:sp>
        <p:nvSpPr>
          <p:cNvPr id="99347" name="Line 40"/>
          <p:cNvSpPr>
            <a:spLocks noChangeShapeType="1"/>
          </p:cNvSpPr>
          <p:nvPr/>
        </p:nvSpPr>
        <p:spPr bwMode="auto">
          <a:xfrm rot="10800000">
            <a:off x="6169025" y="1876425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48" name="Text Box 43"/>
          <p:cNvSpPr txBox="1">
            <a:spLocks noChangeArrowheads="1"/>
          </p:cNvSpPr>
          <p:nvPr/>
        </p:nvSpPr>
        <p:spPr bwMode="auto">
          <a:xfrm>
            <a:off x="4637707" y="2803525"/>
            <a:ext cx="13163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nodal</a:t>
            </a:r>
          </a:p>
          <a:p>
            <a:pPr algn="ctr"/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processing</a:t>
            </a:r>
          </a:p>
        </p:txBody>
      </p:sp>
      <p:sp>
        <p:nvSpPr>
          <p:cNvPr id="99349" name="Line 44"/>
          <p:cNvSpPr>
            <a:spLocks noChangeShapeType="1"/>
          </p:cNvSpPr>
          <p:nvPr/>
        </p:nvSpPr>
        <p:spPr bwMode="auto">
          <a:xfrm rot="10800000">
            <a:off x="4902200" y="2847975"/>
            <a:ext cx="833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0" name="Line 45"/>
          <p:cNvSpPr>
            <a:spLocks noChangeShapeType="1"/>
          </p:cNvSpPr>
          <p:nvPr/>
        </p:nvSpPr>
        <p:spPr bwMode="auto">
          <a:xfrm rot="10800000" flipV="1">
            <a:off x="5711826" y="2609850"/>
            <a:ext cx="385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1" name="Text Box 46"/>
          <p:cNvSpPr txBox="1">
            <a:spLocks noChangeArrowheads="1"/>
          </p:cNvSpPr>
          <p:nvPr/>
        </p:nvSpPr>
        <p:spPr bwMode="auto">
          <a:xfrm>
            <a:off x="6119813" y="3060701"/>
            <a:ext cx="1123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queueing</a:t>
            </a:r>
          </a:p>
        </p:txBody>
      </p:sp>
      <p:sp>
        <p:nvSpPr>
          <p:cNvPr id="99352" name="Line 47"/>
          <p:cNvSpPr>
            <a:spLocks noChangeShapeType="1"/>
          </p:cNvSpPr>
          <p:nvPr/>
        </p:nvSpPr>
        <p:spPr bwMode="auto">
          <a:xfrm rot="10800000">
            <a:off x="5873751" y="2609850"/>
            <a:ext cx="595313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3" name="Rectangle 3"/>
          <p:cNvSpPr>
            <a:spLocks noChangeArrowheads="1"/>
          </p:cNvSpPr>
          <p:nvPr/>
        </p:nvSpPr>
        <p:spPr bwMode="auto">
          <a:xfrm>
            <a:off x="3640139" y="3630614"/>
            <a:ext cx="4943475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2857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nodal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= </a:t>
            </a: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proc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+ </a:t>
            </a: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queue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+ </a:t>
            </a: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trans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+  </a:t>
            </a: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prop</a:t>
            </a:r>
            <a:endParaRPr lang="en-US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99354" name="Line 25"/>
          <p:cNvSpPr>
            <a:spLocks noChangeShapeType="1"/>
          </p:cNvSpPr>
          <p:nvPr/>
        </p:nvSpPr>
        <p:spPr bwMode="auto">
          <a:xfrm flipV="1">
            <a:off x="4143376" y="2397126"/>
            <a:ext cx="735013" cy="549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5" name="Rectangle 32"/>
          <p:cNvSpPr>
            <a:spLocks noChangeArrowheads="1"/>
          </p:cNvSpPr>
          <p:nvPr/>
        </p:nvSpPr>
        <p:spPr bwMode="auto">
          <a:xfrm>
            <a:off x="4683125" y="2047876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56" name="Line 33"/>
          <p:cNvSpPr>
            <a:spLocks noChangeShapeType="1"/>
          </p:cNvSpPr>
          <p:nvPr/>
        </p:nvSpPr>
        <p:spPr bwMode="auto">
          <a:xfrm>
            <a:off x="4633914" y="1984375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7" name="Text Box 36"/>
          <p:cNvSpPr txBox="1">
            <a:spLocks noChangeArrowheads="1"/>
          </p:cNvSpPr>
          <p:nvPr/>
        </p:nvSpPr>
        <p:spPr bwMode="auto">
          <a:xfrm>
            <a:off x="3267076" y="1541463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99358" name="Text Box 37"/>
          <p:cNvSpPr txBox="1">
            <a:spLocks noChangeArrowheads="1"/>
          </p:cNvSpPr>
          <p:nvPr/>
        </p:nvSpPr>
        <p:spPr bwMode="auto">
          <a:xfrm>
            <a:off x="3443288" y="24939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B</a:t>
            </a:r>
          </a:p>
        </p:txBody>
      </p:sp>
      <p:grpSp>
        <p:nvGrpSpPr>
          <p:cNvPr id="99359" name="Group 66"/>
          <p:cNvGrpSpPr>
            <a:grpSpLocks/>
          </p:cNvGrpSpPr>
          <p:nvPr/>
        </p:nvGrpSpPr>
        <p:grpSpPr bwMode="auto">
          <a:xfrm>
            <a:off x="3417888" y="1541463"/>
            <a:ext cx="779462" cy="679450"/>
            <a:chOff x="-44" y="1473"/>
            <a:chExt cx="981" cy="1105"/>
          </a:xfrm>
        </p:grpSpPr>
        <p:pic>
          <p:nvPicPr>
            <p:cNvPr id="99377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378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99360" name="Group 69"/>
          <p:cNvGrpSpPr>
            <a:grpSpLocks/>
          </p:cNvGrpSpPr>
          <p:nvPr/>
        </p:nvGrpSpPr>
        <p:grpSpPr bwMode="auto">
          <a:xfrm>
            <a:off x="3467101" y="2547938"/>
            <a:ext cx="779463" cy="679450"/>
            <a:chOff x="-44" y="1473"/>
            <a:chExt cx="981" cy="1105"/>
          </a:xfrm>
        </p:grpSpPr>
        <p:pic>
          <p:nvPicPr>
            <p:cNvPr id="99375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376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99361" name="Text Box 41"/>
          <p:cNvSpPr txBox="1">
            <a:spLocks noChangeArrowheads="1"/>
          </p:cNvSpPr>
          <p:nvPr/>
        </p:nvSpPr>
        <p:spPr bwMode="auto">
          <a:xfrm>
            <a:off x="4511675" y="1249363"/>
            <a:ext cx="15295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transmission</a:t>
            </a:r>
          </a:p>
        </p:txBody>
      </p:sp>
      <p:sp>
        <p:nvSpPr>
          <p:cNvPr id="99362" name="Line 42"/>
          <p:cNvSpPr>
            <a:spLocks noChangeShapeType="1"/>
          </p:cNvSpPr>
          <p:nvPr/>
        </p:nvSpPr>
        <p:spPr bwMode="auto">
          <a:xfrm rot="10800000" flipH="1" flipV="1">
            <a:off x="5562600" y="1517650"/>
            <a:ext cx="528638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99363" name="Group 347"/>
          <p:cNvGrpSpPr>
            <a:grpSpLocks/>
          </p:cNvGrpSpPr>
          <p:nvPr/>
        </p:nvGrpSpPr>
        <p:grpSpPr bwMode="auto">
          <a:xfrm>
            <a:off x="7997825" y="1949451"/>
            <a:ext cx="1163638" cy="715963"/>
            <a:chOff x="1871277" y="1576300"/>
            <a:chExt cx="1128371" cy="437860"/>
          </a:xfrm>
        </p:grpSpPr>
        <p:sp>
          <p:nvSpPr>
            <p:cNvPr id="77" name="Oval 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1871277" y="1739405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9" name="Oval 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2159143" y="1673386"/>
              <a:ext cx="549561" cy="1611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84" name="Straight Connector 83"/>
            <p:cNvCxnSpPr>
              <a:cxnSpLocks noChangeShapeType="1"/>
              <a:endCxn id="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" name="Straight Connector 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9364" name="Rectangle 31"/>
          <p:cNvSpPr>
            <a:spLocks noChangeArrowheads="1"/>
          </p:cNvSpPr>
          <p:nvPr/>
        </p:nvSpPr>
        <p:spPr bwMode="auto">
          <a:xfrm>
            <a:off x="4246563" y="2703514"/>
            <a:ext cx="139700" cy="1857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65" name="Line 33"/>
          <p:cNvSpPr>
            <a:spLocks noChangeShapeType="1"/>
          </p:cNvSpPr>
          <p:nvPr/>
        </p:nvSpPr>
        <p:spPr bwMode="auto">
          <a:xfrm flipV="1">
            <a:off x="4421188" y="2673351"/>
            <a:ext cx="220662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0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2" grpId="0"/>
      <p:bldP spid="11264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B23E70C-11B5-4DC0-83C0-15AD780CACA2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13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63739" y="-55561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Caravan analogy</a:t>
            </a:r>
          </a:p>
        </p:txBody>
      </p:sp>
      <p:sp>
        <p:nvSpPr>
          <p:cNvPr id="11469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43472" y="3063876"/>
            <a:ext cx="4824536" cy="3394968"/>
          </a:xfrm>
        </p:spPr>
        <p:txBody>
          <a:bodyPr>
            <a:normAutofit/>
          </a:bodyPr>
          <a:lstStyle/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cars </a:t>
            </a:r>
            <a:r>
              <a:rPr lang="en-US" altLang="ja-JP" sz="2400" dirty="0"/>
              <a:t>"propagate" at </a:t>
            </a:r>
            <a:br>
              <a:rPr lang="en-US" altLang="ja-JP" sz="2400" dirty="0"/>
            </a:br>
            <a:r>
              <a:rPr lang="en-US" altLang="ja-JP" sz="2400" dirty="0"/>
              <a:t>100 km/</a:t>
            </a:r>
            <a:r>
              <a:rPr lang="en-US" altLang="ja-JP" sz="2400" dirty="0" err="1"/>
              <a:t>hr</a:t>
            </a:r>
            <a:endParaRPr lang="en-US" altLang="ja-JP" sz="2400" dirty="0"/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toll booth takes 12 sec to service car (bit transmission time)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car ~ bit; caravan ~ packet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i="1" dirty="0">
                <a:solidFill>
                  <a:srgbClr val="CC0000"/>
                </a:solidFill>
              </a:rPr>
              <a:t>Q:</a:t>
            </a:r>
            <a:r>
              <a:rPr lang="en-US" altLang="zh-CN" sz="2400" dirty="0">
                <a:solidFill>
                  <a:srgbClr val="CC0000"/>
                </a:solidFill>
              </a:rPr>
              <a:t> How long until caravan is lined up before 2nd toll booth?</a:t>
            </a:r>
          </a:p>
          <a:p>
            <a:pPr marL="287338" indent="-287338">
              <a:buNone/>
            </a:pPr>
            <a:endParaRPr lang="en-US" altLang="zh-CN" sz="2400" dirty="0">
              <a:solidFill>
                <a:srgbClr val="CC0000"/>
              </a:solidFill>
            </a:endParaRPr>
          </a:p>
        </p:txBody>
      </p:sp>
      <p:sp>
        <p:nvSpPr>
          <p:cNvPr id="7373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856413" y="2932113"/>
            <a:ext cx="3848099" cy="3365500"/>
          </a:xfrm>
        </p:spPr>
        <p:txBody>
          <a:bodyPr>
            <a:normAutofit fontScale="92500"/>
          </a:bodyPr>
          <a:lstStyle/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time to </a:t>
            </a:r>
            <a:r>
              <a:rPr lang="en-US" altLang="ja-JP" sz="2400" dirty="0"/>
              <a:t>"push" entire caravan through toll booth onto highway = 12*10 = 120 sec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time for last car to propagate from 1st to 2nd toll both: 100km/(100km/</a:t>
            </a:r>
            <a:r>
              <a:rPr lang="en-US" altLang="zh-CN" sz="2400" dirty="0" err="1"/>
              <a:t>hr</a:t>
            </a:r>
            <a:r>
              <a:rPr lang="en-US" altLang="zh-CN" sz="2400" dirty="0"/>
              <a:t>)= 1 </a:t>
            </a:r>
            <a:r>
              <a:rPr lang="en-US" altLang="zh-CN" sz="2400" dirty="0" err="1"/>
              <a:t>hr</a:t>
            </a:r>
            <a:endParaRPr lang="en-US" altLang="zh-CN" sz="2400" dirty="0"/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i="1" dirty="0">
                <a:solidFill>
                  <a:srgbClr val="CC0000"/>
                </a:solidFill>
              </a:rPr>
              <a:t>A:</a:t>
            </a:r>
            <a:r>
              <a:rPr lang="en-US" altLang="zh-CN" sz="2400" dirty="0">
                <a:solidFill>
                  <a:srgbClr val="CC0000"/>
                </a:solidFill>
              </a:rPr>
              <a:t> 62 minutes</a:t>
            </a:r>
          </a:p>
        </p:txBody>
      </p:sp>
      <p:pic>
        <p:nvPicPr>
          <p:cNvPr id="101378" name="Picture 3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8" y="811215"/>
            <a:ext cx="3257551" cy="100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1382" name="Group 42"/>
          <p:cNvGrpSpPr>
            <a:grpSpLocks/>
          </p:cNvGrpSpPr>
          <p:nvPr/>
        </p:nvGrpSpPr>
        <p:grpSpPr bwMode="auto">
          <a:xfrm>
            <a:off x="1930401" y="1195389"/>
            <a:ext cx="8043863" cy="1487487"/>
            <a:chOff x="165" y="725"/>
            <a:chExt cx="5067" cy="937"/>
          </a:xfrm>
        </p:grpSpPr>
        <p:grpSp>
          <p:nvGrpSpPr>
            <p:cNvPr id="101384" name="Group 43"/>
            <p:cNvGrpSpPr>
              <a:grpSpLocks/>
            </p:cNvGrpSpPr>
            <p:nvPr/>
          </p:nvGrpSpPr>
          <p:grpSpPr bwMode="auto">
            <a:xfrm>
              <a:off x="3518" y="781"/>
              <a:ext cx="551" cy="881"/>
              <a:chOff x="1340" y="938"/>
              <a:chExt cx="551" cy="881"/>
            </a:xfrm>
          </p:grpSpPr>
          <p:sp>
            <p:nvSpPr>
              <p:cNvPr id="101408" name="Rectangle 44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1409" name="Text Box 45"/>
              <p:cNvSpPr txBox="1">
                <a:spLocks noChangeArrowheads="1"/>
              </p:cNvSpPr>
              <p:nvPr/>
            </p:nvSpPr>
            <p:spPr bwMode="auto">
              <a:xfrm>
                <a:off x="1340" y="1373"/>
                <a:ext cx="551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toll </a:t>
                </a:r>
              </a:p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booth</a:t>
                </a:r>
              </a:p>
            </p:txBody>
          </p:sp>
        </p:grpSp>
        <p:grpSp>
          <p:nvGrpSpPr>
            <p:cNvPr id="101385" name="Group 46"/>
            <p:cNvGrpSpPr>
              <a:grpSpLocks/>
            </p:cNvGrpSpPr>
            <p:nvPr/>
          </p:nvGrpSpPr>
          <p:grpSpPr bwMode="auto">
            <a:xfrm>
              <a:off x="1721" y="781"/>
              <a:ext cx="551" cy="881"/>
              <a:chOff x="1340" y="938"/>
              <a:chExt cx="551" cy="881"/>
            </a:xfrm>
          </p:grpSpPr>
          <p:sp>
            <p:nvSpPr>
              <p:cNvPr id="101406" name="Rectangle 47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1407" name="Text Box 48"/>
              <p:cNvSpPr txBox="1">
                <a:spLocks noChangeArrowheads="1"/>
              </p:cNvSpPr>
              <p:nvPr/>
            </p:nvSpPr>
            <p:spPr bwMode="auto">
              <a:xfrm>
                <a:off x="1340" y="1373"/>
                <a:ext cx="551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toll </a:t>
                </a:r>
              </a:p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booth</a:t>
                </a:r>
              </a:p>
            </p:txBody>
          </p:sp>
        </p:grpSp>
        <p:sp>
          <p:nvSpPr>
            <p:cNvPr id="101386" name="AutoShape 49"/>
            <p:cNvSpPr>
              <a:spLocks/>
            </p:cNvSpPr>
            <p:nvPr/>
          </p:nvSpPr>
          <p:spPr bwMode="auto">
            <a:xfrm rot="-5400000">
              <a:off x="1012" y="307"/>
              <a:ext cx="50" cy="1743"/>
            </a:xfrm>
            <a:prstGeom prst="leftBrace">
              <a:avLst>
                <a:gd name="adj1" fmla="val 290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87" name="Text Box 50"/>
            <p:cNvSpPr txBox="1">
              <a:spLocks noChangeArrowheads="1"/>
            </p:cNvSpPr>
            <p:nvPr/>
          </p:nvSpPr>
          <p:spPr bwMode="auto">
            <a:xfrm>
              <a:off x="726" y="1139"/>
              <a:ext cx="725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ten-car </a:t>
              </a:r>
            </a:p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caravan</a:t>
              </a:r>
            </a:p>
          </p:txBody>
        </p:sp>
        <p:sp>
          <p:nvSpPr>
            <p:cNvPr id="101388" name="Line 51"/>
            <p:cNvSpPr>
              <a:spLocks noChangeShapeType="1"/>
            </p:cNvSpPr>
            <p:nvPr/>
          </p:nvSpPr>
          <p:spPr bwMode="auto">
            <a:xfrm flipH="1">
              <a:off x="2100" y="976"/>
              <a:ext cx="4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89" name="Text Box 52"/>
            <p:cNvSpPr txBox="1">
              <a:spLocks noChangeArrowheads="1"/>
            </p:cNvSpPr>
            <p:nvPr/>
          </p:nvSpPr>
          <p:spPr bwMode="auto">
            <a:xfrm>
              <a:off x="2515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100 km</a:t>
              </a:r>
            </a:p>
          </p:txBody>
        </p:sp>
        <p:sp>
          <p:nvSpPr>
            <p:cNvPr id="101390" name="Line 53"/>
            <p:cNvSpPr>
              <a:spLocks noChangeShapeType="1"/>
            </p:cNvSpPr>
            <p:nvPr/>
          </p:nvSpPr>
          <p:spPr bwMode="auto">
            <a:xfrm flipH="1" flipV="1">
              <a:off x="3985" y="975"/>
              <a:ext cx="3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91" name="Text Box 54"/>
            <p:cNvSpPr txBox="1">
              <a:spLocks noChangeArrowheads="1"/>
            </p:cNvSpPr>
            <p:nvPr/>
          </p:nvSpPr>
          <p:spPr bwMode="auto">
            <a:xfrm>
              <a:off x="4377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100 km</a:t>
              </a:r>
            </a:p>
          </p:txBody>
        </p:sp>
        <p:sp>
          <p:nvSpPr>
            <p:cNvPr id="101392" name="Line 55"/>
            <p:cNvSpPr>
              <a:spLocks noChangeShapeType="1"/>
            </p:cNvSpPr>
            <p:nvPr/>
          </p:nvSpPr>
          <p:spPr bwMode="auto">
            <a:xfrm>
              <a:off x="5057" y="976"/>
              <a:ext cx="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93" name="Oval 56"/>
            <p:cNvSpPr>
              <a:spLocks noChangeArrowheads="1"/>
            </p:cNvSpPr>
            <p:nvPr/>
          </p:nvSpPr>
          <p:spPr bwMode="auto">
            <a:xfrm>
              <a:off x="679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94" name="Oval 57"/>
            <p:cNvSpPr>
              <a:spLocks noChangeArrowheads="1"/>
            </p:cNvSpPr>
            <p:nvPr/>
          </p:nvSpPr>
          <p:spPr bwMode="auto">
            <a:xfrm>
              <a:off x="775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95" name="Oval 58"/>
            <p:cNvSpPr>
              <a:spLocks noChangeArrowheads="1"/>
            </p:cNvSpPr>
            <p:nvPr/>
          </p:nvSpPr>
          <p:spPr bwMode="auto">
            <a:xfrm>
              <a:off x="916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01396" name="Picture 59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4" y="920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397" name="Picture 60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6" y="917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1398" name="Group 61"/>
            <p:cNvGrpSpPr>
              <a:grpSpLocks/>
            </p:cNvGrpSpPr>
            <p:nvPr/>
          </p:nvGrpSpPr>
          <p:grpSpPr bwMode="auto">
            <a:xfrm>
              <a:off x="1815" y="725"/>
              <a:ext cx="289" cy="490"/>
              <a:chOff x="2365" y="1352"/>
              <a:chExt cx="1022" cy="1616"/>
            </a:xfrm>
          </p:grpSpPr>
          <p:pic>
            <p:nvPicPr>
              <p:cNvPr id="101404" name="Picture 6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405" name="Rectangle 63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101399" name="Picture 64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5" y="933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1400" name="Group 65"/>
            <p:cNvGrpSpPr>
              <a:grpSpLocks/>
            </p:cNvGrpSpPr>
            <p:nvPr/>
          </p:nvGrpSpPr>
          <p:grpSpPr bwMode="auto">
            <a:xfrm>
              <a:off x="3656" y="743"/>
              <a:ext cx="289" cy="490"/>
              <a:chOff x="2365" y="1352"/>
              <a:chExt cx="1022" cy="1616"/>
            </a:xfrm>
          </p:grpSpPr>
          <p:pic>
            <p:nvPicPr>
              <p:cNvPr id="101402" name="Picture 66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403" name="Rectangle 67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1401" name="Line 68"/>
            <p:cNvSpPr>
              <a:spLocks noChangeShapeType="1"/>
            </p:cNvSpPr>
            <p:nvPr/>
          </p:nvSpPr>
          <p:spPr bwMode="auto">
            <a:xfrm>
              <a:off x="3195" y="976"/>
              <a:ext cx="5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94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3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3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E7AD800-4803-4AD8-9B17-10DEEB5517B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34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52637" y="93188"/>
            <a:ext cx="7772400" cy="846137"/>
          </a:xfrm>
        </p:spPr>
        <p:txBody>
          <a:bodyPr/>
          <a:lstStyle/>
          <a:p>
            <a:pPr eaLnBrk="1" hangingPunct="1"/>
            <a:r>
              <a:rPr lang="en-US" altLang="zh-CN" dirty="0"/>
              <a:t>Caravan analogy (more)</a:t>
            </a:r>
          </a:p>
        </p:txBody>
      </p:sp>
      <p:sp>
        <p:nvSpPr>
          <p:cNvPr id="11674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68738" y="2862263"/>
            <a:ext cx="8323262" cy="33178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suppose cars now </a:t>
            </a:r>
            <a:r>
              <a:rPr lang="en-US" altLang="ja-JP" sz="2400" dirty="0"/>
              <a:t>"propagate" at 1000 km/</a:t>
            </a:r>
            <a:r>
              <a:rPr lang="en-US" altLang="ja-JP" sz="2400" dirty="0" err="1"/>
              <a:t>hr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and suppose toll booth now takes one min to service a car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i="1" u="sng" dirty="0">
                <a:solidFill>
                  <a:srgbClr val="CC0000"/>
                </a:solidFill>
              </a:rPr>
              <a:t>Q:</a:t>
            </a:r>
            <a:r>
              <a:rPr lang="en-US" altLang="zh-CN" sz="2400" dirty="0">
                <a:solidFill>
                  <a:srgbClr val="CC0000"/>
                </a:solidFill>
              </a:rPr>
              <a:t> Will cars arrive to 2nd booth before all cars serviced at first booth?</a:t>
            </a:r>
          </a:p>
          <a:p>
            <a:pPr marL="287338" indent="-287338">
              <a:buNone/>
            </a:pPr>
            <a:endParaRPr lang="en-US" altLang="zh-CN" sz="2400" dirty="0">
              <a:solidFill>
                <a:srgbClr val="CC0000"/>
              </a:solidFill>
            </a:endParaRPr>
          </a:p>
        </p:txBody>
      </p:sp>
      <p:sp>
        <p:nvSpPr>
          <p:cNvPr id="10342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63752" y="5013325"/>
            <a:ext cx="7989887" cy="1007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i="1" u="sng" dirty="0">
                <a:solidFill>
                  <a:srgbClr val="CC0000"/>
                </a:solidFill>
              </a:rPr>
              <a:t>A: Yes!</a:t>
            </a:r>
            <a:r>
              <a:rPr lang="en-US" altLang="zh-CN" sz="2400" dirty="0"/>
              <a:t>  after 7 min, first car arrives at second booth; three cars still at first booth</a:t>
            </a:r>
          </a:p>
        </p:txBody>
      </p:sp>
      <p:pic>
        <p:nvPicPr>
          <p:cNvPr id="103426" name="Picture 3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803275"/>
            <a:ext cx="4907458" cy="8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430" name="Group 49"/>
          <p:cNvGrpSpPr>
            <a:grpSpLocks/>
          </p:cNvGrpSpPr>
          <p:nvPr/>
        </p:nvGrpSpPr>
        <p:grpSpPr bwMode="auto">
          <a:xfrm>
            <a:off x="2208213" y="1150939"/>
            <a:ext cx="8043862" cy="1487487"/>
            <a:chOff x="165" y="725"/>
            <a:chExt cx="5067" cy="937"/>
          </a:xfrm>
        </p:grpSpPr>
        <p:grpSp>
          <p:nvGrpSpPr>
            <p:cNvPr id="103432" name="Group 5"/>
            <p:cNvGrpSpPr>
              <a:grpSpLocks/>
            </p:cNvGrpSpPr>
            <p:nvPr/>
          </p:nvGrpSpPr>
          <p:grpSpPr bwMode="auto">
            <a:xfrm>
              <a:off x="3518" y="781"/>
              <a:ext cx="551" cy="881"/>
              <a:chOff x="1340" y="938"/>
              <a:chExt cx="551" cy="881"/>
            </a:xfrm>
          </p:grpSpPr>
          <p:sp>
            <p:nvSpPr>
              <p:cNvPr id="103456" name="Rectangle 6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3457" name="Text Box 7"/>
              <p:cNvSpPr txBox="1">
                <a:spLocks noChangeArrowheads="1"/>
              </p:cNvSpPr>
              <p:nvPr/>
            </p:nvSpPr>
            <p:spPr bwMode="auto">
              <a:xfrm>
                <a:off x="1340" y="1373"/>
                <a:ext cx="551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toll </a:t>
                </a:r>
              </a:p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booth</a:t>
                </a:r>
              </a:p>
            </p:txBody>
          </p:sp>
        </p:grpSp>
        <p:grpSp>
          <p:nvGrpSpPr>
            <p:cNvPr id="103433" name="Group 8"/>
            <p:cNvGrpSpPr>
              <a:grpSpLocks/>
            </p:cNvGrpSpPr>
            <p:nvPr/>
          </p:nvGrpSpPr>
          <p:grpSpPr bwMode="auto">
            <a:xfrm>
              <a:off x="1721" y="781"/>
              <a:ext cx="551" cy="881"/>
              <a:chOff x="1340" y="938"/>
              <a:chExt cx="551" cy="881"/>
            </a:xfrm>
          </p:grpSpPr>
          <p:sp>
            <p:nvSpPr>
              <p:cNvPr id="103454" name="Rectangle 9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3455" name="Text Box 10"/>
              <p:cNvSpPr txBox="1">
                <a:spLocks noChangeArrowheads="1"/>
              </p:cNvSpPr>
              <p:nvPr/>
            </p:nvSpPr>
            <p:spPr bwMode="auto">
              <a:xfrm>
                <a:off x="1340" y="1373"/>
                <a:ext cx="551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toll </a:t>
                </a:r>
              </a:p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booth</a:t>
                </a:r>
              </a:p>
            </p:txBody>
          </p:sp>
        </p:grpSp>
        <p:sp>
          <p:nvSpPr>
            <p:cNvPr id="103434" name="AutoShape 29"/>
            <p:cNvSpPr>
              <a:spLocks/>
            </p:cNvSpPr>
            <p:nvPr/>
          </p:nvSpPr>
          <p:spPr bwMode="auto">
            <a:xfrm rot="-5400000">
              <a:off x="1012" y="307"/>
              <a:ext cx="50" cy="1743"/>
            </a:xfrm>
            <a:prstGeom prst="leftBrace">
              <a:avLst>
                <a:gd name="adj1" fmla="val 290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35" name="Text Box 30"/>
            <p:cNvSpPr txBox="1">
              <a:spLocks noChangeArrowheads="1"/>
            </p:cNvSpPr>
            <p:nvPr/>
          </p:nvSpPr>
          <p:spPr bwMode="auto">
            <a:xfrm>
              <a:off x="726" y="1139"/>
              <a:ext cx="725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ten-car </a:t>
              </a:r>
            </a:p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caravan</a:t>
              </a:r>
            </a:p>
          </p:txBody>
        </p:sp>
        <p:sp>
          <p:nvSpPr>
            <p:cNvPr id="103436" name="Line 31"/>
            <p:cNvSpPr>
              <a:spLocks noChangeShapeType="1"/>
            </p:cNvSpPr>
            <p:nvPr/>
          </p:nvSpPr>
          <p:spPr bwMode="auto">
            <a:xfrm flipH="1">
              <a:off x="2100" y="976"/>
              <a:ext cx="4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37" name="Text Box 33"/>
            <p:cNvSpPr txBox="1">
              <a:spLocks noChangeArrowheads="1"/>
            </p:cNvSpPr>
            <p:nvPr/>
          </p:nvSpPr>
          <p:spPr bwMode="auto">
            <a:xfrm>
              <a:off x="2515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100 km</a:t>
              </a:r>
            </a:p>
          </p:txBody>
        </p:sp>
        <p:sp>
          <p:nvSpPr>
            <p:cNvPr id="103438" name="Line 34"/>
            <p:cNvSpPr>
              <a:spLocks noChangeShapeType="1"/>
            </p:cNvSpPr>
            <p:nvPr/>
          </p:nvSpPr>
          <p:spPr bwMode="auto">
            <a:xfrm flipH="1" flipV="1">
              <a:off x="3985" y="975"/>
              <a:ext cx="3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39" name="Text Box 35"/>
            <p:cNvSpPr txBox="1">
              <a:spLocks noChangeArrowheads="1"/>
            </p:cNvSpPr>
            <p:nvPr/>
          </p:nvSpPr>
          <p:spPr bwMode="auto">
            <a:xfrm>
              <a:off x="4377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100 km</a:t>
              </a:r>
            </a:p>
          </p:txBody>
        </p:sp>
        <p:sp>
          <p:nvSpPr>
            <p:cNvPr id="103440" name="Line 36"/>
            <p:cNvSpPr>
              <a:spLocks noChangeShapeType="1"/>
            </p:cNvSpPr>
            <p:nvPr/>
          </p:nvSpPr>
          <p:spPr bwMode="auto">
            <a:xfrm>
              <a:off x="5057" y="976"/>
              <a:ext cx="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41" name="Oval 37"/>
            <p:cNvSpPr>
              <a:spLocks noChangeArrowheads="1"/>
            </p:cNvSpPr>
            <p:nvPr/>
          </p:nvSpPr>
          <p:spPr bwMode="auto">
            <a:xfrm>
              <a:off x="679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42" name="Oval 38"/>
            <p:cNvSpPr>
              <a:spLocks noChangeArrowheads="1"/>
            </p:cNvSpPr>
            <p:nvPr/>
          </p:nvSpPr>
          <p:spPr bwMode="auto">
            <a:xfrm>
              <a:off x="775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43" name="Oval 39"/>
            <p:cNvSpPr>
              <a:spLocks noChangeArrowheads="1"/>
            </p:cNvSpPr>
            <p:nvPr/>
          </p:nvSpPr>
          <p:spPr bwMode="auto">
            <a:xfrm>
              <a:off x="916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03444" name="Picture 41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4" y="920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45" name="Picture 42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6" y="917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3446" name="Group 45"/>
            <p:cNvGrpSpPr>
              <a:grpSpLocks/>
            </p:cNvGrpSpPr>
            <p:nvPr/>
          </p:nvGrpSpPr>
          <p:grpSpPr bwMode="auto">
            <a:xfrm>
              <a:off x="1815" y="725"/>
              <a:ext cx="289" cy="490"/>
              <a:chOff x="2365" y="1352"/>
              <a:chExt cx="1022" cy="1616"/>
            </a:xfrm>
          </p:grpSpPr>
          <p:pic>
            <p:nvPicPr>
              <p:cNvPr id="103452" name="Picture 4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453" name="Rectangle 44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103447" name="Picture 40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5" y="933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3448" name="Group 46"/>
            <p:cNvGrpSpPr>
              <a:grpSpLocks/>
            </p:cNvGrpSpPr>
            <p:nvPr/>
          </p:nvGrpSpPr>
          <p:grpSpPr bwMode="auto">
            <a:xfrm>
              <a:off x="3656" y="743"/>
              <a:ext cx="289" cy="490"/>
              <a:chOff x="2365" y="1352"/>
              <a:chExt cx="1022" cy="1616"/>
            </a:xfrm>
          </p:grpSpPr>
          <p:pic>
            <p:nvPicPr>
              <p:cNvPr id="103450" name="Picture 47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451" name="Rectangle 48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3449" name="Line 32"/>
            <p:cNvSpPr>
              <a:spLocks noChangeShapeType="1"/>
            </p:cNvSpPr>
            <p:nvPr/>
          </p:nvSpPr>
          <p:spPr bwMode="auto">
            <a:xfrm>
              <a:off x="3195" y="976"/>
              <a:ext cx="5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16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BC62DBE-5050-4086-A081-602507E603B5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55440" y="1542256"/>
            <a:ext cx="4608512" cy="1781175"/>
          </a:xfrm>
        </p:spPr>
        <p:txBody>
          <a:bodyPr>
            <a:normAutofit/>
          </a:bodyPr>
          <a:lstStyle/>
          <a:p>
            <a:pPr marL="231775" indent="-231775"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400" i="1" dirty="0">
                <a:ea typeface="MS PGothic" panose="020B0600070205080204" pitchFamily="34" charset="-128"/>
              </a:rPr>
              <a:t>R: link bandwidth (bps)</a:t>
            </a:r>
          </a:p>
          <a:p>
            <a:pPr marL="231775" indent="-231775"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400" i="1" dirty="0">
                <a:ea typeface="MS PGothic" panose="020B0600070205080204" pitchFamily="34" charset="-128"/>
              </a:rPr>
              <a:t>L: packet length (bits)</a:t>
            </a:r>
          </a:p>
          <a:p>
            <a:pPr marL="231775" indent="-231775"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400" i="1" dirty="0">
                <a:ea typeface="MS PGothic" panose="020B0600070205080204" pitchFamily="34" charset="-128"/>
              </a:rPr>
              <a:t>a: average packet arrival rate</a:t>
            </a:r>
          </a:p>
        </p:txBody>
      </p:sp>
      <p:sp>
        <p:nvSpPr>
          <p:cNvPr id="1054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91065" y="34132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Queueing delay (revisited)</a:t>
            </a:r>
            <a:endParaRPr lang="en-US" altLang="zh-CN" dirty="0"/>
          </a:p>
        </p:txBody>
      </p:sp>
      <p:pic>
        <p:nvPicPr>
          <p:cNvPr id="105474" name="Picture 60" descr="queueDe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1" y="852489"/>
            <a:ext cx="4968875" cy="305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6" name="Rectangle 61"/>
          <p:cNvSpPr>
            <a:spLocks noChangeArrowheads="1"/>
          </p:cNvSpPr>
          <p:nvPr/>
        </p:nvSpPr>
        <p:spPr bwMode="auto">
          <a:xfrm>
            <a:off x="5711825" y="3451226"/>
            <a:ext cx="3810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traffic intensity </a:t>
            </a:r>
          </a:p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= </a:t>
            </a:r>
            <a:r>
              <a:rPr lang="en-US" altLang="zh-CN" sz="2000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</a:t>
            </a:r>
          </a:p>
        </p:txBody>
      </p:sp>
      <p:sp>
        <p:nvSpPr>
          <p:cNvPr id="118790" name="Rectangle 62"/>
          <p:cNvSpPr>
            <a:spLocks noChangeArrowheads="1"/>
          </p:cNvSpPr>
          <p:nvPr/>
        </p:nvSpPr>
        <p:spPr bwMode="auto">
          <a:xfrm>
            <a:off x="935013" y="4154071"/>
            <a:ext cx="7476356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1775" indent="-23177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~ 0: avg. queueing delay small</a:t>
            </a:r>
          </a:p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-&gt; 1: avg. queueing delay large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&gt; 1: more </a:t>
            </a:r>
            <a:r>
              <a:rPr lang="en-US" altLang="ja-JP" dirty="0">
                <a:solidFill>
                  <a:srgbClr val="000099"/>
                </a:solidFill>
                <a:latin typeface="Comic Sans MS" panose="030F0702030302020204" pitchFamily="66" charset="0"/>
              </a:rPr>
              <a:t>"work" arriving 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  than can be serviced, average delay infinite!</a:t>
            </a:r>
          </a:p>
        </p:txBody>
      </p:sp>
      <p:sp>
        <p:nvSpPr>
          <p:cNvPr id="105478" name="Rectangle 61"/>
          <p:cNvSpPr>
            <a:spLocks noChangeArrowheads="1"/>
          </p:cNvSpPr>
          <p:nvPr/>
        </p:nvSpPr>
        <p:spPr bwMode="auto">
          <a:xfrm rot="16200000">
            <a:off x="5120482" y="2180432"/>
            <a:ext cx="24336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average  queueing delay</a:t>
            </a:r>
          </a:p>
        </p:txBody>
      </p:sp>
      <p:pic>
        <p:nvPicPr>
          <p:cNvPr id="10547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974" y="5249081"/>
            <a:ext cx="1546225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80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776" y="4141789"/>
            <a:ext cx="1481138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81" name="Text Box 15"/>
          <p:cNvSpPr txBox="1">
            <a:spLocks noChangeArrowheads="1"/>
          </p:cNvSpPr>
          <p:nvPr/>
        </p:nvSpPr>
        <p:spPr bwMode="auto">
          <a:xfrm>
            <a:off x="9078914" y="4141789"/>
            <a:ext cx="11095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 </a:t>
            </a:r>
            <a:r>
              <a:rPr lang="en-US" altLang="zh-CN" sz="1800" dirty="0">
                <a:solidFill>
                  <a:srgbClr val="000099"/>
                </a:solidFill>
                <a:latin typeface="Comic Sans MS" panose="030F0702030302020204" pitchFamily="66" charset="0"/>
              </a:rPr>
              <a:t>~ 0</a:t>
            </a:r>
          </a:p>
        </p:txBody>
      </p:sp>
      <p:sp>
        <p:nvSpPr>
          <p:cNvPr id="105482" name="Text Box 16"/>
          <p:cNvSpPr txBox="1">
            <a:spLocks noChangeArrowheads="1"/>
          </p:cNvSpPr>
          <p:nvPr/>
        </p:nvSpPr>
        <p:spPr bwMode="auto">
          <a:xfrm>
            <a:off x="10714624" y="5425560"/>
            <a:ext cx="11400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 -&gt; 1</a:t>
            </a:r>
          </a:p>
        </p:txBody>
      </p:sp>
      <p:sp>
        <p:nvSpPr>
          <p:cNvPr id="105484" name="TextBox 1"/>
          <p:cNvSpPr txBox="1">
            <a:spLocks noChangeArrowheads="1"/>
          </p:cNvSpPr>
          <p:nvPr/>
        </p:nvSpPr>
        <p:spPr bwMode="auto">
          <a:xfrm>
            <a:off x="1847528" y="6180943"/>
            <a:ext cx="4695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>
                <a:solidFill>
                  <a:schemeClr val="bg1"/>
                </a:solidFill>
              </a:rPr>
              <a:t>* Check online interactive animation on queuing and loss</a:t>
            </a:r>
          </a:p>
        </p:txBody>
      </p:sp>
      <p:sp>
        <p:nvSpPr>
          <p:cNvPr id="105485" name="Rectangle 11"/>
          <p:cNvSpPr>
            <a:spLocks noChangeArrowheads="1"/>
          </p:cNvSpPr>
          <p:nvPr/>
        </p:nvSpPr>
        <p:spPr bwMode="auto">
          <a:xfrm>
            <a:off x="6024564" y="868364"/>
            <a:ext cx="1271587" cy="427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pic>
        <p:nvPicPr>
          <p:cNvPr id="105486" name="Picture 18" descr="underline_base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1" y="917575"/>
            <a:ext cx="6726137" cy="11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4541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4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ACAD03C-5E68-4A37-B68D-E5E49DA1C9E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75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28588"/>
            <a:ext cx="8399463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ja-JP" sz="4000" dirty="0"/>
              <a:t>"Real" Internet delays and routes</a:t>
            </a:r>
            <a:endParaRPr lang="en-US" altLang="zh-CN" sz="4000" dirty="0"/>
          </a:p>
        </p:txBody>
      </p:sp>
      <p:sp>
        <p:nvSpPr>
          <p:cNvPr id="107524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1112321" y="1301292"/>
            <a:ext cx="7772400" cy="3098800"/>
          </a:xfrm>
        </p:spPr>
        <p:txBody>
          <a:bodyPr>
            <a:normAutofit fontScale="85000" lnSpcReduction="10000"/>
          </a:bodyPr>
          <a:lstStyle/>
          <a:p>
            <a:pPr marL="287338" indent="-287338"/>
            <a:r>
              <a:rPr lang="en-US" altLang="zh-CN" dirty="0"/>
              <a:t>what do </a:t>
            </a:r>
            <a:r>
              <a:rPr lang="en-US" altLang="ja-JP" dirty="0"/>
              <a:t>"real" Internet delay &amp; loss look like? </a:t>
            </a:r>
          </a:p>
          <a:p>
            <a:pPr marL="287338" indent="-287338"/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traceroute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cs typeface="Courier New" panose="02070309020205020404" pitchFamily="49" charset="0"/>
              </a:rPr>
              <a:t>program: </a:t>
            </a:r>
            <a:r>
              <a:rPr lang="en-US" altLang="zh-CN" dirty="0"/>
              <a:t>provides delay measurement from source to router along end-end Internet path towards destination.  For all </a:t>
            </a:r>
            <a:r>
              <a:rPr lang="en-US" altLang="zh-CN" i="1" dirty="0"/>
              <a:t>i: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sends three packets that will reach router </a:t>
            </a:r>
            <a:r>
              <a:rPr lang="en-US" altLang="zh-CN" i="1" dirty="0" err="1">
                <a:ea typeface="宋体" panose="02010600030101010101" pitchFamily="2" charset="-122"/>
              </a:rPr>
              <a:t>i</a:t>
            </a:r>
            <a:r>
              <a:rPr lang="en-US" altLang="zh-CN" dirty="0">
                <a:ea typeface="宋体" panose="02010600030101010101" pitchFamily="2" charset="-122"/>
              </a:rPr>
              <a:t> on path towards destination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router </a:t>
            </a:r>
            <a:r>
              <a:rPr lang="en-US" altLang="zh-CN" i="1" dirty="0" err="1">
                <a:ea typeface="宋体" panose="02010600030101010101" pitchFamily="2" charset="-122"/>
              </a:rPr>
              <a:t>i</a:t>
            </a:r>
            <a:r>
              <a:rPr lang="en-US" altLang="zh-CN" dirty="0">
                <a:ea typeface="宋体" panose="02010600030101010101" pitchFamily="2" charset="-122"/>
              </a:rPr>
              <a:t> will return packets to sender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sender times interval between transmission and reply.</a:t>
            </a:r>
            <a:endParaRPr lang="en-US" altLang="zh-CN" sz="2800" dirty="0">
              <a:ea typeface="宋体" panose="02010600030101010101" pitchFamily="2" charset="-122"/>
            </a:endParaRPr>
          </a:p>
        </p:txBody>
      </p:sp>
      <p:pic>
        <p:nvPicPr>
          <p:cNvPr id="107522" name="Picture 9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6" y="960471"/>
            <a:ext cx="8169492" cy="123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5" name="Line 38"/>
          <p:cNvSpPr>
            <a:spLocks noChangeShapeType="1"/>
          </p:cNvSpPr>
          <p:nvPr/>
        </p:nvSpPr>
        <p:spPr bwMode="auto">
          <a:xfrm>
            <a:off x="2809876" y="5319713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26" name="Line 105"/>
          <p:cNvSpPr>
            <a:spLocks noChangeShapeType="1"/>
          </p:cNvSpPr>
          <p:nvPr/>
        </p:nvSpPr>
        <p:spPr bwMode="auto">
          <a:xfrm flipV="1">
            <a:off x="3603625" y="5370513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27" name="Line 106"/>
          <p:cNvSpPr>
            <a:spLocks noChangeShapeType="1"/>
          </p:cNvSpPr>
          <p:nvPr/>
        </p:nvSpPr>
        <p:spPr bwMode="auto">
          <a:xfrm>
            <a:off x="4538664" y="53546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28" name="Line 108"/>
          <p:cNvSpPr>
            <a:spLocks noChangeShapeType="1"/>
          </p:cNvSpPr>
          <p:nvPr/>
        </p:nvSpPr>
        <p:spPr bwMode="auto">
          <a:xfrm flipH="1">
            <a:off x="4300538" y="508635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29" name="Line 113"/>
          <p:cNvSpPr>
            <a:spLocks noChangeShapeType="1"/>
          </p:cNvSpPr>
          <p:nvPr/>
        </p:nvSpPr>
        <p:spPr bwMode="auto">
          <a:xfrm flipH="1">
            <a:off x="5514976" y="5414963"/>
            <a:ext cx="620713" cy="144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0" name="Line 260"/>
          <p:cNvSpPr>
            <a:spLocks noChangeShapeType="1"/>
          </p:cNvSpPr>
          <p:nvPr/>
        </p:nvSpPr>
        <p:spPr bwMode="auto">
          <a:xfrm>
            <a:off x="6634164" y="53800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1" name="Line 261"/>
          <p:cNvSpPr>
            <a:spLocks noChangeShapeType="1"/>
          </p:cNvSpPr>
          <p:nvPr/>
        </p:nvSpPr>
        <p:spPr bwMode="auto">
          <a:xfrm flipH="1">
            <a:off x="7572376" y="5326063"/>
            <a:ext cx="557213" cy="277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2" name="Line 291"/>
          <p:cNvSpPr>
            <a:spLocks noChangeShapeType="1"/>
          </p:cNvSpPr>
          <p:nvPr/>
        </p:nvSpPr>
        <p:spPr bwMode="auto">
          <a:xfrm>
            <a:off x="4268788" y="548640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3" name="Line 292"/>
          <p:cNvSpPr>
            <a:spLocks noChangeShapeType="1"/>
          </p:cNvSpPr>
          <p:nvPr/>
        </p:nvSpPr>
        <p:spPr bwMode="auto">
          <a:xfrm>
            <a:off x="6192838" y="507365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4" name="Line 294"/>
          <p:cNvSpPr>
            <a:spLocks noChangeShapeType="1"/>
          </p:cNvSpPr>
          <p:nvPr/>
        </p:nvSpPr>
        <p:spPr bwMode="auto">
          <a:xfrm flipH="1">
            <a:off x="4910138" y="567690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5" name="Line 295"/>
          <p:cNvSpPr>
            <a:spLocks noChangeShapeType="1"/>
          </p:cNvSpPr>
          <p:nvPr/>
        </p:nvSpPr>
        <p:spPr bwMode="auto">
          <a:xfrm>
            <a:off x="5265738" y="5181600"/>
            <a:ext cx="635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83244" name="Text Box 300"/>
          <p:cNvSpPr txBox="1">
            <a:spLocks noChangeArrowheads="1"/>
          </p:cNvSpPr>
          <p:nvPr/>
        </p:nvSpPr>
        <p:spPr bwMode="auto">
          <a:xfrm>
            <a:off x="2911475" y="5038726"/>
            <a:ext cx="1125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FF0000"/>
                </a:solidFill>
                <a:latin typeface="Comic Sans MS" panose="030F0702030302020204" pitchFamily="66" charset="0"/>
              </a:rPr>
              <a:t>3 probes</a:t>
            </a:r>
          </a:p>
        </p:txBody>
      </p:sp>
      <p:sp>
        <p:nvSpPr>
          <p:cNvPr id="83246" name="Text Box 302"/>
          <p:cNvSpPr txBox="1">
            <a:spLocks noChangeArrowheads="1"/>
          </p:cNvSpPr>
          <p:nvPr/>
        </p:nvSpPr>
        <p:spPr bwMode="auto">
          <a:xfrm>
            <a:off x="3525838" y="5599113"/>
            <a:ext cx="1125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FF0000"/>
                </a:solidFill>
                <a:latin typeface="Comic Sans MS" panose="030F0702030302020204" pitchFamily="66" charset="0"/>
              </a:rPr>
              <a:t>3 probes</a:t>
            </a:r>
          </a:p>
        </p:txBody>
      </p:sp>
      <p:sp>
        <p:nvSpPr>
          <p:cNvPr id="83248" name="Text Box 304"/>
          <p:cNvSpPr txBox="1">
            <a:spLocks noChangeArrowheads="1"/>
          </p:cNvSpPr>
          <p:nvPr/>
        </p:nvSpPr>
        <p:spPr bwMode="auto">
          <a:xfrm>
            <a:off x="4549775" y="5013326"/>
            <a:ext cx="1125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FF0000"/>
                </a:solidFill>
                <a:latin typeface="Comic Sans MS" panose="030F0702030302020204" pitchFamily="66" charset="0"/>
              </a:rPr>
              <a:t>3 probes</a:t>
            </a:r>
          </a:p>
        </p:txBody>
      </p:sp>
      <p:grpSp>
        <p:nvGrpSpPr>
          <p:cNvPr id="107539" name="Group 100"/>
          <p:cNvGrpSpPr>
            <a:grpSpLocks/>
          </p:cNvGrpSpPr>
          <p:nvPr/>
        </p:nvGrpSpPr>
        <p:grpSpPr bwMode="auto">
          <a:xfrm>
            <a:off x="2041525" y="4975226"/>
            <a:ext cx="820738" cy="688975"/>
            <a:chOff x="-44" y="1473"/>
            <a:chExt cx="981" cy="1105"/>
          </a:xfrm>
        </p:grpSpPr>
        <p:pic>
          <p:nvPicPr>
            <p:cNvPr id="10764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643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0" name="Group 103"/>
          <p:cNvGrpSpPr>
            <a:grpSpLocks/>
          </p:cNvGrpSpPr>
          <p:nvPr/>
        </p:nvGrpSpPr>
        <p:grpSpPr bwMode="auto">
          <a:xfrm flipH="1">
            <a:off x="8089901" y="5013326"/>
            <a:ext cx="754063" cy="669925"/>
            <a:chOff x="-44" y="1473"/>
            <a:chExt cx="981" cy="1105"/>
          </a:xfrm>
        </p:grpSpPr>
        <p:pic>
          <p:nvPicPr>
            <p:cNvPr id="107640" name="Picture 104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641" name="Freeform 10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1" name="Group 124"/>
          <p:cNvGrpSpPr>
            <a:grpSpLocks/>
          </p:cNvGrpSpPr>
          <p:nvPr/>
        </p:nvGrpSpPr>
        <p:grpSpPr bwMode="auto">
          <a:xfrm>
            <a:off x="7037389" y="5513389"/>
            <a:ext cx="617537" cy="250825"/>
            <a:chOff x="2356" y="1300"/>
            <a:chExt cx="555" cy="194"/>
          </a:xfrm>
        </p:grpSpPr>
        <p:sp>
          <p:nvSpPr>
            <p:cNvPr id="10763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3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3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35" name="Group 128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38" name="Freeform 1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39" name="Freeform 1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36" name="Line 131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37" name="Line 132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2" name="Group 133"/>
          <p:cNvGrpSpPr>
            <a:grpSpLocks/>
          </p:cNvGrpSpPr>
          <p:nvPr/>
        </p:nvGrpSpPr>
        <p:grpSpPr bwMode="auto">
          <a:xfrm>
            <a:off x="6069014" y="5241926"/>
            <a:ext cx="617537" cy="250825"/>
            <a:chOff x="2356" y="1300"/>
            <a:chExt cx="555" cy="194"/>
          </a:xfrm>
        </p:grpSpPr>
        <p:sp>
          <p:nvSpPr>
            <p:cNvPr id="10762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2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2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27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30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31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28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29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3" name="Group 142"/>
          <p:cNvGrpSpPr>
            <a:grpSpLocks/>
          </p:cNvGrpSpPr>
          <p:nvPr/>
        </p:nvGrpSpPr>
        <p:grpSpPr bwMode="auto">
          <a:xfrm>
            <a:off x="4918075" y="5451476"/>
            <a:ext cx="617538" cy="250825"/>
            <a:chOff x="2356" y="1300"/>
            <a:chExt cx="555" cy="194"/>
          </a:xfrm>
        </p:grpSpPr>
        <p:sp>
          <p:nvSpPr>
            <p:cNvPr id="10761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1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1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19" name="Group 14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22" name="Freeform 1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23" name="Freeform 1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20" name="Line 149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21" name="Line 150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4" name="Group 151"/>
          <p:cNvGrpSpPr>
            <a:grpSpLocks/>
          </p:cNvGrpSpPr>
          <p:nvPr/>
        </p:nvGrpSpPr>
        <p:grpSpPr bwMode="auto">
          <a:xfrm>
            <a:off x="3916364" y="5205414"/>
            <a:ext cx="617537" cy="250825"/>
            <a:chOff x="2356" y="1300"/>
            <a:chExt cx="555" cy="194"/>
          </a:xfrm>
        </p:grpSpPr>
        <p:sp>
          <p:nvSpPr>
            <p:cNvPr id="107608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09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10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11" name="Group 155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14" name="Freeform 15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15" name="Freeform 15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12" name="Line 158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13" name="Line 159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5" name="Group 160"/>
          <p:cNvGrpSpPr>
            <a:grpSpLocks/>
          </p:cNvGrpSpPr>
          <p:nvPr/>
        </p:nvGrpSpPr>
        <p:grpSpPr bwMode="auto">
          <a:xfrm>
            <a:off x="3041650" y="5472114"/>
            <a:ext cx="617538" cy="250825"/>
            <a:chOff x="2356" y="1300"/>
            <a:chExt cx="555" cy="194"/>
          </a:xfrm>
        </p:grpSpPr>
        <p:sp>
          <p:nvSpPr>
            <p:cNvPr id="10760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0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0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03" name="Group 16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06" name="Freeform 16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07" name="Freeform 16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04" name="Line 167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05" name="Line 168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7" name="Group 347"/>
          <p:cNvGrpSpPr>
            <a:grpSpLocks/>
          </p:cNvGrpSpPr>
          <p:nvPr/>
        </p:nvGrpSpPr>
        <p:grpSpPr bwMode="auto">
          <a:xfrm>
            <a:off x="3028950" y="5454651"/>
            <a:ext cx="649288" cy="303213"/>
            <a:chOff x="1871277" y="1576300"/>
            <a:chExt cx="1128371" cy="437861"/>
          </a:xfrm>
        </p:grpSpPr>
        <p:sp>
          <p:nvSpPr>
            <p:cNvPr id="76" name="Oval 7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8" name="Oval 7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2160957" y="1672583"/>
              <a:ext cx="546253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83" name="Straight Connector 82"/>
            <p:cNvCxnSpPr>
              <a:cxnSpLocks noChangeShapeType="1"/>
              <a:endCxn id="7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Straight Connector 8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48" name="Group 347"/>
          <p:cNvGrpSpPr>
            <a:grpSpLocks/>
          </p:cNvGrpSpPr>
          <p:nvPr/>
        </p:nvGrpSpPr>
        <p:grpSpPr bwMode="auto">
          <a:xfrm>
            <a:off x="3906839" y="5189539"/>
            <a:ext cx="649287" cy="301625"/>
            <a:chOff x="1871277" y="1576300"/>
            <a:chExt cx="1128371" cy="437861"/>
          </a:xfrm>
        </p:grpSpPr>
        <p:sp>
          <p:nvSpPr>
            <p:cNvPr id="86" name="Oval 8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1871277" y="1739921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2160956" y="1673090"/>
              <a:ext cx="546253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93" name="Straight Connector 92"/>
            <p:cNvCxnSpPr>
              <a:cxnSpLocks noChangeShapeType="1"/>
              <a:endCxn id="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" name="Straight Connector 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49" name="Group 347"/>
          <p:cNvGrpSpPr>
            <a:grpSpLocks/>
          </p:cNvGrpSpPr>
          <p:nvPr/>
        </p:nvGrpSpPr>
        <p:grpSpPr bwMode="auto">
          <a:xfrm>
            <a:off x="4895851" y="5438776"/>
            <a:ext cx="650875" cy="303213"/>
            <a:chOff x="1871277" y="1576300"/>
            <a:chExt cx="1128371" cy="437861"/>
          </a:xfrm>
        </p:grpSpPr>
        <p:sp>
          <p:nvSpPr>
            <p:cNvPr id="96" name="Oval 9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8" name="Oval 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9" name="Freeform 98"/>
            <p:cNvSpPr/>
            <p:nvPr/>
          </p:nvSpPr>
          <p:spPr bwMode="auto">
            <a:xfrm>
              <a:off x="2160251" y="1672583"/>
              <a:ext cx="547672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03" name="Straight Connector 102"/>
            <p:cNvCxnSpPr>
              <a:cxnSpLocks noChangeShapeType="1"/>
              <a:endCxn id="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Straight Connector 1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50" name="Group 347"/>
          <p:cNvGrpSpPr>
            <a:grpSpLocks/>
          </p:cNvGrpSpPr>
          <p:nvPr/>
        </p:nvGrpSpPr>
        <p:grpSpPr bwMode="auto">
          <a:xfrm>
            <a:off x="6053139" y="5214939"/>
            <a:ext cx="650875" cy="301625"/>
            <a:chOff x="1871277" y="1576300"/>
            <a:chExt cx="1128371" cy="437861"/>
          </a:xfrm>
        </p:grpSpPr>
        <p:sp>
          <p:nvSpPr>
            <p:cNvPr id="106" name="Oval 10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871277" y="1739921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8" name="Oval 10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2160249" y="1673090"/>
              <a:ext cx="547674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13" name="Straight Connector 112"/>
            <p:cNvCxnSpPr>
              <a:cxnSpLocks noChangeShapeType="1"/>
              <a:endCxn id="10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Straight Connector 11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51" name="Group 347"/>
          <p:cNvGrpSpPr>
            <a:grpSpLocks/>
          </p:cNvGrpSpPr>
          <p:nvPr/>
        </p:nvGrpSpPr>
        <p:grpSpPr bwMode="auto">
          <a:xfrm>
            <a:off x="7021514" y="5486401"/>
            <a:ext cx="649287" cy="303213"/>
            <a:chOff x="1871277" y="1576300"/>
            <a:chExt cx="1128371" cy="437861"/>
          </a:xfrm>
        </p:grpSpPr>
        <p:sp>
          <p:nvSpPr>
            <p:cNvPr id="116" name="Oval 11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2160956" y="1672583"/>
              <a:ext cx="546253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23" name="Straight Connector 122"/>
            <p:cNvCxnSpPr>
              <a:cxnSpLocks noChangeShapeType="1"/>
              <a:endCxn id="11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" name="Straight Connector 12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3247" name="Freeform 303"/>
          <p:cNvSpPr>
            <a:spLocks/>
          </p:cNvSpPr>
          <p:nvPr/>
        </p:nvSpPr>
        <p:spPr bwMode="auto">
          <a:xfrm>
            <a:off x="2781300" y="5259389"/>
            <a:ext cx="2247900" cy="403225"/>
          </a:xfrm>
          <a:custGeom>
            <a:avLst/>
            <a:gdLst>
              <a:gd name="T0" fmla="*/ 2147483647 w 1416"/>
              <a:gd name="T1" fmla="*/ 2147483647 h 254"/>
              <a:gd name="T2" fmla="*/ 2147483647 w 1416"/>
              <a:gd name="T3" fmla="*/ 2147483647 h 254"/>
              <a:gd name="T4" fmla="*/ 2147483647 w 1416"/>
              <a:gd name="T5" fmla="*/ 2147483647 h 254"/>
              <a:gd name="T6" fmla="*/ 2147483647 w 1416"/>
              <a:gd name="T7" fmla="*/ 2147483647 h 254"/>
              <a:gd name="T8" fmla="*/ 2147483647 w 1416"/>
              <a:gd name="T9" fmla="*/ 2147483647 h 254"/>
              <a:gd name="T10" fmla="*/ 2147483647 w 1416"/>
              <a:gd name="T11" fmla="*/ 2147483647 h 254"/>
              <a:gd name="T12" fmla="*/ 0 w 1416"/>
              <a:gd name="T13" fmla="*/ 2147483647 h 2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16"/>
              <a:gd name="T22" fmla="*/ 0 h 254"/>
              <a:gd name="T23" fmla="*/ 1416 w 1416"/>
              <a:gd name="T24" fmla="*/ 254 h 2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16" h="254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83243" name="Freeform 299"/>
          <p:cNvSpPr>
            <a:spLocks/>
          </p:cNvSpPr>
          <p:nvPr/>
        </p:nvSpPr>
        <p:spPr bwMode="auto">
          <a:xfrm>
            <a:off x="2813050" y="5295900"/>
            <a:ext cx="419100" cy="419100"/>
          </a:xfrm>
          <a:custGeom>
            <a:avLst/>
            <a:gdLst>
              <a:gd name="T0" fmla="*/ 2147483647 w 264"/>
              <a:gd name="T1" fmla="*/ 0 h 264"/>
              <a:gd name="T2" fmla="*/ 2147483647 w 264"/>
              <a:gd name="T3" fmla="*/ 2147483647 h 264"/>
              <a:gd name="T4" fmla="*/ 0 w 264"/>
              <a:gd name="T5" fmla="*/ 2147483647 h 264"/>
              <a:gd name="T6" fmla="*/ 0 60000 65536"/>
              <a:gd name="T7" fmla="*/ 0 60000 65536"/>
              <a:gd name="T8" fmla="*/ 0 60000 65536"/>
              <a:gd name="T9" fmla="*/ 0 w 264"/>
              <a:gd name="T10" fmla="*/ 0 h 264"/>
              <a:gd name="T11" fmla="*/ 264 w 264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" h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83245" name="Freeform 301"/>
          <p:cNvSpPr>
            <a:spLocks/>
          </p:cNvSpPr>
          <p:nvPr/>
        </p:nvSpPr>
        <p:spPr bwMode="auto">
          <a:xfrm>
            <a:off x="2806700" y="5210176"/>
            <a:ext cx="1346200" cy="474663"/>
          </a:xfrm>
          <a:custGeom>
            <a:avLst/>
            <a:gdLst>
              <a:gd name="T0" fmla="*/ 2147483647 w 848"/>
              <a:gd name="T1" fmla="*/ 2147483647 h 299"/>
              <a:gd name="T2" fmla="*/ 2147483647 w 848"/>
              <a:gd name="T3" fmla="*/ 2147483647 h 299"/>
              <a:gd name="T4" fmla="*/ 2147483647 w 848"/>
              <a:gd name="T5" fmla="*/ 2147483647 h 299"/>
              <a:gd name="T6" fmla="*/ 2147483647 w 848"/>
              <a:gd name="T7" fmla="*/ 2147483647 h 299"/>
              <a:gd name="T8" fmla="*/ 0 w 848"/>
              <a:gd name="T9" fmla="*/ 2147483647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8"/>
              <a:gd name="T16" fmla="*/ 0 h 299"/>
              <a:gd name="T17" fmla="*/ 848 w 848"/>
              <a:gd name="T18" fmla="*/ 299 h 2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8" h="299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2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60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44" grpId="0"/>
      <p:bldP spid="83246" grpId="0"/>
      <p:bldP spid="8324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B2B691A-FD6D-467A-BACA-B15510D67F0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6688"/>
            <a:ext cx="7772400" cy="8921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ja-JP" sz="4000" dirty="0"/>
              <a:t>"Real" Internet delays, routes</a:t>
            </a:r>
            <a:endParaRPr lang="en-US" altLang="zh-CN" sz="4000" dirty="0"/>
          </a:p>
        </p:txBody>
      </p:sp>
      <p:sp>
        <p:nvSpPr>
          <p:cNvPr id="109571" name="Text Box 4"/>
          <p:cNvSpPr txBox="1">
            <a:spLocks noChangeArrowheads="1"/>
          </p:cNvSpPr>
          <p:nvPr/>
        </p:nvSpPr>
        <p:spPr bwMode="auto">
          <a:xfrm>
            <a:off x="2228850" y="2338389"/>
            <a:ext cx="8229600" cy="394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  </a:t>
            </a:r>
            <a:r>
              <a:rPr lang="en-US" altLang="zh-CN" sz="1600" dirty="0" err="1">
                <a:solidFill>
                  <a:srgbClr val="000099"/>
                </a:solidFill>
              </a:rPr>
              <a:t>cs-gw</a:t>
            </a:r>
            <a:r>
              <a:rPr lang="en-US" altLang="zh-CN" sz="1600" dirty="0">
                <a:solidFill>
                  <a:srgbClr val="000099"/>
                </a:solidFill>
              </a:rPr>
              <a:t> (128.119.240.254)  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2  border1-rt-fa5-1-0.gw.umass.edu (128.119.3.145)  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3  cht-vbns.gw.umass.edu (128.119.3.130)  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5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5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4  jn1-at1-0-0-19.wor.vbns.net (204.147.132.129)  16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5  jn1-so7-0-0-0.wae.vbns.net (204.147.136.136)  21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6  abilene-vbns.abilene.ucaid.edu (198.32.11.9)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7  nycm-wash.abilene.ucaid.edu (198.32.8.46)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8  62.40.103.253 (62.40.103.253)  104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109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106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9  de2-1.de1.de.geant.net (62.40.96.129)  109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102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104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10  de.fr1.fr.geant.net (62.40.96.50)  113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121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114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11  renater-gw.fr1.fr.geant.net (62.40.103.54)  112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114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112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12  nio-n2.cssi.renater.fr (193.51.206.13)  111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114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116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13  nice.cssi.renater.fr (195.220.98.102)  123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125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14  r3t2-nice.cssi.renater.fr (195.220.98.110)  126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15  eurecom-valbonne.r3t2.ft.net (193.48.50.54)  135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133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16  194.214.211.25 (194.214.211.25)  126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17  * * *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18  * * *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19  fantasia.eurecom.fr (193.55.113.142)  132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136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000099"/>
                </a:solidFill>
                <a:latin typeface="Times New Roman" panose="02020603050405020304" pitchFamily="18" charset="0"/>
              </a:rPr>
              <a:t>ms</a:t>
            </a:r>
            <a:endParaRPr lang="en-US" altLang="zh-CN" sz="16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9572" name="Text Box 5"/>
          <p:cNvSpPr txBox="1">
            <a:spLocks noChangeArrowheads="1"/>
          </p:cNvSpPr>
          <p:nvPr/>
        </p:nvSpPr>
        <p:spPr bwMode="auto">
          <a:xfrm>
            <a:off x="2249489" y="1235075"/>
            <a:ext cx="8193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CC0000"/>
                </a:solidFill>
              </a:rPr>
              <a:t>traceroute: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0099"/>
                </a:solidFill>
              </a:rPr>
              <a:t>gaia.cs.umass.edu to www.eurecom.fr</a:t>
            </a:r>
          </a:p>
        </p:txBody>
      </p:sp>
      <p:sp>
        <p:nvSpPr>
          <p:cNvPr id="109573" name="Line 6"/>
          <p:cNvSpPr>
            <a:spLocks noChangeShapeType="1"/>
          </p:cNvSpPr>
          <p:nvPr/>
        </p:nvSpPr>
        <p:spPr bwMode="auto">
          <a:xfrm>
            <a:off x="3135314" y="5634039"/>
            <a:ext cx="968375" cy="2698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4" name="Text Box 7"/>
          <p:cNvSpPr txBox="1">
            <a:spLocks noChangeArrowheads="1"/>
          </p:cNvSpPr>
          <p:nvPr/>
        </p:nvSpPr>
        <p:spPr bwMode="auto">
          <a:xfrm>
            <a:off x="6102350" y="1738313"/>
            <a:ext cx="4565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dirty="0">
                <a:solidFill>
                  <a:srgbClr val="CC0000"/>
                </a:solidFill>
              </a:rPr>
              <a:t>3 delay measurements from </a:t>
            </a:r>
          </a:p>
          <a:p>
            <a:r>
              <a:rPr lang="en-US" altLang="zh-CN" sz="1800" dirty="0">
                <a:solidFill>
                  <a:srgbClr val="CC0000"/>
                </a:solidFill>
              </a:rPr>
              <a:t>gaia.cs.umass.edu to cs-gw.cs.umass.edu </a:t>
            </a:r>
          </a:p>
        </p:txBody>
      </p:sp>
      <p:sp>
        <p:nvSpPr>
          <p:cNvPr id="109575" name="Line 8"/>
          <p:cNvSpPr>
            <a:spLocks noChangeShapeType="1"/>
          </p:cNvSpPr>
          <p:nvPr/>
        </p:nvSpPr>
        <p:spPr bwMode="auto">
          <a:xfrm flipV="1">
            <a:off x="4995863" y="1965325"/>
            <a:ext cx="671512" cy="4127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6" name="Line 9"/>
          <p:cNvSpPr>
            <a:spLocks noChangeShapeType="1"/>
          </p:cNvSpPr>
          <p:nvPr/>
        </p:nvSpPr>
        <p:spPr bwMode="auto">
          <a:xfrm flipV="1">
            <a:off x="5535613" y="1954213"/>
            <a:ext cx="139700" cy="4048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7" name="Line 10"/>
          <p:cNvSpPr>
            <a:spLocks noChangeShapeType="1"/>
          </p:cNvSpPr>
          <p:nvPr/>
        </p:nvSpPr>
        <p:spPr bwMode="auto">
          <a:xfrm flipH="1" flipV="1">
            <a:off x="5670551" y="1963739"/>
            <a:ext cx="366713" cy="39052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8" name="Line 11"/>
          <p:cNvSpPr>
            <a:spLocks noChangeShapeType="1"/>
          </p:cNvSpPr>
          <p:nvPr/>
        </p:nvSpPr>
        <p:spPr bwMode="auto">
          <a:xfrm flipV="1">
            <a:off x="5662614" y="1970089"/>
            <a:ext cx="377825" cy="31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9" name="Text Box 12"/>
          <p:cNvSpPr txBox="1">
            <a:spLocks noChangeArrowheads="1"/>
          </p:cNvSpPr>
          <p:nvPr/>
        </p:nvSpPr>
        <p:spPr bwMode="auto">
          <a:xfrm>
            <a:off x="4095750" y="5564188"/>
            <a:ext cx="6286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dirty="0">
                <a:solidFill>
                  <a:srgbClr val="CC0000"/>
                </a:solidFill>
              </a:rPr>
              <a:t>* means no response (probe lost, router not replying)</a:t>
            </a:r>
          </a:p>
        </p:txBody>
      </p:sp>
      <p:sp>
        <p:nvSpPr>
          <p:cNvPr id="109580" name="Freeform 14"/>
          <p:cNvSpPr>
            <a:spLocks/>
          </p:cNvSpPr>
          <p:nvPr/>
        </p:nvSpPr>
        <p:spPr bwMode="auto">
          <a:xfrm>
            <a:off x="7616826" y="3651251"/>
            <a:ext cx="1012825" cy="246063"/>
          </a:xfrm>
          <a:custGeom>
            <a:avLst/>
            <a:gdLst>
              <a:gd name="T0" fmla="*/ 2147483647 w 638"/>
              <a:gd name="T1" fmla="*/ 0 h 155"/>
              <a:gd name="T2" fmla="*/ 2147483647 w 638"/>
              <a:gd name="T3" fmla="*/ 2147483647 h 155"/>
              <a:gd name="T4" fmla="*/ 2147483647 w 638"/>
              <a:gd name="T5" fmla="*/ 2147483647 h 155"/>
              <a:gd name="T6" fmla="*/ 2147483647 w 638"/>
              <a:gd name="T7" fmla="*/ 2147483647 h 155"/>
              <a:gd name="T8" fmla="*/ 0 w 638"/>
              <a:gd name="T9" fmla="*/ 2147483647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8"/>
              <a:gd name="T16" fmla="*/ 0 h 155"/>
              <a:gd name="T17" fmla="*/ 638 w 638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8" h="155">
                <a:moveTo>
                  <a:pt x="593" y="0"/>
                </a:moveTo>
                <a:cubicBezTo>
                  <a:pt x="607" y="9"/>
                  <a:pt x="621" y="18"/>
                  <a:pt x="623" y="38"/>
                </a:cubicBezTo>
                <a:cubicBezTo>
                  <a:pt x="625" y="58"/>
                  <a:pt x="638" y="104"/>
                  <a:pt x="608" y="123"/>
                </a:cubicBezTo>
                <a:cubicBezTo>
                  <a:pt x="578" y="142"/>
                  <a:pt x="547" y="153"/>
                  <a:pt x="446" y="154"/>
                </a:cubicBezTo>
                <a:cubicBezTo>
                  <a:pt x="345" y="155"/>
                  <a:pt x="72" y="133"/>
                  <a:pt x="0" y="130"/>
                </a:cubicBezTo>
              </a:path>
            </a:pathLst>
          </a:cu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1" name="Text Box 15"/>
          <p:cNvSpPr txBox="1">
            <a:spLocks noChangeArrowheads="1"/>
          </p:cNvSpPr>
          <p:nvPr/>
        </p:nvSpPr>
        <p:spPr bwMode="auto">
          <a:xfrm>
            <a:off x="8661400" y="3436939"/>
            <a:ext cx="1708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</a:rPr>
              <a:t>trans-oceanic</a:t>
            </a:r>
          </a:p>
          <a:p>
            <a:r>
              <a:rPr lang="en-US" altLang="zh-CN" sz="2000" dirty="0">
                <a:solidFill>
                  <a:srgbClr val="CC0000"/>
                </a:solidFill>
              </a:rPr>
              <a:t>link</a:t>
            </a:r>
          </a:p>
        </p:txBody>
      </p:sp>
      <p:pic>
        <p:nvPicPr>
          <p:cNvPr id="109582" name="Picture 1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2" y="856458"/>
            <a:ext cx="7459654" cy="11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84" name="TextBox 1"/>
          <p:cNvSpPr txBox="1">
            <a:spLocks noChangeArrowheads="1"/>
          </p:cNvSpPr>
          <p:nvPr/>
        </p:nvSpPr>
        <p:spPr bwMode="auto">
          <a:xfrm>
            <a:off x="2270126" y="6315075"/>
            <a:ext cx="54578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rgbClr val="000099"/>
                </a:solidFill>
              </a:rPr>
              <a:t>* Do some traceroutes from exotic countries at www.traceroute.org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B2B691A-FD6D-467A-BACA-B15510D67F0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6688"/>
            <a:ext cx="7772400" cy="8921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ja-JP" sz="4000" dirty="0"/>
              <a:t>"Real" Internet delays, routes</a:t>
            </a:r>
            <a:endParaRPr lang="en-US" altLang="zh-CN" sz="4000" dirty="0"/>
          </a:p>
        </p:txBody>
      </p:sp>
      <p:sp>
        <p:nvSpPr>
          <p:cNvPr id="109571" name="Text Box 4"/>
          <p:cNvSpPr txBox="1">
            <a:spLocks noChangeArrowheads="1"/>
          </p:cNvSpPr>
          <p:nvPr/>
        </p:nvSpPr>
        <p:spPr bwMode="auto">
          <a:xfrm>
            <a:off x="2228850" y="2338389"/>
            <a:ext cx="82296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1 134.79.197.131 (134.79.197.131) [AS3671] 0.599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2 rtr-core2-p2p-serv01-02.slac.stanford.edu (134.79.253.253) [AS3671] 0.502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3 rtr-fwcore1-trust-p2p-core1.slac.stanford.edu (134.79.254.134) [AS3671] 0.914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4 rtr-core2-p2p-fwcore2-untrust.slac.stanford.edu (134.79.254.149) [AS3671] 1.366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5 rtr-border2-7k-core1.slac.stanford.edu (134.79.252.181) [AS3671] 1.304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6 sunncr5-ip-c-slac.slac.stanford.edu (192.68.191.233) [AS3671] 1.692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7 210.25.189.141 (210.25.189.141) [AS4538] 10.957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8 *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9 210.25.187.42 (210.25.187.42) [AS4538] 163.984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10 210.25.187.45 (210.25.187.45) [AS4538] 163.857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11 210.25.189.69 (210.25.189.69) [AS4538] 166.290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12 101.4.116.81 (101.4.116.81) [AS4538] 163.201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13 101.4.114.230 (101.4.114.230) [AS4538] 183.698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14 wh1.cernet.net (202.112.53.82) [AS4538] 181.983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15 218.197.158.253 (218.197.158.253) [AS4538] 182.566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9572" name="Text Box 5"/>
          <p:cNvSpPr txBox="1">
            <a:spLocks noChangeArrowheads="1"/>
          </p:cNvSpPr>
          <p:nvPr/>
        </p:nvSpPr>
        <p:spPr bwMode="auto">
          <a:xfrm>
            <a:off x="2249489" y="1235075"/>
            <a:ext cx="81930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CC0000"/>
                </a:solidFill>
              </a:rPr>
              <a:t>traceroute: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0099"/>
                </a:solidFill>
              </a:rPr>
              <a:t>www.slac.stanford.edu to www.whu.edu.cn</a:t>
            </a:r>
          </a:p>
        </p:txBody>
      </p:sp>
      <p:pic>
        <p:nvPicPr>
          <p:cNvPr id="109582" name="Picture 1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2" y="856458"/>
            <a:ext cx="7459654" cy="11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3879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7" name="Group 347"/>
          <p:cNvGrpSpPr>
            <a:grpSpLocks/>
          </p:cNvGrpSpPr>
          <p:nvPr/>
        </p:nvGrpSpPr>
        <p:grpSpPr bwMode="auto">
          <a:xfrm>
            <a:off x="4551364" y="4803776"/>
            <a:ext cx="1284287" cy="715963"/>
            <a:chOff x="1871277" y="1576300"/>
            <a:chExt cx="1128371" cy="437861"/>
          </a:xfrm>
        </p:grpSpPr>
        <p:sp>
          <p:nvSpPr>
            <p:cNvPr id="49" name="Oval 4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2" name="Freeform 51"/>
            <p:cNvSpPr/>
            <p:nvPr/>
          </p:nvSpPr>
          <p:spPr bwMode="auto">
            <a:xfrm>
              <a:off x="2159995" y="1673387"/>
              <a:ext cx="548146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56" name="Straight Connector 55"/>
            <p:cNvCxnSpPr>
              <a:cxnSpLocks noChangeShapeType="1"/>
              <a:endCxn id="5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5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164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6BE7205-2EFC-4F43-9CB4-077C58A6CD9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16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35560" y="116632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Packet loss</a:t>
            </a:r>
          </a:p>
        </p:txBody>
      </p:sp>
      <p:sp>
        <p:nvSpPr>
          <p:cNvPr id="1116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54089" y="1170581"/>
            <a:ext cx="8394700" cy="25044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queue (aka buffer) preceding link in buffer has finite capacity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packet arriving to full queue dropped (aka lost)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lost packet may be retransmitted by previous node, by source end system, or not at all</a:t>
            </a:r>
          </a:p>
        </p:txBody>
      </p:sp>
      <p:sp>
        <p:nvSpPr>
          <p:cNvPr id="111621" name="Rectangle 7"/>
          <p:cNvSpPr>
            <a:spLocks noChangeArrowheads="1"/>
          </p:cNvSpPr>
          <p:nvPr/>
        </p:nvSpPr>
        <p:spPr bwMode="auto">
          <a:xfrm>
            <a:off x="4616451" y="4999039"/>
            <a:ext cx="1198563" cy="263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2" name="Line 23"/>
          <p:cNvSpPr>
            <a:spLocks noChangeShapeType="1"/>
          </p:cNvSpPr>
          <p:nvPr/>
        </p:nvSpPr>
        <p:spPr bwMode="auto">
          <a:xfrm>
            <a:off x="3924300" y="4765676"/>
            <a:ext cx="698500" cy="333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23" name="Line 24"/>
          <p:cNvSpPr>
            <a:spLocks noChangeShapeType="1"/>
          </p:cNvSpPr>
          <p:nvPr/>
        </p:nvSpPr>
        <p:spPr bwMode="auto">
          <a:xfrm flipV="1">
            <a:off x="4213226" y="5159376"/>
            <a:ext cx="411163" cy="525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24" name="Line 25"/>
          <p:cNvSpPr>
            <a:spLocks noChangeShapeType="1"/>
          </p:cNvSpPr>
          <p:nvPr/>
        </p:nvSpPr>
        <p:spPr bwMode="auto">
          <a:xfrm>
            <a:off x="5810251" y="5162551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25" name="Rectangle 28"/>
          <p:cNvSpPr>
            <a:spLocks noChangeArrowheads="1"/>
          </p:cNvSpPr>
          <p:nvPr/>
        </p:nvSpPr>
        <p:spPr bwMode="auto">
          <a:xfrm>
            <a:off x="6729414" y="496252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6" name="Rectangle 29"/>
          <p:cNvSpPr>
            <a:spLocks noChangeArrowheads="1"/>
          </p:cNvSpPr>
          <p:nvPr/>
        </p:nvSpPr>
        <p:spPr bwMode="auto">
          <a:xfrm>
            <a:off x="5476875" y="5033964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7" name="Rectangle 30"/>
          <p:cNvSpPr>
            <a:spLocks noChangeArrowheads="1"/>
          </p:cNvSpPr>
          <p:nvPr/>
        </p:nvSpPr>
        <p:spPr bwMode="auto">
          <a:xfrm>
            <a:off x="5638800" y="5033964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8" name="Rectangle 31"/>
          <p:cNvSpPr>
            <a:spLocks noChangeArrowheads="1"/>
          </p:cNvSpPr>
          <p:nvPr/>
        </p:nvSpPr>
        <p:spPr bwMode="auto">
          <a:xfrm>
            <a:off x="4389439" y="5381626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9" name="Line 33"/>
          <p:cNvSpPr>
            <a:spLocks noChangeShapeType="1"/>
          </p:cNvSpPr>
          <p:nvPr/>
        </p:nvSpPr>
        <p:spPr bwMode="auto">
          <a:xfrm flipV="1">
            <a:off x="4359276" y="5227638"/>
            <a:ext cx="10636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30" name="Text Box 35"/>
          <p:cNvSpPr txBox="1">
            <a:spLocks noChangeArrowheads="1"/>
          </p:cNvSpPr>
          <p:nvPr/>
        </p:nvSpPr>
        <p:spPr bwMode="auto">
          <a:xfrm>
            <a:off x="2941638" y="4294188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6600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111631" name="Text Box 36"/>
          <p:cNvSpPr txBox="1">
            <a:spLocks noChangeArrowheads="1"/>
          </p:cNvSpPr>
          <p:nvPr/>
        </p:nvSpPr>
        <p:spPr bwMode="auto">
          <a:xfrm>
            <a:off x="3262313" y="52800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111632" name="Text Box 40"/>
          <p:cNvSpPr txBox="1">
            <a:spLocks noChangeArrowheads="1"/>
          </p:cNvSpPr>
          <p:nvPr/>
        </p:nvSpPr>
        <p:spPr bwMode="auto">
          <a:xfrm>
            <a:off x="6289675" y="4203701"/>
            <a:ext cx="29081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packet being transmitted</a:t>
            </a:r>
          </a:p>
        </p:txBody>
      </p:sp>
      <p:sp>
        <p:nvSpPr>
          <p:cNvPr id="111633" name="Line 41"/>
          <p:cNvSpPr>
            <a:spLocks noChangeShapeType="1"/>
          </p:cNvSpPr>
          <p:nvPr/>
        </p:nvSpPr>
        <p:spPr bwMode="auto">
          <a:xfrm rot="10800000" flipV="1">
            <a:off x="5853114" y="4495800"/>
            <a:ext cx="681037" cy="5651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34" name="Rectangle 56"/>
          <p:cNvSpPr>
            <a:spLocks noChangeArrowheads="1"/>
          </p:cNvSpPr>
          <p:nvPr/>
        </p:nvSpPr>
        <p:spPr bwMode="auto">
          <a:xfrm>
            <a:off x="5313364" y="5032376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5" name="Rectangle 57"/>
          <p:cNvSpPr>
            <a:spLocks noChangeArrowheads="1"/>
          </p:cNvSpPr>
          <p:nvPr/>
        </p:nvSpPr>
        <p:spPr bwMode="auto">
          <a:xfrm>
            <a:off x="5151439" y="5035551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6" name="Rectangle 58"/>
          <p:cNvSpPr>
            <a:spLocks noChangeArrowheads="1"/>
          </p:cNvSpPr>
          <p:nvPr/>
        </p:nvSpPr>
        <p:spPr bwMode="auto">
          <a:xfrm>
            <a:off x="4986339" y="503237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7" name="Rectangle 59"/>
          <p:cNvSpPr>
            <a:spLocks noChangeArrowheads="1"/>
          </p:cNvSpPr>
          <p:nvPr/>
        </p:nvSpPr>
        <p:spPr bwMode="auto">
          <a:xfrm>
            <a:off x="4822825" y="5032376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8" name="Rectangle 61"/>
          <p:cNvSpPr>
            <a:spLocks noChangeArrowheads="1"/>
          </p:cNvSpPr>
          <p:nvPr/>
        </p:nvSpPr>
        <p:spPr bwMode="auto">
          <a:xfrm>
            <a:off x="4657725" y="5033964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9" name="Rectangle 62"/>
          <p:cNvSpPr>
            <a:spLocks noChangeArrowheads="1"/>
          </p:cNvSpPr>
          <p:nvPr/>
        </p:nvSpPr>
        <p:spPr bwMode="auto">
          <a:xfrm>
            <a:off x="4629151" y="5010150"/>
            <a:ext cx="1171575" cy="242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40" name="Line 63"/>
          <p:cNvSpPr>
            <a:spLocks noChangeShapeType="1"/>
          </p:cNvSpPr>
          <p:nvPr/>
        </p:nvSpPr>
        <p:spPr bwMode="auto">
          <a:xfrm rot="10800000">
            <a:off x="4616450" y="5502275"/>
            <a:ext cx="687388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41" name="Text Box 64"/>
          <p:cNvSpPr txBox="1">
            <a:spLocks noChangeArrowheads="1"/>
          </p:cNvSpPr>
          <p:nvPr/>
        </p:nvSpPr>
        <p:spPr bwMode="auto">
          <a:xfrm>
            <a:off x="5232400" y="5661025"/>
            <a:ext cx="209704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packet arriving to</a:t>
            </a:r>
          </a:p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full buffer is </a:t>
            </a:r>
            <a:r>
              <a:rPr lang="en-US" altLang="zh-CN" sz="1800" i="1">
                <a:solidFill>
                  <a:srgbClr val="CC0000"/>
                </a:solidFill>
                <a:latin typeface="Comic Sans MS" panose="030F0702030302020204" pitchFamily="66" charset="0"/>
              </a:rPr>
              <a:t>lost</a:t>
            </a:r>
          </a:p>
        </p:txBody>
      </p:sp>
      <p:sp>
        <p:nvSpPr>
          <p:cNvPr id="111642" name="Text Box 65"/>
          <p:cNvSpPr txBox="1">
            <a:spLocks noChangeArrowheads="1"/>
          </p:cNvSpPr>
          <p:nvPr/>
        </p:nvSpPr>
        <p:spPr bwMode="auto">
          <a:xfrm>
            <a:off x="4462240" y="4022725"/>
            <a:ext cx="16546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buffer </a:t>
            </a:r>
          </a:p>
          <a:p>
            <a:pPr algn="ctr"/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(waiting area)</a:t>
            </a:r>
          </a:p>
        </p:txBody>
      </p:sp>
      <p:sp>
        <p:nvSpPr>
          <p:cNvPr id="111643" name="Line 66"/>
          <p:cNvSpPr>
            <a:spLocks noChangeShapeType="1"/>
          </p:cNvSpPr>
          <p:nvPr/>
        </p:nvSpPr>
        <p:spPr bwMode="auto">
          <a:xfrm>
            <a:off x="4762500" y="4630739"/>
            <a:ext cx="0" cy="3333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pic>
        <p:nvPicPr>
          <p:cNvPr id="111644" name="Picture 4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931864"/>
            <a:ext cx="29130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1645" name="Group 48"/>
          <p:cNvGrpSpPr>
            <a:grpSpLocks/>
          </p:cNvGrpSpPr>
          <p:nvPr/>
        </p:nvGrpSpPr>
        <p:grpSpPr bwMode="auto">
          <a:xfrm>
            <a:off x="3117850" y="4314826"/>
            <a:ext cx="820738" cy="688975"/>
            <a:chOff x="-44" y="1473"/>
            <a:chExt cx="981" cy="1105"/>
          </a:xfrm>
        </p:grpSpPr>
        <p:pic>
          <p:nvPicPr>
            <p:cNvPr id="111651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2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1646" name="Group 51"/>
          <p:cNvGrpSpPr>
            <a:grpSpLocks/>
          </p:cNvGrpSpPr>
          <p:nvPr/>
        </p:nvGrpSpPr>
        <p:grpSpPr bwMode="auto">
          <a:xfrm>
            <a:off x="3446464" y="5305426"/>
            <a:ext cx="820737" cy="688975"/>
            <a:chOff x="-44" y="1473"/>
            <a:chExt cx="981" cy="1105"/>
          </a:xfrm>
        </p:grpSpPr>
        <p:pic>
          <p:nvPicPr>
            <p:cNvPr id="111649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0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11648" name="TextBox 1"/>
          <p:cNvSpPr txBox="1">
            <a:spLocks noChangeArrowheads="1"/>
          </p:cNvSpPr>
          <p:nvPr/>
        </p:nvSpPr>
        <p:spPr bwMode="auto">
          <a:xfrm>
            <a:off x="1985963" y="6402389"/>
            <a:ext cx="65117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* Check out the Java applet for an interactive animation on queuing and loss</a:t>
            </a:r>
          </a:p>
        </p:txBody>
      </p:sp>
      <p:sp>
        <p:nvSpPr>
          <p:cNvPr id="4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671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81801C9-5F73-4DD4-BA26-8596502891DF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366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87608" y="41275"/>
            <a:ext cx="2646272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Throughput</a:t>
            </a:r>
          </a:p>
        </p:txBody>
      </p:sp>
      <p:sp>
        <p:nvSpPr>
          <p:cNvPr id="11367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81185" y="1463467"/>
            <a:ext cx="7772400" cy="1779588"/>
          </a:xfrm>
        </p:spPr>
        <p:txBody>
          <a:bodyPr>
            <a:normAutofit lnSpcReduction="10000"/>
          </a:bodyPr>
          <a:lstStyle/>
          <a:p>
            <a:pPr marL="287338" indent="-287338"/>
            <a:r>
              <a:rPr lang="en-US" altLang="zh-CN" i="1" dirty="0">
                <a:solidFill>
                  <a:srgbClr val="CC0000"/>
                </a:solidFill>
              </a:rPr>
              <a:t>throughput:</a:t>
            </a:r>
            <a:r>
              <a:rPr lang="en-US" altLang="zh-CN" dirty="0"/>
              <a:t> rate (bits/time unit) at which bits transferred between sender/receiver</a:t>
            </a:r>
          </a:p>
          <a:p>
            <a:pPr marL="682625" lvl="1" indent="-225425"/>
            <a:r>
              <a:rPr lang="en-US" altLang="zh-CN" i="1" dirty="0">
                <a:solidFill>
                  <a:srgbClr val="CC0000"/>
                </a:solidFill>
                <a:ea typeface="宋体" panose="02010600030101010101" pitchFamily="2" charset="-122"/>
              </a:rPr>
              <a:t>instantaneous:</a:t>
            </a:r>
            <a:r>
              <a:rPr lang="en-US" altLang="zh-CN" dirty="0">
                <a:ea typeface="宋体" panose="02010600030101010101" pitchFamily="2" charset="-122"/>
              </a:rPr>
              <a:t> rate at given point in time</a:t>
            </a:r>
          </a:p>
          <a:p>
            <a:pPr marL="682625" lvl="1" indent="-225425"/>
            <a:r>
              <a:rPr lang="en-US" altLang="zh-CN" i="1" dirty="0">
                <a:solidFill>
                  <a:srgbClr val="CC0000"/>
                </a:solidFill>
                <a:ea typeface="宋体" panose="02010600030101010101" pitchFamily="2" charset="-122"/>
              </a:rPr>
              <a:t>average:</a:t>
            </a:r>
            <a:r>
              <a:rPr lang="en-US" altLang="zh-CN" dirty="0">
                <a:ea typeface="宋体" panose="02010600030101010101" pitchFamily="2" charset="-122"/>
              </a:rPr>
              <a:t> rate over longer period of time</a:t>
            </a:r>
          </a:p>
        </p:txBody>
      </p:sp>
      <p:sp>
        <p:nvSpPr>
          <p:cNvPr id="113666" name="AutoShape 327"/>
          <p:cNvSpPr>
            <a:spLocks noChangeArrowheads="1"/>
          </p:cNvSpPr>
          <p:nvPr/>
        </p:nvSpPr>
        <p:spPr bwMode="auto">
          <a:xfrm>
            <a:off x="1925638" y="3671889"/>
            <a:ext cx="500062" cy="581025"/>
          </a:xfrm>
          <a:prstGeom prst="can">
            <a:avLst>
              <a:gd name="adj" fmla="val 23491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3667" name="Group 64"/>
          <p:cNvGrpSpPr>
            <a:grpSpLocks/>
          </p:cNvGrpSpPr>
          <p:nvPr/>
        </p:nvGrpSpPr>
        <p:grpSpPr bwMode="auto">
          <a:xfrm>
            <a:off x="2498726" y="4071938"/>
            <a:ext cx="352425" cy="876300"/>
            <a:chOff x="4140" y="429"/>
            <a:chExt cx="1425" cy="2396"/>
          </a:xfrm>
        </p:grpSpPr>
        <p:sp>
          <p:nvSpPr>
            <p:cNvPr id="113713" name="Freeform 6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14" name="Rectangle 6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15" name="Freeform 6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16" name="Freeform 6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17" name="Rectangle 69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18" name="Group 7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3743" name="AutoShape 71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44" name="AutoShape 72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3719" name="Rectangle 73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20" name="Group 7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3741" name="AutoShape 7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42" name="AutoShape 7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3721" name="Rectangle 77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22" name="Rectangle 78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23" name="Group 7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3739" name="AutoShape 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40" name="AutoShape 8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3724" name="Freeform 8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25" name="Group 8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3737" name="AutoShape 84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38" name="AutoShape 8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3726" name="Rectangle 8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27" name="Freeform 8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28" name="Freeform 8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29" name="Oval 89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0" name="Freeform 9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1" name="AutoShape 91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2" name="AutoShape 92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3" name="Oval 93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4" name="Oval 94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5" name="Oval 95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6" name="Rectangle 96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3668" name="Group 61"/>
          <p:cNvGrpSpPr>
            <a:grpSpLocks/>
          </p:cNvGrpSpPr>
          <p:nvPr/>
        </p:nvGrpSpPr>
        <p:grpSpPr bwMode="auto">
          <a:xfrm flipH="1">
            <a:off x="9472613" y="4133851"/>
            <a:ext cx="1192212" cy="1171575"/>
            <a:chOff x="-44" y="1473"/>
            <a:chExt cx="981" cy="1105"/>
          </a:xfrm>
        </p:grpSpPr>
        <p:pic>
          <p:nvPicPr>
            <p:cNvPr id="113711" name="Picture 62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712" name="Freeform 6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13671" name="Text Box 325"/>
          <p:cNvSpPr txBox="1">
            <a:spLocks noChangeArrowheads="1"/>
          </p:cNvSpPr>
          <p:nvPr/>
        </p:nvSpPr>
        <p:spPr bwMode="auto">
          <a:xfrm>
            <a:off x="1756350" y="5043489"/>
            <a:ext cx="2146742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server, with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file of F bits 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to send to client</a:t>
            </a:r>
          </a:p>
        </p:txBody>
      </p:sp>
      <p:sp>
        <p:nvSpPr>
          <p:cNvPr id="113672" name="Text Box 328"/>
          <p:cNvSpPr txBox="1">
            <a:spLocks noChangeArrowheads="1"/>
          </p:cNvSpPr>
          <p:nvPr/>
        </p:nvSpPr>
        <p:spPr bwMode="auto">
          <a:xfrm>
            <a:off x="4190723" y="5040313"/>
            <a:ext cx="166584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 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r>
              <a:rPr lang="en-US" altLang="zh-CN" sz="20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bits/sec</a:t>
            </a:r>
          </a:p>
        </p:txBody>
      </p:sp>
      <p:sp>
        <p:nvSpPr>
          <p:cNvPr id="113673" name="Text Box 329"/>
          <p:cNvSpPr txBox="1">
            <a:spLocks noChangeArrowheads="1"/>
          </p:cNvSpPr>
          <p:nvPr/>
        </p:nvSpPr>
        <p:spPr bwMode="auto">
          <a:xfrm>
            <a:off x="7059337" y="5048250"/>
            <a:ext cx="166584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 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  <a:r>
              <a:rPr lang="en-US" altLang="zh-CN" sz="20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bits/sec</a:t>
            </a:r>
          </a:p>
        </p:txBody>
      </p:sp>
      <p:sp>
        <p:nvSpPr>
          <p:cNvPr id="113674" name="Line 337"/>
          <p:cNvSpPr>
            <a:spLocks noChangeShapeType="1"/>
          </p:cNvSpPr>
          <p:nvPr/>
        </p:nvSpPr>
        <p:spPr bwMode="auto">
          <a:xfrm flipH="1" flipV="1">
            <a:off x="4521201" y="4806951"/>
            <a:ext cx="282575" cy="30321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3675" name="Line 347"/>
          <p:cNvSpPr>
            <a:spLocks noChangeShapeType="1"/>
          </p:cNvSpPr>
          <p:nvPr/>
        </p:nvSpPr>
        <p:spPr bwMode="auto">
          <a:xfrm flipH="1" flipV="1">
            <a:off x="7643814" y="4876800"/>
            <a:ext cx="193675" cy="203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3676" name="Line 352"/>
          <p:cNvSpPr>
            <a:spLocks noChangeShapeType="1"/>
          </p:cNvSpPr>
          <p:nvPr/>
        </p:nvSpPr>
        <p:spPr bwMode="auto">
          <a:xfrm flipH="1">
            <a:off x="2325688" y="4716463"/>
            <a:ext cx="11112" cy="4111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3677" name="Line 321"/>
          <p:cNvSpPr>
            <a:spLocks noChangeShapeType="1"/>
          </p:cNvSpPr>
          <p:nvPr/>
        </p:nvSpPr>
        <p:spPr bwMode="auto">
          <a:xfrm>
            <a:off x="2965451" y="4530725"/>
            <a:ext cx="6316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3678" name="Group 246"/>
          <p:cNvGrpSpPr>
            <a:grpSpLocks/>
          </p:cNvGrpSpPr>
          <p:nvPr/>
        </p:nvGrpSpPr>
        <p:grpSpPr bwMode="auto">
          <a:xfrm>
            <a:off x="5330825" y="4394201"/>
            <a:ext cx="1055688" cy="360363"/>
            <a:chOff x="3600" y="219"/>
            <a:chExt cx="360" cy="175"/>
          </a:xfrm>
        </p:grpSpPr>
        <p:sp>
          <p:nvSpPr>
            <p:cNvPr id="113698" name="Oval 24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699" name="Line 24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00" name="Line 24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01" name="Rectangle 25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02" name="Oval 25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03" name="Group 25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3708" name="Line 2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09" name="Line 2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10" name="Line 2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13704" name="Group 25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3705" name="Line 25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06" name="Line 25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07" name="Line 25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</p:grpSp>
      <p:sp>
        <p:nvSpPr>
          <p:cNvPr id="113679" name="AutoShape 350"/>
          <p:cNvSpPr>
            <a:spLocks noChangeArrowheads="1"/>
          </p:cNvSpPr>
          <p:nvPr/>
        </p:nvSpPr>
        <p:spPr bwMode="auto">
          <a:xfrm>
            <a:off x="8810625" y="4325939"/>
            <a:ext cx="889000" cy="485775"/>
          </a:xfrm>
          <a:prstGeom prst="rightArrow">
            <a:avLst>
              <a:gd name="adj1" fmla="val 50000"/>
              <a:gd name="adj2" fmla="val 45752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3680" name="Group 335"/>
          <p:cNvGrpSpPr>
            <a:grpSpLocks/>
          </p:cNvGrpSpPr>
          <p:nvPr/>
        </p:nvGrpSpPr>
        <p:grpSpPr bwMode="auto">
          <a:xfrm>
            <a:off x="2928938" y="4360863"/>
            <a:ext cx="2322512" cy="392112"/>
            <a:chOff x="2249" y="3430"/>
            <a:chExt cx="1389" cy="256"/>
          </a:xfrm>
        </p:grpSpPr>
        <p:sp>
          <p:nvSpPr>
            <p:cNvPr id="255309" name="Oval 333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308" name="Rectangle 332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3696" name="Oval 331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55310" name="Rectangle 334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13681" name="Group 341"/>
          <p:cNvGrpSpPr>
            <a:grpSpLocks/>
          </p:cNvGrpSpPr>
          <p:nvPr/>
        </p:nvGrpSpPr>
        <p:grpSpPr bwMode="auto">
          <a:xfrm>
            <a:off x="6434139" y="4248151"/>
            <a:ext cx="2801937" cy="581025"/>
            <a:chOff x="2249" y="3430"/>
            <a:chExt cx="1389" cy="256"/>
          </a:xfrm>
        </p:grpSpPr>
        <p:sp>
          <p:nvSpPr>
            <p:cNvPr id="255318" name="Oval 342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319" name="Rectangle 343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3692" name="Oval 344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55321" name="Rectangle 345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1763713" y="5065716"/>
            <a:ext cx="8235950" cy="903288"/>
            <a:chOff x="0" y="3774"/>
            <a:chExt cx="5188" cy="569"/>
          </a:xfrm>
        </p:grpSpPr>
        <p:sp>
          <p:nvSpPr>
            <p:cNvPr id="113687" name="Text Box 353"/>
            <p:cNvSpPr txBox="1">
              <a:spLocks noChangeArrowheads="1"/>
            </p:cNvSpPr>
            <p:nvPr/>
          </p:nvSpPr>
          <p:spPr bwMode="auto">
            <a:xfrm>
              <a:off x="0" y="3786"/>
              <a:ext cx="1461" cy="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server sends bits 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(fluid) into pipe</a:t>
              </a:r>
            </a:p>
            <a:p>
              <a:pPr algn="ctr">
                <a:lnSpc>
                  <a:spcPct val="85000"/>
                </a:lnSpc>
              </a:pPr>
              <a:endPara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688" name="Text Box 336"/>
            <p:cNvSpPr txBox="1">
              <a:spLocks noChangeArrowheads="1"/>
            </p:cNvSpPr>
            <p:nvPr/>
          </p:nvSpPr>
          <p:spPr bwMode="auto">
            <a:xfrm>
              <a:off x="1573" y="3774"/>
              <a:ext cx="1769" cy="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i="1" dirty="0" err="1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  <a:r>
                <a:rPr lang="en-US" altLang="zh-CN" sz="2800" i="1" baseline="-25000" dirty="0" err="1">
                  <a:solidFill>
                    <a:srgbClr val="000099"/>
                  </a:solidFill>
                  <a:latin typeface="Comic Sans MS" panose="030F0702030302020204" pitchFamily="66" charset="0"/>
                </a:rPr>
                <a:t>s</a:t>
              </a:r>
              <a:r>
                <a:rPr lang="en-US" altLang="zh-CN" sz="2000" i="1" baseline="-25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bits/sec)</a:t>
              </a:r>
            </a:p>
          </p:txBody>
        </p:sp>
        <p:sp>
          <p:nvSpPr>
            <p:cNvPr id="113689" name="Text Box 346"/>
            <p:cNvSpPr txBox="1">
              <a:spLocks noChangeArrowheads="1"/>
            </p:cNvSpPr>
            <p:nvPr/>
          </p:nvSpPr>
          <p:spPr bwMode="auto">
            <a:xfrm>
              <a:off x="3328" y="3786"/>
              <a:ext cx="1860" cy="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i="1" dirty="0" err="1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  <a:r>
                <a:rPr lang="en-US" altLang="zh-CN" sz="2800" i="1" baseline="-25000" dirty="0" err="1">
                  <a:solidFill>
                    <a:srgbClr val="000099"/>
                  </a:solidFill>
                  <a:latin typeface="Comic Sans MS" panose="030F0702030302020204" pitchFamily="66" charset="0"/>
                </a:rPr>
                <a:t>c</a:t>
              </a:r>
              <a:r>
                <a:rPr lang="en-US" altLang="zh-CN" sz="2000" i="1" baseline="-25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bits/sec)</a:t>
              </a:r>
            </a:p>
          </p:txBody>
        </p:sp>
      </p:grpSp>
      <p:pic>
        <p:nvPicPr>
          <p:cNvPr id="113683" name="Picture 6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931864"/>
            <a:ext cx="29130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84" name="AutoShape 351"/>
          <p:cNvSpPr>
            <a:spLocks noChangeArrowheads="1"/>
          </p:cNvSpPr>
          <p:nvPr/>
        </p:nvSpPr>
        <p:spPr bwMode="auto">
          <a:xfrm>
            <a:off x="5256214" y="4308476"/>
            <a:ext cx="1279525" cy="485775"/>
          </a:xfrm>
          <a:prstGeom prst="rightArrow">
            <a:avLst>
              <a:gd name="adj1" fmla="val 50000"/>
              <a:gd name="adj2" fmla="val 6585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3685" name="AutoShape 349"/>
          <p:cNvSpPr>
            <a:spLocks noChangeArrowheads="1"/>
          </p:cNvSpPr>
          <p:nvPr/>
        </p:nvSpPr>
        <p:spPr bwMode="auto">
          <a:xfrm flipV="1">
            <a:off x="2032001" y="4064001"/>
            <a:ext cx="974725" cy="7207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01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347"/>
          <p:cNvGrpSpPr>
            <a:grpSpLocks/>
          </p:cNvGrpSpPr>
          <p:nvPr/>
        </p:nvGrpSpPr>
        <p:grpSpPr bwMode="auto">
          <a:xfrm>
            <a:off x="5829301" y="4449764"/>
            <a:ext cx="912813" cy="415925"/>
            <a:chOff x="1871277" y="1576300"/>
            <a:chExt cx="1128371" cy="437861"/>
          </a:xfrm>
        </p:grpSpPr>
        <p:sp>
          <p:nvSpPr>
            <p:cNvPr id="158" name="Oval 157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1871277" y="1740080"/>
              <a:ext cx="1128371" cy="11531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" name="Freeform 160"/>
            <p:cNvSpPr/>
            <p:nvPr/>
          </p:nvSpPr>
          <p:spPr bwMode="auto">
            <a:xfrm>
              <a:off x="2159748" y="1673231"/>
              <a:ext cx="547504" cy="160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4" name="Freeform 16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65" name="Straight Connector 164"/>
            <p:cNvCxnSpPr>
              <a:cxnSpLocks noChangeShapeType="1"/>
              <a:endCxn id="16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6" name="Straight Connector 16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4690" name="Group 347"/>
          <p:cNvGrpSpPr>
            <a:grpSpLocks/>
          </p:cNvGrpSpPr>
          <p:nvPr/>
        </p:nvGrpSpPr>
        <p:grpSpPr bwMode="auto">
          <a:xfrm>
            <a:off x="5783264" y="2581276"/>
            <a:ext cx="911225" cy="415925"/>
            <a:chOff x="1871277" y="1576300"/>
            <a:chExt cx="1128371" cy="437861"/>
          </a:xfrm>
        </p:grpSpPr>
        <p:sp>
          <p:nvSpPr>
            <p:cNvPr id="148" name="Oval 147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1871277" y="1740080"/>
              <a:ext cx="1128371" cy="1153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0" name="Oval 14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1" name="Freeform 150"/>
            <p:cNvSpPr/>
            <p:nvPr/>
          </p:nvSpPr>
          <p:spPr bwMode="auto">
            <a:xfrm>
              <a:off x="2160249" y="1673231"/>
              <a:ext cx="548460" cy="160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3" name="Freeform 15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4" name="Freeform 15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55" name="Straight Connector 154"/>
            <p:cNvCxnSpPr>
              <a:cxnSpLocks noChangeShapeType="1"/>
              <a:endCxn id="15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Straight Connector 15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47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93734B-0AA1-4023-A8D0-79C4792B76B2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469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079626" y="65980"/>
            <a:ext cx="4151784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Throughput (more)</a:t>
            </a:r>
          </a:p>
        </p:txBody>
      </p:sp>
      <p:sp>
        <p:nvSpPr>
          <p:cNvPr id="114695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2079626" y="1366838"/>
            <a:ext cx="8150225" cy="55403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i="1" dirty="0" err="1">
                <a:solidFill>
                  <a:srgbClr val="CC0000"/>
                </a:solidFill>
              </a:rPr>
              <a:t>R</a:t>
            </a:r>
            <a:r>
              <a:rPr lang="en-US" altLang="zh-CN" i="1" baseline="-25000" dirty="0" err="1">
                <a:solidFill>
                  <a:srgbClr val="CC0000"/>
                </a:solidFill>
              </a:rPr>
              <a:t>s</a:t>
            </a:r>
            <a:r>
              <a:rPr lang="en-US" altLang="zh-CN" i="1" dirty="0">
                <a:solidFill>
                  <a:srgbClr val="CC0000"/>
                </a:solidFill>
              </a:rPr>
              <a:t> &lt; </a:t>
            </a:r>
            <a:r>
              <a:rPr lang="en-US" altLang="zh-CN" i="1" dirty="0" err="1">
                <a:solidFill>
                  <a:srgbClr val="CC0000"/>
                </a:solidFill>
              </a:rPr>
              <a:t>R</a:t>
            </a:r>
            <a:r>
              <a:rPr lang="en-US" altLang="zh-CN" i="1" baseline="-25000" dirty="0" err="1">
                <a:solidFill>
                  <a:srgbClr val="CC0000"/>
                </a:solidFill>
              </a:rPr>
              <a:t>c</a:t>
            </a:r>
            <a:r>
              <a:rPr lang="en-US" altLang="zh-CN" i="1" dirty="0">
                <a:solidFill>
                  <a:srgbClr val="FF3300"/>
                </a:solidFill>
              </a:rPr>
              <a:t>  </a:t>
            </a:r>
            <a:r>
              <a:rPr lang="en-US" altLang="zh-CN" dirty="0"/>
              <a:t>What is average end-end throughput?</a:t>
            </a:r>
          </a:p>
        </p:txBody>
      </p:sp>
      <p:pic>
        <p:nvPicPr>
          <p:cNvPr id="114692" name="Picture 208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8921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4693" name="Group 140"/>
          <p:cNvGrpSpPr>
            <a:grpSpLocks/>
          </p:cNvGrpSpPr>
          <p:nvPr/>
        </p:nvGrpSpPr>
        <p:grpSpPr bwMode="auto">
          <a:xfrm>
            <a:off x="3138489" y="2254250"/>
            <a:ext cx="352425" cy="876300"/>
            <a:chOff x="4140" y="429"/>
            <a:chExt cx="1425" cy="2396"/>
          </a:xfrm>
        </p:grpSpPr>
        <p:sp>
          <p:nvSpPr>
            <p:cNvPr id="114786" name="Freeform 14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87" name="Rectangle 142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788" name="Freeform 14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89" name="Freeform 14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90" name="Rectangle 145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114791" name="Group 14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816" name="AutoShape 147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14817" name="AutoShape 148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14792" name="Rectangle 149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114793" name="Group 15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4814" name="AutoShape 151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14815" name="AutoShape 152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14794" name="Rectangle 153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795" name="Rectangle 154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114796" name="Group 15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4812" name="AutoShape 156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14813" name="AutoShape 157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14797" name="Freeform 15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4798" name="Group 15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4810" name="AutoShape 160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14811" name="AutoShape 161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14799" name="Rectangle 162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0" name="Freeform 16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01" name="Freeform 16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02" name="Oval 165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3" name="Freeform 16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04" name="AutoShape 167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5" name="AutoShape 168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6" name="Oval 169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7" name="Oval 170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114808" name="Oval 171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9" name="Rectangle 172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</p:grpSp>
      <p:grpSp>
        <p:nvGrpSpPr>
          <p:cNvPr id="114696" name="Group 34"/>
          <p:cNvGrpSpPr>
            <a:grpSpLocks/>
          </p:cNvGrpSpPr>
          <p:nvPr/>
        </p:nvGrpSpPr>
        <p:grpSpPr bwMode="auto">
          <a:xfrm>
            <a:off x="3590926" y="2606676"/>
            <a:ext cx="2136775" cy="307975"/>
            <a:chOff x="2249" y="3430"/>
            <a:chExt cx="1389" cy="256"/>
          </a:xfrm>
        </p:grpSpPr>
        <p:sp>
          <p:nvSpPr>
            <p:cNvPr id="256035" name="Oval 35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6036" name="Rectangle 36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4784" name="Oval 37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56038" name="Rectangle 38"/>
            <p:cNvSpPr>
              <a:spLocks noChangeArrowheads="1"/>
            </p:cNvSpPr>
            <p:nvPr/>
          </p:nvSpPr>
          <p:spPr bwMode="auto">
            <a:xfrm>
              <a:off x="3562" y="3438"/>
              <a:ext cx="44" cy="24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14697" name="Text Box 39"/>
          <p:cNvSpPr txBox="1">
            <a:spLocks noChangeArrowheads="1"/>
          </p:cNvSpPr>
          <p:nvPr/>
        </p:nvSpPr>
        <p:spPr bwMode="auto">
          <a:xfrm>
            <a:off x="3379789" y="2562226"/>
            <a:ext cx="25860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  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r>
              <a:rPr lang="en-US" altLang="zh-CN" sz="20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bits/sec</a:t>
            </a:r>
          </a:p>
        </p:txBody>
      </p:sp>
      <p:sp>
        <p:nvSpPr>
          <p:cNvPr id="114698" name="AutoShape 42"/>
          <p:cNvSpPr>
            <a:spLocks noChangeArrowheads="1"/>
          </p:cNvSpPr>
          <p:nvPr/>
        </p:nvSpPr>
        <p:spPr bwMode="auto">
          <a:xfrm flipV="1">
            <a:off x="2779713" y="2374900"/>
            <a:ext cx="895350" cy="5651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4699" name="AutoShape 43"/>
          <p:cNvSpPr>
            <a:spLocks noChangeArrowheads="1"/>
          </p:cNvSpPr>
          <p:nvPr/>
        </p:nvSpPr>
        <p:spPr bwMode="auto">
          <a:xfrm>
            <a:off x="9013826" y="2581276"/>
            <a:ext cx="817563" cy="379413"/>
          </a:xfrm>
          <a:prstGeom prst="rightArrow">
            <a:avLst>
              <a:gd name="adj1" fmla="val 50000"/>
              <a:gd name="adj2" fmla="val 5387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4700" name="Group 54"/>
          <p:cNvGrpSpPr>
            <a:grpSpLocks/>
          </p:cNvGrpSpPr>
          <p:nvPr/>
        </p:nvGrpSpPr>
        <p:grpSpPr bwMode="auto">
          <a:xfrm>
            <a:off x="6964364" y="2473326"/>
            <a:ext cx="2790825" cy="569913"/>
            <a:chOff x="3130" y="3069"/>
            <a:chExt cx="1911" cy="366"/>
          </a:xfrm>
        </p:grpSpPr>
        <p:grpSp>
          <p:nvGrpSpPr>
            <p:cNvPr id="114776" name="Group 45"/>
            <p:cNvGrpSpPr>
              <a:grpSpLocks/>
            </p:cNvGrpSpPr>
            <p:nvPr/>
          </p:nvGrpSpPr>
          <p:grpSpPr bwMode="auto">
            <a:xfrm>
              <a:off x="3130" y="3069"/>
              <a:ext cx="1765" cy="366"/>
              <a:chOff x="2249" y="3430"/>
              <a:chExt cx="1389" cy="256"/>
            </a:xfrm>
          </p:grpSpPr>
          <p:sp>
            <p:nvSpPr>
              <p:cNvPr id="256046" name="Oval 46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47" name="Rectangle 47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9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80" name="Oval 48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56049" name="Rectangle 49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77" name="Text Box 50"/>
            <p:cNvSpPr txBox="1">
              <a:spLocks noChangeArrowheads="1"/>
            </p:cNvSpPr>
            <p:nvPr/>
          </p:nvSpPr>
          <p:spPr bwMode="auto">
            <a:xfrm>
              <a:off x="3181" y="3135"/>
              <a:ext cx="1860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  <a:r>
                <a:rPr lang="en-US" altLang="zh-CN" sz="28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c</a:t>
              </a:r>
              <a:r>
                <a:rPr lang="en-US" altLang="zh-CN" sz="20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</a:t>
              </a:r>
            </a:p>
          </p:txBody>
        </p:sp>
      </p:grpSp>
      <p:sp>
        <p:nvSpPr>
          <p:cNvPr id="25623" name="Rectangle 56"/>
          <p:cNvSpPr>
            <a:spLocks noChangeArrowheads="1"/>
          </p:cNvSpPr>
          <p:nvPr/>
        </p:nvSpPr>
        <p:spPr bwMode="auto">
          <a:xfrm>
            <a:off x="2079626" y="3330575"/>
            <a:ext cx="806291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457200" indent="-457200"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800" i="1" dirty="0" err="1">
                <a:solidFill>
                  <a:srgbClr val="CC0000"/>
                </a:solidFill>
                <a:latin typeface="Gill Sans MT" panose="020B0502020104020203" pitchFamily="34" charset="0"/>
              </a:rPr>
              <a:t>R</a:t>
            </a:r>
            <a:r>
              <a:rPr lang="en-US" altLang="zh-CN" sz="2800" i="1" baseline="-25000" dirty="0" err="1">
                <a:solidFill>
                  <a:srgbClr val="CC0000"/>
                </a:solidFill>
                <a:latin typeface="Gill Sans MT" panose="020B0502020104020203" pitchFamily="34" charset="0"/>
              </a:rPr>
              <a:t>s</a:t>
            </a:r>
            <a:r>
              <a:rPr lang="en-US" altLang="zh-CN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 &gt; </a:t>
            </a:r>
            <a:r>
              <a:rPr lang="en-US" altLang="zh-CN" sz="2800" i="1" dirty="0" err="1">
                <a:solidFill>
                  <a:srgbClr val="CC0000"/>
                </a:solidFill>
                <a:latin typeface="Gill Sans MT" panose="020B0502020104020203" pitchFamily="34" charset="0"/>
              </a:rPr>
              <a:t>R</a:t>
            </a:r>
            <a:r>
              <a:rPr lang="en-US" altLang="zh-CN" sz="2800" i="1" baseline="-25000" dirty="0" err="1">
                <a:solidFill>
                  <a:srgbClr val="CC0000"/>
                </a:solidFill>
                <a:latin typeface="Gill Sans MT" panose="020B0502020104020203" pitchFamily="34" charset="0"/>
              </a:rPr>
              <a:t>c</a:t>
            </a:r>
            <a:r>
              <a:rPr lang="en-US" altLang="zh-CN" sz="2800" i="1" dirty="0">
                <a:solidFill>
                  <a:srgbClr val="FF3300"/>
                </a:solidFill>
                <a:latin typeface="Gill Sans MT" panose="020B0502020104020203" pitchFamily="34" charset="0"/>
              </a:rPr>
              <a:t>  </a:t>
            </a:r>
            <a:r>
              <a:rPr lang="en-US" altLang="zh-CN" sz="2800" dirty="0">
                <a:solidFill>
                  <a:srgbClr val="000099"/>
                </a:solidFill>
                <a:latin typeface="Comic Sans MS" panose="030F0702030302020204" pitchFamily="66" charset="0"/>
              </a:rPr>
              <a:t>What is average end-end throughput?</a:t>
            </a:r>
          </a:p>
        </p:txBody>
      </p:sp>
      <p:grpSp>
        <p:nvGrpSpPr>
          <p:cNvPr id="13" name="Group 209"/>
          <p:cNvGrpSpPr>
            <a:grpSpLocks/>
          </p:cNvGrpSpPr>
          <p:nvPr/>
        </p:nvGrpSpPr>
        <p:grpSpPr bwMode="auto">
          <a:xfrm>
            <a:off x="1199456" y="5084763"/>
            <a:ext cx="9937104" cy="1293812"/>
            <a:chOff x="186" y="3203"/>
            <a:chExt cx="5403" cy="815"/>
          </a:xfrm>
        </p:grpSpPr>
        <p:sp>
          <p:nvSpPr>
            <p:cNvPr id="114773" name="Rectangle 102"/>
            <p:cNvSpPr>
              <a:spLocks noChangeArrowheads="1"/>
            </p:cNvSpPr>
            <p:nvPr/>
          </p:nvSpPr>
          <p:spPr bwMode="auto">
            <a:xfrm>
              <a:off x="186" y="3378"/>
              <a:ext cx="5403" cy="6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14774" name="Text Box 101"/>
            <p:cNvSpPr txBox="1">
              <a:spLocks noChangeArrowheads="1"/>
            </p:cNvSpPr>
            <p:nvPr/>
          </p:nvSpPr>
          <p:spPr bwMode="auto">
            <a:xfrm>
              <a:off x="231" y="3549"/>
              <a:ext cx="534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link on end-end path that constrains  end-end throughput</a:t>
              </a:r>
            </a:p>
          </p:txBody>
        </p:sp>
        <p:sp>
          <p:nvSpPr>
            <p:cNvPr id="114775" name="Text Box 104"/>
            <p:cNvSpPr txBox="1">
              <a:spLocks noChangeArrowheads="1"/>
            </p:cNvSpPr>
            <p:nvPr/>
          </p:nvSpPr>
          <p:spPr bwMode="auto">
            <a:xfrm>
              <a:off x="466" y="3203"/>
              <a:ext cx="1534" cy="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800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bottleneck link</a:t>
              </a:r>
            </a:p>
          </p:txBody>
        </p:sp>
      </p:grpSp>
      <p:sp>
        <p:nvSpPr>
          <p:cNvPr id="114703" name="AutoShape 51"/>
          <p:cNvSpPr>
            <a:spLocks noChangeArrowheads="1"/>
          </p:cNvSpPr>
          <p:nvPr/>
        </p:nvSpPr>
        <p:spPr bwMode="auto">
          <a:xfrm>
            <a:off x="5729288" y="2574925"/>
            <a:ext cx="1365250" cy="381000"/>
          </a:xfrm>
          <a:prstGeom prst="rightArrow">
            <a:avLst>
              <a:gd name="adj1" fmla="val 50000"/>
              <a:gd name="adj2" fmla="val 89583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4704" name="Group 132"/>
          <p:cNvGrpSpPr>
            <a:grpSpLocks/>
          </p:cNvGrpSpPr>
          <p:nvPr/>
        </p:nvGrpSpPr>
        <p:grpSpPr bwMode="auto">
          <a:xfrm flipH="1">
            <a:off x="9756775" y="2420939"/>
            <a:ext cx="871538" cy="885825"/>
            <a:chOff x="-44" y="1473"/>
            <a:chExt cx="981" cy="1105"/>
          </a:xfrm>
        </p:grpSpPr>
        <p:pic>
          <p:nvPicPr>
            <p:cNvPr id="114771" name="Picture 133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772" name="Freeform 13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14705" name="AutoShape 327"/>
          <p:cNvSpPr>
            <a:spLocks noChangeArrowheads="1"/>
          </p:cNvSpPr>
          <p:nvPr/>
        </p:nvSpPr>
        <p:spPr bwMode="auto">
          <a:xfrm>
            <a:off x="2692400" y="2117725"/>
            <a:ext cx="407988" cy="431800"/>
          </a:xfrm>
          <a:prstGeom prst="can">
            <a:avLst>
              <a:gd name="adj" fmla="val 21398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grpSp>
        <p:nvGrpSpPr>
          <p:cNvPr id="15" name="Group 206"/>
          <p:cNvGrpSpPr>
            <a:grpSpLocks/>
          </p:cNvGrpSpPr>
          <p:nvPr/>
        </p:nvGrpSpPr>
        <p:grpSpPr bwMode="auto">
          <a:xfrm>
            <a:off x="2754313" y="3927476"/>
            <a:ext cx="7935912" cy="1166813"/>
            <a:chOff x="775" y="2474"/>
            <a:chExt cx="4999" cy="735"/>
          </a:xfrm>
        </p:grpSpPr>
        <p:grpSp>
          <p:nvGrpSpPr>
            <p:cNvPr id="114708" name="Group 173"/>
            <p:cNvGrpSpPr>
              <a:grpSpLocks/>
            </p:cNvGrpSpPr>
            <p:nvPr/>
          </p:nvGrpSpPr>
          <p:grpSpPr bwMode="auto">
            <a:xfrm>
              <a:off x="1056" y="2589"/>
              <a:ext cx="222" cy="552"/>
              <a:chOff x="4140" y="429"/>
              <a:chExt cx="1425" cy="2396"/>
            </a:xfrm>
          </p:grpSpPr>
          <p:sp>
            <p:nvSpPr>
              <p:cNvPr id="114739" name="Freeform 17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0" name="Rectangle 175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1" name="Freeform 17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2" name="Freeform 17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3" name="Rectangle 178"/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44" name="Group 17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14769" name="AutoShape 180"/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70" name="AutoShape 181"/>
                <p:cNvSpPr>
                  <a:spLocks noChangeArrowheads="1"/>
                </p:cNvSpPr>
                <p:nvPr/>
              </p:nvSpPr>
              <p:spPr bwMode="auto">
                <a:xfrm>
                  <a:off x="631" y="2584"/>
                  <a:ext cx="689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14745" name="Rectangle 182"/>
              <p:cNvSpPr>
                <a:spLocks noChangeArrowheads="1"/>
              </p:cNvSpPr>
              <p:nvPr/>
            </p:nvSpPr>
            <p:spPr bwMode="auto">
              <a:xfrm>
                <a:off x="4223" y="1019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46" name="Group 18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14767" name="AutoShape 184"/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68" name="AutoShape 185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14747" name="Rectangle 186"/>
              <p:cNvSpPr>
                <a:spLocks noChangeArrowheads="1"/>
              </p:cNvSpPr>
              <p:nvPr/>
            </p:nvSpPr>
            <p:spPr bwMode="auto">
              <a:xfrm>
                <a:off x="4217" y="1358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8" name="Rectangle 187"/>
              <p:cNvSpPr>
                <a:spLocks noChangeArrowheads="1"/>
              </p:cNvSpPr>
              <p:nvPr/>
            </p:nvSpPr>
            <p:spPr bwMode="auto">
              <a:xfrm>
                <a:off x="4230" y="1653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49" name="Group 18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14765" name="AutoShape 18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66" name="AutoShape 190"/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14750" name="Freeform 19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51" name="Group 19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14763" name="AutoShape 193"/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28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64" name="AutoShape 194"/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14752" name="Rectangle 19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3" name="Freeform 19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4" name="Freeform 19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5" name="Oval 198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6" name="Freeform 19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7" name="AutoShape 200"/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200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8" name="AutoShape 201"/>
              <p:cNvSpPr>
                <a:spLocks noChangeArrowheads="1"/>
              </p:cNvSpPr>
              <p:nvPr/>
            </p:nvSpPr>
            <p:spPr bwMode="auto">
              <a:xfrm>
                <a:off x="4204" y="2712"/>
                <a:ext cx="1072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9" name="Oval 202"/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60" name="Oval 203"/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61" name="Oval 204"/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9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62" name="Rectangle 205"/>
              <p:cNvSpPr>
                <a:spLocks noChangeArrowheads="1"/>
              </p:cNvSpPr>
              <p:nvPr/>
            </p:nvSpPr>
            <p:spPr bwMode="auto">
              <a:xfrm>
                <a:off x="5064" y="1835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4709" name="Line 57"/>
            <p:cNvSpPr>
              <a:spLocks noChangeShapeType="1"/>
            </p:cNvSpPr>
            <p:nvPr/>
          </p:nvSpPr>
          <p:spPr bwMode="auto">
            <a:xfrm>
              <a:off x="1354" y="2913"/>
              <a:ext cx="36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4710" name="Group 58"/>
            <p:cNvGrpSpPr>
              <a:grpSpLocks/>
            </p:cNvGrpSpPr>
            <p:nvPr/>
          </p:nvGrpSpPr>
          <p:grpSpPr bwMode="auto">
            <a:xfrm>
              <a:off x="2731" y="2870"/>
              <a:ext cx="607" cy="108"/>
              <a:chOff x="3603" y="243"/>
              <a:chExt cx="357" cy="106"/>
            </a:xfrm>
          </p:grpSpPr>
          <p:sp>
            <p:nvSpPr>
              <p:cNvPr id="114730" name="Line 6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31" name="Line 6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32" name="Rectangle 6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33" name="Group 64"/>
              <p:cNvGrpSpPr>
                <a:grpSpLocks/>
              </p:cNvGrpSpPr>
              <p:nvPr/>
            </p:nvGrpSpPr>
            <p:grpSpPr bwMode="auto">
              <a:xfrm>
                <a:off x="3749" y="248"/>
                <a:ext cx="119" cy="65"/>
                <a:chOff x="2894" y="850"/>
                <a:chExt cx="94" cy="96"/>
              </a:xfrm>
            </p:grpSpPr>
            <p:sp>
              <p:nvSpPr>
                <p:cNvPr id="114737" name="Line 6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38" name="Line 6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14734" name="Group 68"/>
              <p:cNvGrpSpPr>
                <a:grpSpLocks/>
              </p:cNvGrpSpPr>
              <p:nvPr/>
            </p:nvGrpSpPr>
            <p:grpSpPr bwMode="auto">
              <a:xfrm flipV="1">
                <a:off x="3689" y="243"/>
                <a:ext cx="124" cy="66"/>
                <a:chOff x="2848" y="848"/>
                <a:chExt cx="98" cy="98"/>
              </a:xfrm>
            </p:grpSpPr>
            <p:sp>
              <p:nvSpPr>
                <p:cNvPr id="114735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36" name="Line 7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</p:grpSp>
        <p:sp>
          <p:nvSpPr>
            <p:cNvPr id="114711" name="AutoShape 90"/>
            <p:cNvSpPr>
              <a:spLocks noChangeArrowheads="1"/>
            </p:cNvSpPr>
            <p:nvPr/>
          </p:nvSpPr>
          <p:spPr bwMode="auto">
            <a:xfrm>
              <a:off x="4741" y="2812"/>
              <a:ext cx="515" cy="239"/>
            </a:xfrm>
            <a:prstGeom prst="rightArrow">
              <a:avLst>
                <a:gd name="adj1" fmla="val 50000"/>
                <a:gd name="adj2" fmla="val 538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4712" name="Group 92"/>
            <p:cNvGrpSpPr>
              <a:grpSpLocks/>
            </p:cNvGrpSpPr>
            <p:nvPr/>
          </p:nvGrpSpPr>
          <p:grpSpPr bwMode="auto">
            <a:xfrm>
              <a:off x="1328" y="2707"/>
              <a:ext cx="1347" cy="359"/>
              <a:chOff x="2249" y="3430"/>
              <a:chExt cx="1389" cy="256"/>
            </a:xfrm>
          </p:grpSpPr>
          <p:sp>
            <p:nvSpPr>
              <p:cNvPr id="256093" name="Oval 93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94" name="Rectangle 94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28" name="Oval 95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56096" name="Rectangle 96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13" name="Text Box 97"/>
            <p:cNvSpPr txBox="1">
              <a:spLocks noChangeArrowheads="1"/>
            </p:cNvSpPr>
            <p:nvPr/>
          </p:nvSpPr>
          <p:spPr bwMode="auto">
            <a:xfrm>
              <a:off x="1313" y="2781"/>
              <a:ext cx="14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  <a:r>
                <a:rPr lang="en-US" altLang="zh-CN" sz="28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s</a:t>
              </a:r>
              <a:r>
                <a:rPr lang="en-US" altLang="zh-CN" sz="20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</a:t>
              </a:r>
            </a:p>
          </p:txBody>
        </p:sp>
        <p:grpSp>
          <p:nvGrpSpPr>
            <p:cNvPr id="114714" name="Group 83"/>
            <p:cNvGrpSpPr>
              <a:grpSpLocks/>
            </p:cNvGrpSpPr>
            <p:nvPr/>
          </p:nvGrpSpPr>
          <p:grpSpPr bwMode="auto">
            <a:xfrm>
              <a:off x="3419" y="2828"/>
              <a:ext cx="1621" cy="194"/>
              <a:chOff x="2249" y="3430"/>
              <a:chExt cx="1389" cy="256"/>
            </a:xfrm>
          </p:grpSpPr>
          <p:sp>
            <p:nvSpPr>
              <p:cNvPr id="256084" name="Oval 84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85" name="Rectangle 85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24" name="Oval 86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56087" name="Rectangle 87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5" cy="245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15" name="Text Box 88"/>
            <p:cNvSpPr txBox="1">
              <a:spLocks noChangeArrowheads="1"/>
            </p:cNvSpPr>
            <p:nvPr/>
          </p:nvSpPr>
          <p:spPr bwMode="auto">
            <a:xfrm>
              <a:off x="3475" y="2800"/>
              <a:ext cx="162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  R</a:t>
              </a:r>
              <a:r>
                <a:rPr lang="en-US" altLang="zh-CN" sz="28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c</a:t>
              </a:r>
              <a:r>
                <a:rPr lang="en-US" altLang="zh-CN" sz="20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</a:t>
              </a:r>
            </a:p>
          </p:txBody>
        </p:sp>
        <p:sp>
          <p:nvSpPr>
            <p:cNvPr id="114716" name="AutoShape 98"/>
            <p:cNvSpPr>
              <a:spLocks noChangeArrowheads="1"/>
            </p:cNvSpPr>
            <p:nvPr/>
          </p:nvSpPr>
          <p:spPr bwMode="auto">
            <a:xfrm>
              <a:off x="2668" y="2808"/>
              <a:ext cx="860" cy="240"/>
            </a:xfrm>
            <a:prstGeom prst="rightArrow">
              <a:avLst>
                <a:gd name="adj1" fmla="val 50000"/>
                <a:gd name="adj2" fmla="val 8958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4717" name="AutoShape 89"/>
            <p:cNvSpPr>
              <a:spLocks noChangeArrowheads="1"/>
            </p:cNvSpPr>
            <p:nvPr/>
          </p:nvSpPr>
          <p:spPr bwMode="auto">
            <a:xfrm flipV="1">
              <a:off x="814" y="2682"/>
              <a:ext cx="564" cy="3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2 h 21600"/>
                <a:gd name="T14" fmla="*/ 18230 w 21600"/>
                <a:gd name="T15" fmla="*/ 922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4718" name="Group 135"/>
            <p:cNvGrpSpPr>
              <a:grpSpLocks/>
            </p:cNvGrpSpPr>
            <p:nvPr/>
          </p:nvGrpSpPr>
          <p:grpSpPr bwMode="auto">
            <a:xfrm flipH="1">
              <a:off x="5225" y="2651"/>
              <a:ext cx="549" cy="558"/>
              <a:chOff x="-44" y="1473"/>
              <a:chExt cx="981" cy="1105"/>
            </a:xfrm>
          </p:grpSpPr>
          <p:pic>
            <p:nvPicPr>
              <p:cNvPr id="114720" name="Picture 13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4721" name="Freeform 137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4719" name="AutoShape 327"/>
            <p:cNvSpPr>
              <a:spLocks noChangeArrowheads="1"/>
            </p:cNvSpPr>
            <p:nvPr/>
          </p:nvSpPr>
          <p:spPr bwMode="auto">
            <a:xfrm>
              <a:off x="775" y="2474"/>
              <a:ext cx="257" cy="272"/>
            </a:xfrm>
            <a:prstGeom prst="can">
              <a:avLst>
                <a:gd name="adj" fmla="val 21398"/>
              </a:avLst>
            </a:pr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6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2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0241"/>
          <p:cNvSpPr>
            <a:spLocks noGrp="1"/>
          </p:cNvSpPr>
          <p:nvPr>
            <p:ph type="title"/>
          </p:nvPr>
        </p:nvSpPr>
        <p:spPr>
          <a:xfrm>
            <a:off x="695401" y="2780928"/>
            <a:ext cx="6264696" cy="720724"/>
          </a:xfrm>
        </p:spPr>
        <p:txBody>
          <a:bodyPr anchor="ctr"/>
          <a:lstStyle/>
          <a:p>
            <a:r>
              <a:rPr lang="en-US" altLang="zh-CN" dirty="0">
                <a:latin typeface="Comic Sans MS" panose="030F0702030302020204" pitchFamily="66" charset="0"/>
              </a:rPr>
              <a:t>Now let's begin ...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3" name="Picture 208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4" y="915220"/>
            <a:ext cx="7663741" cy="7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6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AD237F7-E2D9-4ACE-B789-4BA83720E71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57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25413"/>
            <a:ext cx="7772400" cy="903287"/>
          </a:xfrm>
        </p:spPr>
        <p:txBody>
          <a:bodyPr/>
          <a:lstStyle/>
          <a:p>
            <a:pPr eaLnBrk="1" hangingPunct="1"/>
            <a:r>
              <a:rPr lang="en-US" altLang="zh-CN" sz="4000"/>
              <a:t>Throughput: Internet scenario</a:t>
            </a:r>
          </a:p>
        </p:txBody>
      </p:sp>
      <p:sp>
        <p:nvSpPr>
          <p:cNvPr id="115762" name="Rectangle 523"/>
          <p:cNvSpPr>
            <a:spLocks noGrp="1" noChangeArrowheads="1"/>
          </p:cNvSpPr>
          <p:nvPr>
            <p:ph type="body" idx="4294967295"/>
          </p:nvPr>
        </p:nvSpPr>
        <p:spPr>
          <a:xfrm>
            <a:off x="776670" y="1592263"/>
            <a:ext cx="4219253" cy="4114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dirty="0"/>
              <a:t>per-connection end-end throughput: </a:t>
            </a:r>
            <a:r>
              <a:rPr lang="en-US" altLang="zh-CN" i="1" dirty="0"/>
              <a:t>min(</a:t>
            </a:r>
            <a:r>
              <a:rPr lang="en-US" altLang="zh-CN" i="1" dirty="0" err="1"/>
              <a:t>R</a:t>
            </a:r>
            <a:r>
              <a:rPr lang="en-US" altLang="zh-CN" i="1" baseline="-25000" dirty="0" err="1"/>
              <a:t>c</a:t>
            </a:r>
            <a:r>
              <a:rPr lang="en-US" altLang="zh-CN" i="1" dirty="0" err="1"/>
              <a:t>,R</a:t>
            </a:r>
            <a:r>
              <a:rPr lang="en-US" altLang="zh-CN" i="1" baseline="-25000" dirty="0" err="1"/>
              <a:t>s</a:t>
            </a:r>
            <a:r>
              <a:rPr lang="en-US" altLang="zh-CN" i="1" dirty="0" err="1"/>
              <a:t>,R</a:t>
            </a:r>
            <a:r>
              <a:rPr lang="en-US" altLang="zh-CN" i="1" dirty="0"/>
              <a:t>/10)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dirty="0"/>
              <a:t>in practice: </a:t>
            </a:r>
            <a:r>
              <a:rPr lang="en-US" altLang="zh-CN" i="1" dirty="0" err="1"/>
              <a:t>R</a:t>
            </a:r>
            <a:r>
              <a:rPr lang="en-US" altLang="zh-CN" i="1" baseline="-25000" dirty="0" err="1"/>
              <a:t>c</a:t>
            </a:r>
            <a:r>
              <a:rPr lang="en-US" altLang="zh-CN" dirty="0"/>
              <a:t> or </a:t>
            </a:r>
            <a:r>
              <a:rPr lang="en-US" altLang="zh-CN" i="1" dirty="0" err="1"/>
              <a:t>R</a:t>
            </a:r>
            <a:r>
              <a:rPr lang="en-US" altLang="zh-CN" i="1" baseline="-25000" dirty="0" err="1"/>
              <a:t>s</a:t>
            </a:r>
            <a:r>
              <a:rPr lang="en-US" altLang="zh-CN" dirty="0"/>
              <a:t> is often bottleneck</a:t>
            </a:r>
          </a:p>
        </p:txBody>
      </p:sp>
      <p:sp>
        <p:nvSpPr>
          <p:cNvPr id="115716" name="Text Box 44"/>
          <p:cNvSpPr txBox="1">
            <a:spLocks noChangeArrowheads="1"/>
          </p:cNvSpPr>
          <p:nvPr/>
        </p:nvSpPr>
        <p:spPr bwMode="auto">
          <a:xfrm>
            <a:off x="6051550" y="5635626"/>
            <a:ext cx="44640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10 connections (fairly) share backbone bottleneck link </a:t>
            </a:r>
            <a:r>
              <a:rPr lang="en-US" altLang="zh-CN" sz="2000" i="1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0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bits/sec</a:t>
            </a:r>
          </a:p>
        </p:txBody>
      </p:sp>
      <p:sp>
        <p:nvSpPr>
          <p:cNvPr id="115717" name="Freeform 296"/>
          <p:cNvSpPr>
            <a:spLocks/>
          </p:cNvSpPr>
          <p:nvPr/>
        </p:nvSpPr>
        <p:spPr bwMode="auto">
          <a:xfrm>
            <a:off x="6407151" y="2720975"/>
            <a:ext cx="3127375" cy="1498600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18" name="Text Box 35"/>
          <p:cNvSpPr txBox="1">
            <a:spLocks noChangeArrowheads="1"/>
          </p:cNvSpPr>
          <p:nvPr/>
        </p:nvSpPr>
        <p:spPr bwMode="auto">
          <a:xfrm>
            <a:off x="6270626" y="2344738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064" name="Oval 40"/>
          <p:cNvSpPr>
            <a:spLocks noChangeArrowheads="1"/>
          </p:cNvSpPr>
          <p:nvPr/>
        </p:nvSpPr>
        <p:spPr bwMode="auto">
          <a:xfrm rot="5400000">
            <a:off x="8135144" y="3772694"/>
            <a:ext cx="50800" cy="5254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65" name="Rectangle 41"/>
          <p:cNvSpPr>
            <a:spLocks noChangeArrowheads="1"/>
          </p:cNvSpPr>
          <p:nvPr/>
        </p:nvSpPr>
        <p:spPr bwMode="auto">
          <a:xfrm rot="5400000">
            <a:off x="7668419" y="3278982"/>
            <a:ext cx="984250" cy="52546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1" name="Oval 42"/>
          <p:cNvSpPr>
            <a:spLocks noChangeArrowheads="1"/>
          </p:cNvSpPr>
          <p:nvPr/>
        </p:nvSpPr>
        <p:spPr bwMode="auto">
          <a:xfrm rot="5400000">
            <a:off x="8139114" y="2794001"/>
            <a:ext cx="52387" cy="525463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067" name="Rectangle 43"/>
          <p:cNvSpPr>
            <a:spLocks noChangeArrowheads="1"/>
          </p:cNvSpPr>
          <p:nvPr/>
        </p:nvSpPr>
        <p:spPr bwMode="auto">
          <a:xfrm rot="5400000">
            <a:off x="8139113" y="3765551"/>
            <a:ext cx="31750" cy="5111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55" name="Oval 31"/>
          <p:cNvSpPr>
            <a:spLocks noChangeArrowheads="1"/>
          </p:cNvSpPr>
          <p:nvPr/>
        </p:nvSpPr>
        <p:spPr bwMode="auto">
          <a:xfrm rot="1792560">
            <a:off x="7145338" y="2668588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56" name="Rectangle 32"/>
          <p:cNvSpPr>
            <a:spLocks noChangeArrowheads="1"/>
          </p:cNvSpPr>
          <p:nvPr/>
        </p:nvSpPr>
        <p:spPr bwMode="auto">
          <a:xfrm rot="1792560">
            <a:off x="6480175" y="2465388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5" name="Oval 33"/>
          <p:cNvSpPr>
            <a:spLocks noChangeArrowheads="1"/>
          </p:cNvSpPr>
          <p:nvPr/>
        </p:nvSpPr>
        <p:spPr bwMode="auto">
          <a:xfrm rot="1792560">
            <a:off x="6515100" y="2265363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058" name="Rectangle 34"/>
          <p:cNvSpPr>
            <a:spLocks noChangeArrowheads="1"/>
          </p:cNvSpPr>
          <p:nvPr/>
        </p:nvSpPr>
        <p:spPr bwMode="auto">
          <a:xfrm rot="1792560">
            <a:off x="7142163" y="2665414"/>
            <a:ext cx="23812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7" name="Line 456"/>
          <p:cNvSpPr>
            <a:spLocks noChangeShapeType="1"/>
          </p:cNvSpPr>
          <p:nvPr/>
        </p:nvSpPr>
        <p:spPr bwMode="auto">
          <a:xfrm rot="1792560">
            <a:off x="6351589" y="2536825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493" name="Oval 469"/>
          <p:cNvSpPr>
            <a:spLocks noChangeArrowheads="1"/>
          </p:cNvSpPr>
          <p:nvPr/>
        </p:nvSpPr>
        <p:spPr bwMode="auto">
          <a:xfrm rot="2768172">
            <a:off x="7654926" y="2671764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494" name="Rectangle 470"/>
          <p:cNvSpPr>
            <a:spLocks noChangeArrowheads="1"/>
          </p:cNvSpPr>
          <p:nvPr/>
        </p:nvSpPr>
        <p:spPr bwMode="auto">
          <a:xfrm rot="2768172">
            <a:off x="6933407" y="2339182"/>
            <a:ext cx="915988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0" name="Oval 471"/>
          <p:cNvSpPr>
            <a:spLocks noChangeArrowheads="1"/>
          </p:cNvSpPr>
          <p:nvPr/>
        </p:nvSpPr>
        <p:spPr bwMode="auto">
          <a:xfrm rot="2768172">
            <a:off x="7085014" y="2012951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496" name="Rectangle 472"/>
          <p:cNvSpPr>
            <a:spLocks noChangeArrowheads="1"/>
          </p:cNvSpPr>
          <p:nvPr/>
        </p:nvSpPr>
        <p:spPr bwMode="auto">
          <a:xfrm rot="2768172">
            <a:off x="7654926" y="2663826"/>
            <a:ext cx="30163" cy="13811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2" name="Line 473"/>
          <p:cNvSpPr>
            <a:spLocks noChangeShapeType="1"/>
          </p:cNvSpPr>
          <p:nvPr/>
        </p:nvSpPr>
        <p:spPr bwMode="auto">
          <a:xfrm rot="2768172">
            <a:off x="6777038" y="2395538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00" name="Oval 476"/>
          <p:cNvSpPr>
            <a:spLocks noChangeArrowheads="1"/>
          </p:cNvSpPr>
          <p:nvPr/>
        </p:nvSpPr>
        <p:spPr bwMode="auto">
          <a:xfrm rot="19807440" flipH="1">
            <a:off x="6608763" y="4521200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01" name="Rectangle 477"/>
          <p:cNvSpPr>
            <a:spLocks noChangeArrowheads="1"/>
          </p:cNvSpPr>
          <p:nvPr/>
        </p:nvSpPr>
        <p:spPr bwMode="auto">
          <a:xfrm rot="19807440" flipH="1">
            <a:off x="6581775" y="4318000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5" name="Oval 478"/>
          <p:cNvSpPr>
            <a:spLocks noChangeArrowheads="1"/>
          </p:cNvSpPr>
          <p:nvPr/>
        </p:nvSpPr>
        <p:spPr bwMode="auto">
          <a:xfrm rot="19807440" flipH="1">
            <a:off x="7240588" y="4117975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03" name="Rectangle 479"/>
          <p:cNvSpPr>
            <a:spLocks noChangeArrowheads="1"/>
          </p:cNvSpPr>
          <p:nvPr/>
        </p:nvSpPr>
        <p:spPr bwMode="auto">
          <a:xfrm rot="19807440" flipH="1">
            <a:off x="6624638" y="4518025"/>
            <a:ext cx="23812" cy="15398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7" name="Line 480"/>
          <p:cNvSpPr>
            <a:spLocks noChangeShapeType="1"/>
          </p:cNvSpPr>
          <p:nvPr/>
        </p:nvSpPr>
        <p:spPr bwMode="auto">
          <a:xfrm rot="19807440" flipH="1">
            <a:off x="6486526" y="4389438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07" name="Oval 483"/>
          <p:cNvSpPr>
            <a:spLocks noChangeArrowheads="1"/>
          </p:cNvSpPr>
          <p:nvPr/>
        </p:nvSpPr>
        <p:spPr bwMode="auto">
          <a:xfrm rot="18831828" flipV="1">
            <a:off x="7862889" y="4294189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08" name="Rectangle 484"/>
          <p:cNvSpPr>
            <a:spLocks noChangeArrowheads="1"/>
          </p:cNvSpPr>
          <p:nvPr/>
        </p:nvSpPr>
        <p:spPr bwMode="auto">
          <a:xfrm rot="18831828" flipV="1">
            <a:off x="7140576" y="4625976"/>
            <a:ext cx="917575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0" name="Oval 485"/>
          <p:cNvSpPr>
            <a:spLocks noChangeArrowheads="1"/>
          </p:cNvSpPr>
          <p:nvPr/>
        </p:nvSpPr>
        <p:spPr bwMode="auto">
          <a:xfrm rot="18831828" flipV="1">
            <a:off x="7294564" y="4953001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10" name="Rectangle 486"/>
          <p:cNvSpPr>
            <a:spLocks noChangeArrowheads="1"/>
          </p:cNvSpPr>
          <p:nvPr/>
        </p:nvSpPr>
        <p:spPr bwMode="auto">
          <a:xfrm rot="18831828" flipV="1">
            <a:off x="7862888" y="4303713"/>
            <a:ext cx="30162" cy="13811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2" name="Line 487"/>
          <p:cNvSpPr>
            <a:spLocks noChangeShapeType="1"/>
          </p:cNvSpPr>
          <p:nvPr/>
        </p:nvSpPr>
        <p:spPr bwMode="auto">
          <a:xfrm rot="18831828" flipV="1">
            <a:off x="6985001" y="4711701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24" name="Oval 500"/>
          <p:cNvSpPr>
            <a:spLocks noChangeArrowheads="1"/>
          </p:cNvSpPr>
          <p:nvPr/>
        </p:nvSpPr>
        <p:spPr bwMode="auto">
          <a:xfrm rot="19807440" flipH="1">
            <a:off x="8815388" y="2640013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25" name="Rectangle 501"/>
          <p:cNvSpPr>
            <a:spLocks noChangeArrowheads="1"/>
          </p:cNvSpPr>
          <p:nvPr/>
        </p:nvSpPr>
        <p:spPr bwMode="auto">
          <a:xfrm rot="19807440" flipH="1">
            <a:off x="8788400" y="2436813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5" name="Oval 502"/>
          <p:cNvSpPr>
            <a:spLocks noChangeArrowheads="1"/>
          </p:cNvSpPr>
          <p:nvPr/>
        </p:nvSpPr>
        <p:spPr bwMode="auto">
          <a:xfrm rot="19807440" flipH="1">
            <a:off x="9447213" y="2236788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27" name="Rectangle 503"/>
          <p:cNvSpPr>
            <a:spLocks noChangeArrowheads="1"/>
          </p:cNvSpPr>
          <p:nvPr/>
        </p:nvSpPr>
        <p:spPr bwMode="auto">
          <a:xfrm rot="19807440" flipH="1">
            <a:off x="8831263" y="2636839"/>
            <a:ext cx="25400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7" name="Line 504"/>
          <p:cNvSpPr>
            <a:spLocks noChangeShapeType="1"/>
          </p:cNvSpPr>
          <p:nvPr/>
        </p:nvSpPr>
        <p:spPr bwMode="auto">
          <a:xfrm rot="19807440" flipH="1">
            <a:off x="8693151" y="2508250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31" name="Oval 507"/>
          <p:cNvSpPr>
            <a:spLocks noChangeArrowheads="1"/>
          </p:cNvSpPr>
          <p:nvPr/>
        </p:nvSpPr>
        <p:spPr bwMode="auto">
          <a:xfrm rot="1792560">
            <a:off x="9572625" y="4600575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32" name="Rectangle 508"/>
          <p:cNvSpPr>
            <a:spLocks noChangeArrowheads="1"/>
          </p:cNvSpPr>
          <p:nvPr/>
        </p:nvSpPr>
        <p:spPr bwMode="auto">
          <a:xfrm rot="1792560">
            <a:off x="8905875" y="4395788"/>
            <a:ext cx="731838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50" name="Oval 509"/>
          <p:cNvSpPr>
            <a:spLocks noChangeArrowheads="1"/>
          </p:cNvSpPr>
          <p:nvPr/>
        </p:nvSpPr>
        <p:spPr bwMode="auto">
          <a:xfrm rot="1792560">
            <a:off x="8940800" y="4195763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34" name="Rectangle 510"/>
          <p:cNvSpPr>
            <a:spLocks noChangeArrowheads="1"/>
          </p:cNvSpPr>
          <p:nvPr/>
        </p:nvSpPr>
        <p:spPr bwMode="auto">
          <a:xfrm rot="1792560">
            <a:off x="9567863" y="4597400"/>
            <a:ext cx="25400" cy="1524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52" name="Line 511"/>
          <p:cNvSpPr>
            <a:spLocks noChangeShapeType="1"/>
          </p:cNvSpPr>
          <p:nvPr/>
        </p:nvSpPr>
        <p:spPr bwMode="auto">
          <a:xfrm rot="1792560">
            <a:off x="8767764" y="4495800"/>
            <a:ext cx="1062037" cy="127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3" name="Text Box 513"/>
          <p:cNvSpPr txBox="1">
            <a:spLocks noChangeArrowheads="1"/>
          </p:cNvSpPr>
          <p:nvPr/>
        </p:nvSpPr>
        <p:spPr bwMode="auto">
          <a:xfrm>
            <a:off x="7240589" y="1903413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4" name="Text Box 514"/>
          <p:cNvSpPr txBox="1">
            <a:spLocks noChangeArrowheads="1"/>
          </p:cNvSpPr>
          <p:nvPr/>
        </p:nvSpPr>
        <p:spPr bwMode="auto">
          <a:xfrm>
            <a:off x="9067801" y="2411413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5" name="Freeform 515"/>
          <p:cNvSpPr>
            <a:spLocks/>
          </p:cNvSpPr>
          <p:nvPr/>
        </p:nvSpPr>
        <p:spPr bwMode="auto">
          <a:xfrm>
            <a:off x="7234238" y="2771776"/>
            <a:ext cx="800100" cy="1381125"/>
          </a:xfrm>
          <a:custGeom>
            <a:avLst/>
            <a:gdLst>
              <a:gd name="T0" fmla="*/ 0 w 504"/>
              <a:gd name="T1" fmla="*/ 0 h 870"/>
              <a:gd name="T2" fmla="*/ 2147483647 w 504"/>
              <a:gd name="T3" fmla="*/ 2147483647 h 870"/>
              <a:gd name="T4" fmla="*/ 2147483647 w 504"/>
              <a:gd name="T5" fmla="*/ 2147483647 h 870"/>
              <a:gd name="T6" fmla="*/ 2147483647 w 504"/>
              <a:gd name="T7" fmla="*/ 2147483647 h 870"/>
              <a:gd name="T8" fmla="*/ 2147483647 w 504"/>
              <a:gd name="T9" fmla="*/ 2147483647 h 870"/>
              <a:gd name="T10" fmla="*/ 2147483647 w 504"/>
              <a:gd name="T11" fmla="*/ 2147483647 h 870"/>
              <a:gd name="T12" fmla="*/ 2147483647 w 504"/>
              <a:gd name="T13" fmla="*/ 2147483647 h 870"/>
              <a:gd name="T14" fmla="*/ 2147483647 w 504"/>
              <a:gd name="T15" fmla="*/ 2147483647 h 870"/>
              <a:gd name="T16" fmla="*/ 2147483647 w 504"/>
              <a:gd name="T17" fmla="*/ 2147483647 h 870"/>
              <a:gd name="T18" fmla="*/ 2147483647 w 504"/>
              <a:gd name="T19" fmla="*/ 2147483647 h 87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04"/>
              <a:gd name="T31" fmla="*/ 0 h 870"/>
              <a:gd name="T32" fmla="*/ 504 w 504"/>
              <a:gd name="T33" fmla="*/ 870 h 87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04" h="870">
                <a:moveTo>
                  <a:pt x="0" y="0"/>
                </a:moveTo>
                <a:cubicBezTo>
                  <a:pt x="21" y="11"/>
                  <a:pt x="79" y="44"/>
                  <a:pt x="129" y="63"/>
                </a:cubicBezTo>
                <a:cubicBezTo>
                  <a:pt x="179" y="82"/>
                  <a:pt x="255" y="102"/>
                  <a:pt x="299" y="112"/>
                </a:cubicBezTo>
                <a:cubicBezTo>
                  <a:pt x="343" y="122"/>
                  <a:pt x="362" y="116"/>
                  <a:pt x="392" y="121"/>
                </a:cubicBezTo>
                <a:cubicBezTo>
                  <a:pt x="417" y="124"/>
                  <a:pt x="469" y="100"/>
                  <a:pt x="479" y="145"/>
                </a:cubicBezTo>
                <a:cubicBezTo>
                  <a:pt x="490" y="191"/>
                  <a:pt x="504" y="700"/>
                  <a:pt x="490" y="772"/>
                </a:cubicBezTo>
                <a:cubicBezTo>
                  <a:pt x="477" y="845"/>
                  <a:pt x="447" y="842"/>
                  <a:pt x="406" y="839"/>
                </a:cubicBezTo>
                <a:cubicBezTo>
                  <a:pt x="365" y="836"/>
                  <a:pt x="323" y="835"/>
                  <a:pt x="286" y="833"/>
                </a:cubicBezTo>
                <a:cubicBezTo>
                  <a:pt x="250" y="831"/>
                  <a:pt x="226" y="822"/>
                  <a:pt x="192" y="828"/>
                </a:cubicBezTo>
                <a:cubicBezTo>
                  <a:pt x="158" y="834"/>
                  <a:pt x="107" y="861"/>
                  <a:pt x="84" y="87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6" name="Text Box 516"/>
          <p:cNvSpPr txBox="1">
            <a:spLocks noChangeArrowheads="1"/>
          </p:cNvSpPr>
          <p:nvPr/>
        </p:nvSpPr>
        <p:spPr bwMode="auto">
          <a:xfrm>
            <a:off x="6248400" y="3960813"/>
            <a:ext cx="674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7" name="Freeform 517"/>
          <p:cNvSpPr>
            <a:spLocks/>
          </p:cNvSpPr>
          <p:nvPr/>
        </p:nvSpPr>
        <p:spPr bwMode="auto">
          <a:xfrm>
            <a:off x="7697788" y="2749550"/>
            <a:ext cx="431800" cy="1570038"/>
          </a:xfrm>
          <a:custGeom>
            <a:avLst/>
            <a:gdLst>
              <a:gd name="T0" fmla="*/ 0 w 272"/>
              <a:gd name="T1" fmla="*/ 0 h 989"/>
              <a:gd name="T2" fmla="*/ 2147483647 w 272"/>
              <a:gd name="T3" fmla="*/ 2147483647 h 989"/>
              <a:gd name="T4" fmla="*/ 2147483647 w 272"/>
              <a:gd name="T5" fmla="*/ 2147483647 h 989"/>
              <a:gd name="T6" fmla="*/ 2147483647 w 272"/>
              <a:gd name="T7" fmla="*/ 2147483647 h 989"/>
              <a:gd name="T8" fmla="*/ 2147483647 w 272"/>
              <a:gd name="T9" fmla="*/ 2147483647 h 989"/>
              <a:gd name="T10" fmla="*/ 2147483647 w 272"/>
              <a:gd name="T11" fmla="*/ 2147483647 h 989"/>
              <a:gd name="T12" fmla="*/ 2147483647 w 272"/>
              <a:gd name="T13" fmla="*/ 2147483647 h 98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2"/>
              <a:gd name="T22" fmla="*/ 0 h 989"/>
              <a:gd name="T23" fmla="*/ 272 w 272"/>
              <a:gd name="T24" fmla="*/ 989 h 98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2" h="989">
                <a:moveTo>
                  <a:pt x="0" y="0"/>
                </a:moveTo>
                <a:cubicBezTo>
                  <a:pt x="15" y="13"/>
                  <a:pt x="49" y="56"/>
                  <a:pt x="92" y="80"/>
                </a:cubicBezTo>
                <a:cubicBezTo>
                  <a:pt x="231" y="84"/>
                  <a:pt x="204" y="89"/>
                  <a:pt x="257" y="147"/>
                </a:cubicBezTo>
                <a:cubicBezTo>
                  <a:pt x="270" y="295"/>
                  <a:pt x="272" y="652"/>
                  <a:pt x="268" y="774"/>
                </a:cubicBezTo>
                <a:cubicBezTo>
                  <a:pt x="268" y="895"/>
                  <a:pt x="261" y="853"/>
                  <a:pt x="257" y="875"/>
                </a:cubicBezTo>
                <a:cubicBezTo>
                  <a:pt x="251" y="894"/>
                  <a:pt x="257" y="889"/>
                  <a:pt x="242" y="908"/>
                </a:cubicBezTo>
                <a:cubicBezTo>
                  <a:pt x="227" y="927"/>
                  <a:pt x="183" y="972"/>
                  <a:pt x="167" y="98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8" name="Freeform 518"/>
          <p:cNvSpPr>
            <a:spLocks/>
          </p:cNvSpPr>
          <p:nvPr/>
        </p:nvSpPr>
        <p:spPr bwMode="auto">
          <a:xfrm>
            <a:off x="8281989" y="2733675"/>
            <a:ext cx="638175" cy="1538288"/>
          </a:xfrm>
          <a:custGeom>
            <a:avLst/>
            <a:gdLst>
              <a:gd name="T0" fmla="*/ 2147483647 w 402"/>
              <a:gd name="T1" fmla="*/ 0 h 969"/>
              <a:gd name="T2" fmla="*/ 2147483647 w 402"/>
              <a:gd name="T3" fmla="*/ 2147483647 h 969"/>
              <a:gd name="T4" fmla="*/ 2147483647 w 402"/>
              <a:gd name="T5" fmla="*/ 2147483647 h 969"/>
              <a:gd name="T6" fmla="*/ 2147483647 w 402"/>
              <a:gd name="T7" fmla="*/ 2147483647 h 969"/>
              <a:gd name="T8" fmla="*/ 2147483647 w 402"/>
              <a:gd name="T9" fmla="*/ 2147483647 h 969"/>
              <a:gd name="T10" fmla="*/ 2147483647 w 402"/>
              <a:gd name="T11" fmla="*/ 2147483647 h 969"/>
              <a:gd name="T12" fmla="*/ 2147483647 w 402"/>
              <a:gd name="T13" fmla="*/ 2147483647 h 969"/>
              <a:gd name="T14" fmla="*/ 2147483647 w 402"/>
              <a:gd name="T15" fmla="*/ 2147483647 h 969"/>
              <a:gd name="T16" fmla="*/ 2147483647 w 402"/>
              <a:gd name="T17" fmla="*/ 2147483647 h 9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02"/>
              <a:gd name="T28" fmla="*/ 0 h 969"/>
              <a:gd name="T29" fmla="*/ 402 w 402"/>
              <a:gd name="T30" fmla="*/ 969 h 96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02" h="969">
                <a:moveTo>
                  <a:pt x="306" y="0"/>
                </a:moveTo>
                <a:cubicBezTo>
                  <a:pt x="295" y="5"/>
                  <a:pt x="262" y="24"/>
                  <a:pt x="240" y="36"/>
                </a:cubicBezTo>
                <a:cubicBezTo>
                  <a:pt x="218" y="48"/>
                  <a:pt x="199" y="58"/>
                  <a:pt x="174" y="72"/>
                </a:cubicBezTo>
                <a:cubicBezTo>
                  <a:pt x="149" y="86"/>
                  <a:pt x="115" y="101"/>
                  <a:pt x="90" y="119"/>
                </a:cubicBezTo>
                <a:cubicBezTo>
                  <a:pt x="64" y="136"/>
                  <a:pt x="72" y="127"/>
                  <a:pt x="25" y="178"/>
                </a:cubicBezTo>
                <a:cubicBezTo>
                  <a:pt x="14" y="223"/>
                  <a:pt x="0" y="732"/>
                  <a:pt x="14" y="804"/>
                </a:cubicBezTo>
                <a:cubicBezTo>
                  <a:pt x="27" y="877"/>
                  <a:pt x="53" y="854"/>
                  <a:pt x="98" y="871"/>
                </a:cubicBezTo>
                <a:cubicBezTo>
                  <a:pt x="144" y="888"/>
                  <a:pt x="209" y="884"/>
                  <a:pt x="261" y="900"/>
                </a:cubicBezTo>
                <a:cubicBezTo>
                  <a:pt x="312" y="916"/>
                  <a:pt x="373" y="955"/>
                  <a:pt x="402" y="96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9" name="Text Box 519"/>
          <p:cNvSpPr txBox="1">
            <a:spLocks noChangeArrowheads="1"/>
          </p:cNvSpPr>
          <p:nvPr/>
        </p:nvSpPr>
        <p:spPr bwMode="auto">
          <a:xfrm>
            <a:off x="7507289" y="4498976"/>
            <a:ext cx="676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60" name="Text Box 520"/>
          <p:cNvSpPr txBox="1">
            <a:spLocks noChangeArrowheads="1"/>
          </p:cNvSpPr>
          <p:nvPr/>
        </p:nvSpPr>
        <p:spPr bwMode="auto">
          <a:xfrm>
            <a:off x="9194800" y="3986213"/>
            <a:ext cx="674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61" name="Text Box 521"/>
          <p:cNvSpPr txBox="1">
            <a:spLocks noChangeArrowheads="1"/>
          </p:cNvSpPr>
          <p:nvPr/>
        </p:nvSpPr>
        <p:spPr bwMode="auto">
          <a:xfrm>
            <a:off x="8223251" y="3357564"/>
            <a:ext cx="676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</a:p>
        </p:txBody>
      </p:sp>
      <p:grpSp>
        <p:nvGrpSpPr>
          <p:cNvPr id="115763" name="Group 81"/>
          <p:cNvGrpSpPr>
            <a:grpSpLocks/>
          </p:cNvGrpSpPr>
          <p:nvPr/>
        </p:nvGrpSpPr>
        <p:grpSpPr bwMode="auto">
          <a:xfrm>
            <a:off x="6100764" y="1784350"/>
            <a:ext cx="352425" cy="660400"/>
            <a:chOff x="4140" y="429"/>
            <a:chExt cx="1425" cy="2396"/>
          </a:xfrm>
        </p:grpSpPr>
        <p:sp>
          <p:nvSpPr>
            <p:cNvPr id="115841" name="Freeform 8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42" name="Rectangle 83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43" name="Freeform 8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44" name="Freeform 8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45" name="Rectangle 86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46" name="Group 8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71" name="AutoShape 88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72" name="AutoShape 89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47" name="Rectangle 90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48" name="Group 9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69" name="AutoShape 92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70" name="AutoShape 93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49" name="Rectangle 94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0" name="Rectangle 95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51" name="Group 9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67" name="AutoShape 97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68" name="AutoShape 98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52" name="Freeform 9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53" name="Group 10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65" name="AutoShape 101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66" name="AutoShape 102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54" name="Rectangle 103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5" name="Freeform 10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6" name="Freeform 10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7" name="Oval 106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8" name="Freeform 10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9" name="AutoShape 108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0" name="AutoShape 109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1" name="Oval 110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2" name="Oval 111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3" name="Oval 112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4" name="Rectangle 113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4" name="Group 114"/>
          <p:cNvGrpSpPr>
            <a:grpSpLocks/>
          </p:cNvGrpSpPr>
          <p:nvPr/>
        </p:nvGrpSpPr>
        <p:grpSpPr bwMode="auto">
          <a:xfrm>
            <a:off x="6675439" y="1444625"/>
            <a:ext cx="352425" cy="660400"/>
            <a:chOff x="4140" y="429"/>
            <a:chExt cx="1425" cy="2396"/>
          </a:xfrm>
        </p:grpSpPr>
        <p:sp>
          <p:nvSpPr>
            <p:cNvPr id="115809" name="Freeform 11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0" name="Rectangle 11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1" name="Freeform 11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2" name="Freeform 11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3" name="Rectangle 119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14" name="Group 12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39" name="AutoShape 121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40" name="AutoShape 122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15" name="Rectangle 123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16" name="Group 12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37" name="AutoShape 12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38" name="AutoShape 12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17" name="Rectangle 127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8" name="Rectangle 128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19" name="Group 12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35" name="AutoShape 13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36" name="AutoShape 13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20" name="Freeform 13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21" name="Group 13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33" name="AutoShape 134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34" name="AutoShape 13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22" name="Rectangle 13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3" name="Freeform 13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4" name="Freeform 13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5" name="Oval 139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6" name="Freeform 14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7" name="AutoShape 141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8" name="AutoShape 142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9" name="Oval 143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30" name="Oval 144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31" name="Oval 145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32" name="Rectangle 146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5" name="Group 147"/>
          <p:cNvGrpSpPr>
            <a:grpSpLocks/>
          </p:cNvGrpSpPr>
          <p:nvPr/>
        </p:nvGrpSpPr>
        <p:grpSpPr bwMode="auto">
          <a:xfrm>
            <a:off x="9526589" y="1700213"/>
            <a:ext cx="352425" cy="660400"/>
            <a:chOff x="4140" y="429"/>
            <a:chExt cx="1425" cy="2396"/>
          </a:xfrm>
        </p:grpSpPr>
        <p:sp>
          <p:nvSpPr>
            <p:cNvPr id="115777" name="Freeform 14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78" name="Rectangle 149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79" name="Freeform 15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80" name="Freeform 15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81" name="Rectangle 152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782" name="Group 15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07" name="AutoShape 154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08" name="AutoShape 155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783" name="Rectangle 156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784" name="Group 15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05" name="AutoShape 158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06" name="AutoShape 159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785" name="Rectangle 160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86" name="Rectangle 161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787" name="Group 16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03" name="AutoShape 163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04" name="AutoShape 164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788" name="Freeform 16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789" name="Group 16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01" name="AutoShape 167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02" name="AutoShape 168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790" name="Rectangle 169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1" name="Freeform 17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2" name="Freeform 17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3" name="Oval 172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4" name="Freeform 17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5" name="AutoShape 174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6" name="AutoShape 175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7" name="Oval 176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8" name="Oval 177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9" name="Oval 178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00" name="Rectangle 179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6" name="Group 180"/>
          <p:cNvGrpSpPr>
            <a:grpSpLocks/>
          </p:cNvGrpSpPr>
          <p:nvPr/>
        </p:nvGrpSpPr>
        <p:grpSpPr bwMode="auto">
          <a:xfrm flipH="1">
            <a:off x="9675814" y="4489451"/>
            <a:ext cx="803275" cy="771525"/>
            <a:chOff x="-44" y="1473"/>
            <a:chExt cx="981" cy="1105"/>
          </a:xfrm>
        </p:grpSpPr>
        <p:pic>
          <p:nvPicPr>
            <p:cNvPr id="115775" name="Picture 181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6" name="Freeform 18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7" name="Group 183"/>
          <p:cNvGrpSpPr>
            <a:grpSpLocks/>
          </p:cNvGrpSpPr>
          <p:nvPr/>
        </p:nvGrpSpPr>
        <p:grpSpPr bwMode="auto">
          <a:xfrm>
            <a:off x="5761039" y="4470401"/>
            <a:ext cx="803275" cy="771525"/>
            <a:chOff x="-44" y="1473"/>
            <a:chExt cx="981" cy="1105"/>
          </a:xfrm>
        </p:grpSpPr>
        <p:pic>
          <p:nvPicPr>
            <p:cNvPr id="115773" name="Picture 184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4" name="Freeform 18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8" name="Group 186"/>
          <p:cNvGrpSpPr>
            <a:grpSpLocks/>
          </p:cNvGrpSpPr>
          <p:nvPr/>
        </p:nvGrpSpPr>
        <p:grpSpPr bwMode="auto">
          <a:xfrm>
            <a:off x="6383339" y="4919664"/>
            <a:ext cx="803275" cy="771525"/>
            <a:chOff x="-44" y="1473"/>
            <a:chExt cx="981" cy="1105"/>
          </a:xfrm>
        </p:grpSpPr>
        <p:pic>
          <p:nvPicPr>
            <p:cNvPr id="115771" name="Picture 18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2" name="Freeform 18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15770" name="TextBox 1"/>
          <p:cNvSpPr txBox="1">
            <a:spLocks noChangeArrowheads="1"/>
          </p:cNvSpPr>
          <p:nvPr/>
        </p:nvSpPr>
        <p:spPr bwMode="auto">
          <a:xfrm>
            <a:off x="1127448" y="5949280"/>
            <a:ext cx="45069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* Check out the online interactive exercises for more examples: h</a:t>
            </a:r>
            <a:r>
              <a:rPr lang="en-US" altLang="zh-CN" sz="1200" dirty="0">
                <a:solidFill>
                  <a:schemeClr val="bg1"/>
                </a:solidFill>
              </a:rPr>
              <a:t>ttp://gaia.cs.umass.edu/kurose_ross/interactive/</a:t>
            </a:r>
          </a:p>
        </p:txBody>
      </p:sp>
      <p:sp>
        <p:nvSpPr>
          <p:cNvPr id="16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3161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79576" y="278020"/>
            <a:ext cx="4776860" cy="720724"/>
          </a:xfrm>
        </p:spPr>
        <p:txBody>
          <a:bodyPr/>
          <a:lstStyle/>
          <a:p>
            <a:pPr eaLnBrk="1" hangingPunct="1"/>
            <a:r>
              <a:rPr lang="en-US" altLang="zh-CN" dirty="0"/>
              <a:t>Chapter 1: roadmap</a:t>
            </a:r>
          </a:p>
        </p:txBody>
      </p:sp>
      <p:sp>
        <p:nvSpPr>
          <p:cNvPr id="11674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11364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343954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  <p:sp>
        <p:nvSpPr>
          <p:cNvPr id="11879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D29FE8-34BB-4089-9559-29994E7D26E2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87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54213" y="97632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Protocol </a:t>
            </a:r>
            <a:r>
              <a:rPr lang="en-US" altLang="ja-JP" dirty="0"/>
              <a:t>"layers"</a:t>
            </a:r>
            <a:endParaRPr lang="en-US" altLang="zh-CN" dirty="0"/>
          </a:p>
        </p:txBody>
      </p:sp>
      <p:sp>
        <p:nvSpPr>
          <p:cNvPr id="11878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75520" y="1412776"/>
            <a:ext cx="4608512" cy="4648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75000"/>
              </a:lnSpc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Networks are complex,</a:t>
            </a:r>
          </a:p>
          <a:p>
            <a:pPr eaLnBrk="1" hangingPunct="1">
              <a:lnSpc>
                <a:spcPct val="75000"/>
              </a:lnSpc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with many </a:t>
            </a:r>
            <a:r>
              <a:rPr lang="en-US" altLang="ja-JP" i="1" dirty="0">
                <a:solidFill>
                  <a:srgbClr val="CC0000"/>
                </a:solidFill>
              </a:rPr>
              <a:t>"pieces":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hosts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routers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links of various media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applications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protocols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hardware, software</a:t>
            </a:r>
          </a:p>
        </p:txBody>
      </p:sp>
      <p:sp>
        <p:nvSpPr>
          <p:cNvPr id="11878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176120" y="2276872"/>
            <a:ext cx="4057650" cy="2619375"/>
          </a:xfrm>
        </p:spPr>
        <p:txBody>
          <a:bodyPr>
            <a:normAutofit fontScale="92500" lnSpcReduction="20000"/>
          </a:bodyPr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3200" i="1" dirty="0">
                <a:solidFill>
                  <a:srgbClr val="CC0000"/>
                </a:solidFill>
              </a:rPr>
              <a:t>Question:</a:t>
            </a:r>
            <a:r>
              <a:rPr lang="en-US" altLang="zh-CN" sz="2400" u="sng" dirty="0">
                <a:solidFill>
                  <a:srgbClr val="FF0000"/>
                </a:solidFill>
              </a:rPr>
              <a:t> 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is there any hope of </a:t>
            </a:r>
            <a:r>
              <a:rPr lang="en-US" altLang="zh-CN" i="1" dirty="0"/>
              <a:t>organizing</a:t>
            </a:r>
            <a:r>
              <a:rPr lang="en-US" altLang="zh-CN" dirty="0"/>
              <a:t> structure of network?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…. or at least our discussion of networks?</a:t>
            </a:r>
          </a:p>
        </p:txBody>
      </p:sp>
      <p:pic>
        <p:nvPicPr>
          <p:cNvPr id="118786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9366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65973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602703-42E3-4442-B755-B06A5295255D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08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75520" y="-7936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Organization of air travel</a:t>
            </a:r>
            <a:endParaRPr lang="en-US" altLang="zh-CN" dirty="0"/>
          </a:p>
        </p:txBody>
      </p:sp>
      <p:sp>
        <p:nvSpPr>
          <p:cNvPr id="12083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419600" y="5489575"/>
            <a:ext cx="7772400" cy="542925"/>
          </a:xfrm>
        </p:spPr>
        <p:txBody>
          <a:bodyPr/>
          <a:lstStyle/>
          <a:p>
            <a:pPr marL="287338" indent="-287338"/>
            <a:r>
              <a:rPr lang="en-US" altLang="zh-CN"/>
              <a:t>a series of steps</a:t>
            </a:r>
          </a:p>
        </p:txBody>
      </p:sp>
      <p:pic>
        <p:nvPicPr>
          <p:cNvPr id="120834" name="Picture 1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928689"/>
            <a:ext cx="6563518" cy="1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0837" name="Group 4"/>
          <p:cNvGrpSpPr>
            <a:grpSpLocks/>
          </p:cNvGrpSpPr>
          <p:nvPr/>
        </p:nvGrpSpPr>
        <p:grpSpPr bwMode="auto">
          <a:xfrm>
            <a:off x="2635250" y="1587501"/>
            <a:ext cx="6508750" cy="3294063"/>
            <a:chOff x="700" y="1000"/>
            <a:chExt cx="4100" cy="2075"/>
          </a:xfrm>
        </p:grpSpPr>
        <p:sp>
          <p:nvSpPr>
            <p:cNvPr id="120839" name="Text Box 5"/>
            <p:cNvSpPr txBox="1">
              <a:spLocks noChangeArrowheads="1"/>
            </p:cNvSpPr>
            <p:nvPr/>
          </p:nvSpPr>
          <p:spPr bwMode="auto">
            <a:xfrm>
              <a:off x="846" y="1007"/>
              <a:ext cx="1307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99"/>
                  </a:solidFill>
                </a:rPr>
                <a:t>ticket (purchase)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baggage (check)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gates (load)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runway takeoff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20840" name="Text Box 6"/>
            <p:cNvSpPr txBox="1">
              <a:spLocks noChangeArrowheads="1"/>
            </p:cNvSpPr>
            <p:nvPr/>
          </p:nvSpPr>
          <p:spPr bwMode="auto">
            <a:xfrm>
              <a:off x="3242" y="1001"/>
              <a:ext cx="1280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99"/>
                  </a:solidFill>
                </a:rPr>
                <a:t>ticket (complain)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baggage (claim)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gates (unload)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runway landing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20841" name="Text Box 7"/>
            <p:cNvSpPr txBox="1">
              <a:spLocks noChangeArrowheads="1"/>
            </p:cNvSpPr>
            <p:nvPr/>
          </p:nvSpPr>
          <p:spPr bwMode="auto">
            <a:xfrm>
              <a:off x="2074" y="2825"/>
              <a:ext cx="12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20842" name="Freeform 8"/>
            <p:cNvSpPr>
              <a:spLocks/>
            </p:cNvSpPr>
            <p:nvPr/>
          </p:nvSpPr>
          <p:spPr bwMode="auto">
            <a:xfrm>
              <a:off x="700" y="1000"/>
              <a:ext cx="4100" cy="2072"/>
            </a:xfrm>
            <a:custGeom>
              <a:avLst/>
              <a:gdLst>
                <a:gd name="T0" fmla="*/ 0 w 4100"/>
                <a:gd name="T1" fmla="*/ 0 h 2072"/>
                <a:gd name="T2" fmla="*/ 4 w 4100"/>
                <a:gd name="T3" fmla="*/ 1736 h 2072"/>
                <a:gd name="T4" fmla="*/ 804 w 4100"/>
                <a:gd name="T5" fmla="*/ 2064 h 2072"/>
                <a:gd name="T6" fmla="*/ 3468 w 4100"/>
                <a:gd name="T7" fmla="*/ 2072 h 2072"/>
                <a:gd name="T8" fmla="*/ 4100 w 4100"/>
                <a:gd name="T9" fmla="*/ 1736 h 2072"/>
                <a:gd name="T10" fmla="*/ 4100 w 4100"/>
                <a:gd name="T11" fmla="*/ 96 h 20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00"/>
                <a:gd name="T19" fmla="*/ 0 h 2072"/>
                <a:gd name="T20" fmla="*/ 4100 w 4100"/>
                <a:gd name="T21" fmla="*/ 2072 h 20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00" h="2072">
                  <a:moveTo>
                    <a:pt x="0" y="0"/>
                  </a:moveTo>
                  <a:lnTo>
                    <a:pt x="4" y="1736"/>
                  </a:lnTo>
                  <a:lnTo>
                    <a:pt x="804" y="2064"/>
                  </a:lnTo>
                  <a:lnTo>
                    <a:pt x="3468" y="2072"/>
                  </a:lnTo>
                  <a:lnTo>
                    <a:pt x="4100" y="1736"/>
                  </a:lnTo>
                  <a:lnTo>
                    <a:pt x="4100" y="96"/>
                  </a:ln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17557864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59A706-D73F-4AF8-9D95-4A6EA94A1FE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2884" name="Rectangle 39"/>
          <p:cNvSpPr>
            <a:spLocks noGrp="1" noChangeArrowheads="1"/>
          </p:cNvSpPr>
          <p:nvPr>
            <p:ph type="title" idx="4294967295"/>
          </p:nvPr>
        </p:nvSpPr>
        <p:spPr>
          <a:xfrm>
            <a:off x="1911780" y="-33716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Layering of airline functionality</a:t>
            </a:r>
          </a:p>
        </p:txBody>
      </p:sp>
      <p:sp>
        <p:nvSpPr>
          <p:cNvPr id="122885" name="Rectangle 40"/>
          <p:cNvSpPr>
            <a:spLocks noGrp="1" noChangeArrowheads="1"/>
          </p:cNvSpPr>
          <p:nvPr>
            <p:ph type="body" idx="4294967295"/>
          </p:nvPr>
        </p:nvSpPr>
        <p:spPr>
          <a:xfrm>
            <a:off x="2482852" y="4524458"/>
            <a:ext cx="7613650" cy="1763713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layers: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each layer implements a service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via its own internal-layer actions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relying on services provided by layer below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pic>
        <p:nvPicPr>
          <p:cNvPr id="122882" name="Picture 4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88" y="819150"/>
            <a:ext cx="6396260" cy="90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883" name="Group 38"/>
          <p:cNvGrpSpPr>
            <a:grpSpLocks/>
          </p:cNvGrpSpPr>
          <p:nvPr/>
        </p:nvGrpSpPr>
        <p:grpSpPr bwMode="auto">
          <a:xfrm>
            <a:off x="1958976" y="1314451"/>
            <a:ext cx="8428038" cy="2840038"/>
            <a:chOff x="258" y="1214"/>
            <a:chExt cx="5309" cy="1789"/>
          </a:xfrm>
        </p:grpSpPr>
        <p:sp>
          <p:nvSpPr>
            <p:cNvPr id="122887" name="Rectangle 2"/>
            <p:cNvSpPr>
              <a:spLocks noChangeArrowheads="1"/>
            </p:cNvSpPr>
            <p:nvPr/>
          </p:nvSpPr>
          <p:spPr bwMode="auto">
            <a:xfrm>
              <a:off x="264" y="1544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88" name="Text Box 3"/>
            <p:cNvSpPr txBox="1">
              <a:spLocks noChangeArrowheads="1"/>
            </p:cNvSpPr>
            <p:nvPr/>
          </p:nvSpPr>
          <p:spPr bwMode="auto">
            <a:xfrm>
              <a:off x="258" y="1597"/>
              <a:ext cx="1071" cy="1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ticket (purchase)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baggage (check)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gates (load)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runway (takeoff)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airplane routing</a:t>
              </a:r>
            </a:p>
          </p:txBody>
        </p:sp>
        <p:sp>
          <p:nvSpPr>
            <p:cNvPr id="122889" name="Line 4"/>
            <p:cNvSpPr>
              <a:spLocks noChangeShapeType="1"/>
            </p:cNvSpPr>
            <p:nvPr/>
          </p:nvSpPr>
          <p:spPr bwMode="auto">
            <a:xfrm>
              <a:off x="271" y="1770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0" name="Line 5"/>
            <p:cNvSpPr>
              <a:spLocks noChangeShapeType="1"/>
            </p:cNvSpPr>
            <p:nvPr/>
          </p:nvSpPr>
          <p:spPr bwMode="auto">
            <a:xfrm>
              <a:off x="275" y="1989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1" name="Line 6"/>
            <p:cNvSpPr>
              <a:spLocks noChangeShapeType="1"/>
            </p:cNvSpPr>
            <p:nvPr/>
          </p:nvSpPr>
          <p:spPr bwMode="auto">
            <a:xfrm>
              <a:off x="271" y="220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2" name="Line 7"/>
            <p:cNvSpPr>
              <a:spLocks noChangeShapeType="1"/>
            </p:cNvSpPr>
            <p:nvPr/>
          </p:nvSpPr>
          <p:spPr bwMode="auto">
            <a:xfrm>
              <a:off x="279" y="242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3" name="Text Box 8"/>
            <p:cNvSpPr txBox="1">
              <a:spLocks noChangeArrowheads="1"/>
            </p:cNvSpPr>
            <p:nvPr/>
          </p:nvSpPr>
          <p:spPr bwMode="auto">
            <a:xfrm>
              <a:off x="471" y="2706"/>
              <a:ext cx="57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departure</a:t>
              </a:r>
            </a:p>
            <a:p>
              <a:pPr algn="ctr" eaLnBrk="1" hangingPunct="1"/>
              <a:r>
                <a:rPr lang="en-US" altLang="zh-CN" sz="12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airport</a:t>
              </a:r>
            </a:p>
          </p:txBody>
        </p:sp>
        <p:sp>
          <p:nvSpPr>
            <p:cNvPr id="122894" name="Text Box 9"/>
            <p:cNvSpPr txBox="1">
              <a:spLocks noChangeArrowheads="1"/>
            </p:cNvSpPr>
            <p:nvPr/>
          </p:nvSpPr>
          <p:spPr bwMode="auto">
            <a:xfrm>
              <a:off x="3733" y="2712"/>
              <a:ext cx="43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arrival</a:t>
              </a:r>
            </a:p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airport</a:t>
              </a:r>
            </a:p>
          </p:txBody>
        </p:sp>
        <p:sp>
          <p:nvSpPr>
            <p:cNvPr id="122895" name="Text Box 10"/>
            <p:cNvSpPr txBox="1">
              <a:spLocks noChangeArrowheads="1"/>
            </p:cNvSpPr>
            <p:nvPr/>
          </p:nvSpPr>
          <p:spPr bwMode="auto">
            <a:xfrm>
              <a:off x="1775" y="2709"/>
              <a:ext cx="121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intermediate air-traffic</a:t>
              </a:r>
            </a:p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control centers</a:t>
              </a:r>
            </a:p>
          </p:txBody>
        </p:sp>
        <p:pic>
          <p:nvPicPr>
            <p:cNvPr id="122896" name="Picture 11" descr="yylgaifm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30" y="1315"/>
              <a:ext cx="963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897" name="Line 12"/>
            <p:cNvSpPr>
              <a:spLocks noChangeShapeType="1"/>
            </p:cNvSpPr>
            <p:nvPr/>
          </p:nvSpPr>
          <p:spPr bwMode="auto">
            <a:xfrm>
              <a:off x="2133" y="1214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8" name="Line 13"/>
            <p:cNvSpPr>
              <a:spLocks noChangeShapeType="1"/>
            </p:cNvSpPr>
            <p:nvPr/>
          </p:nvSpPr>
          <p:spPr bwMode="auto">
            <a:xfrm>
              <a:off x="2229" y="1310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9" name="Line 14"/>
            <p:cNvSpPr>
              <a:spLocks noChangeShapeType="1"/>
            </p:cNvSpPr>
            <p:nvPr/>
          </p:nvSpPr>
          <p:spPr bwMode="auto">
            <a:xfrm>
              <a:off x="2325" y="1406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22900" name="Group 15"/>
            <p:cNvGrpSpPr>
              <a:grpSpLocks/>
            </p:cNvGrpSpPr>
            <p:nvPr/>
          </p:nvGrpSpPr>
          <p:grpSpPr bwMode="auto">
            <a:xfrm>
              <a:off x="1436" y="2441"/>
              <a:ext cx="1071" cy="186"/>
              <a:chOff x="1813" y="2187"/>
              <a:chExt cx="1071" cy="186"/>
            </a:xfrm>
          </p:grpSpPr>
          <p:sp>
            <p:nvSpPr>
              <p:cNvPr id="122920" name="Rectangle 16"/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921" name="Text Box 17"/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altLang="zh-CN" sz="140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airplane routing</a:t>
                </a:r>
              </a:p>
            </p:txBody>
          </p:sp>
        </p:grpSp>
        <p:grpSp>
          <p:nvGrpSpPr>
            <p:cNvPr id="122901" name="Group 18"/>
            <p:cNvGrpSpPr>
              <a:grpSpLocks/>
            </p:cNvGrpSpPr>
            <p:nvPr/>
          </p:nvGrpSpPr>
          <p:grpSpPr bwMode="auto">
            <a:xfrm>
              <a:off x="2417" y="2441"/>
              <a:ext cx="1071" cy="186"/>
              <a:chOff x="1813" y="2187"/>
              <a:chExt cx="1071" cy="186"/>
            </a:xfrm>
          </p:grpSpPr>
          <p:sp>
            <p:nvSpPr>
              <p:cNvPr id="122918" name="Rectangle 19"/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919" name="Text Box 20"/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altLang="zh-CN" sz="140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airplane routing</a:t>
                </a:r>
              </a:p>
            </p:txBody>
          </p:sp>
        </p:grpSp>
        <p:sp>
          <p:nvSpPr>
            <p:cNvPr id="122902" name="Rectangle 21"/>
            <p:cNvSpPr>
              <a:spLocks noChangeArrowheads="1"/>
            </p:cNvSpPr>
            <p:nvPr/>
          </p:nvSpPr>
          <p:spPr bwMode="auto">
            <a:xfrm>
              <a:off x="3446" y="1551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3" name="Text Box 22"/>
            <p:cNvSpPr txBox="1">
              <a:spLocks noChangeArrowheads="1"/>
            </p:cNvSpPr>
            <p:nvPr/>
          </p:nvSpPr>
          <p:spPr bwMode="auto">
            <a:xfrm>
              <a:off x="3412" y="1598"/>
              <a:ext cx="1071" cy="1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ticket (complain)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baggage (claim)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gates (unload)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runway (land)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airplane routing</a:t>
              </a:r>
            </a:p>
          </p:txBody>
        </p:sp>
        <p:sp>
          <p:nvSpPr>
            <p:cNvPr id="122904" name="Line 23"/>
            <p:cNvSpPr>
              <a:spLocks noChangeShapeType="1"/>
            </p:cNvSpPr>
            <p:nvPr/>
          </p:nvSpPr>
          <p:spPr bwMode="auto">
            <a:xfrm>
              <a:off x="3453" y="177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5" name="Line 24"/>
            <p:cNvSpPr>
              <a:spLocks noChangeShapeType="1"/>
            </p:cNvSpPr>
            <p:nvPr/>
          </p:nvSpPr>
          <p:spPr bwMode="auto">
            <a:xfrm>
              <a:off x="3457" y="199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6" name="Line 25"/>
            <p:cNvSpPr>
              <a:spLocks noChangeShapeType="1"/>
            </p:cNvSpPr>
            <p:nvPr/>
          </p:nvSpPr>
          <p:spPr bwMode="auto">
            <a:xfrm>
              <a:off x="3453" y="2214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7" name="Line 26"/>
            <p:cNvSpPr>
              <a:spLocks noChangeShapeType="1"/>
            </p:cNvSpPr>
            <p:nvPr/>
          </p:nvSpPr>
          <p:spPr bwMode="auto">
            <a:xfrm>
              <a:off x="3461" y="2433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8" name="Rectangle 27"/>
            <p:cNvSpPr>
              <a:spLocks noChangeArrowheads="1"/>
            </p:cNvSpPr>
            <p:nvPr/>
          </p:nvSpPr>
          <p:spPr bwMode="auto">
            <a:xfrm>
              <a:off x="268" y="2476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9" name="Rectangle 28"/>
            <p:cNvSpPr>
              <a:spLocks noChangeArrowheads="1"/>
            </p:cNvSpPr>
            <p:nvPr/>
          </p:nvSpPr>
          <p:spPr bwMode="auto">
            <a:xfrm>
              <a:off x="268" y="2256"/>
              <a:ext cx="5293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10" name="Rectangle 29"/>
            <p:cNvSpPr>
              <a:spLocks noChangeArrowheads="1"/>
            </p:cNvSpPr>
            <p:nvPr/>
          </p:nvSpPr>
          <p:spPr bwMode="auto">
            <a:xfrm>
              <a:off x="268" y="2050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11" name="Rectangle 30"/>
            <p:cNvSpPr>
              <a:spLocks noChangeArrowheads="1"/>
            </p:cNvSpPr>
            <p:nvPr/>
          </p:nvSpPr>
          <p:spPr bwMode="auto">
            <a:xfrm>
              <a:off x="268" y="1830"/>
              <a:ext cx="5286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12" name="Rectangle 31"/>
            <p:cNvSpPr>
              <a:spLocks noChangeArrowheads="1"/>
            </p:cNvSpPr>
            <p:nvPr/>
          </p:nvSpPr>
          <p:spPr bwMode="auto">
            <a:xfrm>
              <a:off x="268" y="1617"/>
              <a:ext cx="5287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13" name="Text Box 32"/>
            <p:cNvSpPr txBox="1">
              <a:spLocks noChangeArrowheads="1"/>
            </p:cNvSpPr>
            <p:nvPr/>
          </p:nvSpPr>
          <p:spPr bwMode="auto">
            <a:xfrm>
              <a:off x="4751" y="1588"/>
              <a:ext cx="39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ticket</a:t>
              </a:r>
            </a:p>
          </p:txBody>
        </p:sp>
        <p:sp>
          <p:nvSpPr>
            <p:cNvPr id="122914" name="Text Box 33"/>
            <p:cNvSpPr txBox="1">
              <a:spLocks noChangeArrowheads="1"/>
            </p:cNvSpPr>
            <p:nvPr/>
          </p:nvSpPr>
          <p:spPr bwMode="auto">
            <a:xfrm>
              <a:off x="4774" y="1801"/>
              <a:ext cx="48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baggage</a:t>
              </a:r>
            </a:p>
          </p:txBody>
        </p:sp>
        <p:sp>
          <p:nvSpPr>
            <p:cNvPr id="122915" name="Text Box 34"/>
            <p:cNvSpPr txBox="1">
              <a:spLocks noChangeArrowheads="1"/>
            </p:cNvSpPr>
            <p:nvPr/>
          </p:nvSpPr>
          <p:spPr bwMode="auto">
            <a:xfrm>
              <a:off x="4765" y="2013"/>
              <a:ext cx="31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gate</a:t>
              </a:r>
            </a:p>
          </p:txBody>
        </p:sp>
        <p:sp>
          <p:nvSpPr>
            <p:cNvPr id="122916" name="Text Box 35"/>
            <p:cNvSpPr txBox="1">
              <a:spLocks noChangeArrowheads="1"/>
            </p:cNvSpPr>
            <p:nvPr/>
          </p:nvSpPr>
          <p:spPr bwMode="auto">
            <a:xfrm>
              <a:off x="4722" y="2225"/>
              <a:ext cx="82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takeoff/landing</a:t>
              </a:r>
            </a:p>
          </p:txBody>
        </p:sp>
        <p:sp>
          <p:nvSpPr>
            <p:cNvPr id="122917" name="Text Box 36"/>
            <p:cNvSpPr txBox="1">
              <a:spLocks noChangeArrowheads="1"/>
            </p:cNvSpPr>
            <p:nvPr/>
          </p:nvSpPr>
          <p:spPr bwMode="auto">
            <a:xfrm>
              <a:off x="4745" y="2444"/>
              <a:ext cx="82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airplane routing</a:t>
              </a:r>
            </a:p>
          </p:txBody>
        </p:sp>
      </p:grpSp>
      <p:sp>
        <p:nvSpPr>
          <p:cNvPr id="4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33805599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3F9C77D-178B-4DFC-AC21-C5A4321EE99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49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51584" y="315386"/>
            <a:ext cx="4439816" cy="720725"/>
          </a:xfrm>
        </p:spPr>
        <p:txBody>
          <a:bodyPr/>
          <a:lstStyle/>
          <a:p>
            <a:pPr eaLnBrk="1" hangingPunct="1"/>
            <a:r>
              <a:rPr lang="en-US" altLang="zh-CN" dirty="0"/>
              <a:t>Why layering?</a:t>
            </a:r>
          </a:p>
        </p:txBody>
      </p:sp>
      <p:sp>
        <p:nvSpPr>
          <p:cNvPr id="13824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19536" y="1700808"/>
            <a:ext cx="7772400" cy="4648200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dirty="0"/>
              <a:t>dealing with complex systems: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dirty="0"/>
              <a:t>explicit structure allows identification, relationship of complex system’</a:t>
            </a:r>
            <a:r>
              <a:rPr lang="en-US" altLang="ja-JP" dirty="0"/>
              <a:t>s pieces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layered </a:t>
            </a:r>
            <a:r>
              <a:rPr lang="en-US" altLang="zh-CN" i="1" dirty="0">
                <a:solidFill>
                  <a:srgbClr val="CC0000"/>
                </a:solidFill>
                <a:ea typeface="宋体" panose="02010600030101010101" pitchFamily="2" charset="-122"/>
              </a:rPr>
              <a:t>reference model</a:t>
            </a:r>
            <a:r>
              <a:rPr lang="en-US" altLang="zh-CN" dirty="0">
                <a:ea typeface="宋体" panose="02010600030101010101" pitchFamily="2" charset="-122"/>
              </a:rPr>
              <a:t> for discussion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dirty="0"/>
              <a:t>modularization eases maintenance, updating of system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change of implementation of layer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 service transparent to rest of system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e.g., change in gate procedure doesn</a:t>
            </a:r>
            <a:r>
              <a:rPr lang="en-US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t affect rest of system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chemeClr val="bg1"/>
                </a:solidFill>
              </a:rPr>
              <a:t>layering considered harmful?</a:t>
            </a:r>
          </a:p>
        </p:txBody>
      </p:sp>
      <p:pic>
        <p:nvPicPr>
          <p:cNvPr id="124930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1" y="1022351"/>
            <a:ext cx="3298825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23138180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E99E730-73AC-41E0-AD3D-7F373FB4833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6980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087334" y="116632"/>
            <a:ext cx="4943872" cy="1028700"/>
          </a:xfrm>
        </p:spPr>
        <p:txBody>
          <a:bodyPr/>
          <a:lstStyle/>
          <a:p>
            <a:pPr eaLnBrk="1" hangingPunct="1"/>
            <a:r>
              <a:rPr lang="en-US" altLang="zh-CN" dirty="0"/>
              <a:t>Internet protocol stack</a:t>
            </a:r>
          </a:p>
        </p:txBody>
      </p:sp>
      <p:sp>
        <p:nvSpPr>
          <p:cNvPr id="14029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03512" y="1556792"/>
            <a:ext cx="5554663" cy="4648200"/>
          </a:xfrm>
        </p:spPr>
        <p:txBody>
          <a:bodyPr>
            <a:normAutofit lnSpcReduction="10000"/>
          </a:bodyPr>
          <a:lstStyle/>
          <a:p>
            <a:pPr marL="287338" indent="-287338">
              <a:lnSpc>
                <a:spcPct val="80000"/>
              </a:lnSpc>
            </a:pPr>
            <a:r>
              <a:rPr lang="en-US" altLang="zh-CN" i="1" dirty="0">
                <a:solidFill>
                  <a:srgbClr val="CC0000"/>
                </a:solidFill>
              </a:rPr>
              <a:t>application:</a:t>
            </a:r>
            <a:r>
              <a:rPr lang="en-US" altLang="zh-CN" dirty="0"/>
              <a:t> supporting network applications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FTP, SMTP, HTTP</a:t>
            </a:r>
          </a:p>
          <a:p>
            <a:pPr marL="287338" indent="-287338">
              <a:lnSpc>
                <a:spcPct val="80000"/>
              </a:lnSpc>
            </a:pPr>
            <a:r>
              <a:rPr lang="en-US" altLang="zh-CN" i="1" dirty="0">
                <a:solidFill>
                  <a:srgbClr val="CC0000"/>
                </a:solidFill>
              </a:rPr>
              <a:t>transport:</a:t>
            </a:r>
            <a:r>
              <a:rPr lang="en-US" altLang="zh-CN" dirty="0"/>
              <a:t> process-process data transfer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TCP, UDP</a:t>
            </a:r>
          </a:p>
          <a:p>
            <a:pPr marL="287338" indent="-287338">
              <a:lnSpc>
                <a:spcPct val="80000"/>
              </a:lnSpc>
            </a:pPr>
            <a:r>
              <a:rPr lang="en-US" altLang="zh-CN" i="1" dirty="0">
                <a:solidFill>
                  <a:srgbClr val="CC0000"/>
                </a:solidFill>
              </a:rPr>
              <a:t>network:</a:t>
            </a:r>
            <a:r>
              <a:rPr lang="en-US" altLang="zh-CN" dirty="0"/>
              <a:t> routing of datagrams from source to destination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IP, routing protocols</a:t>
            </a:r>
          </a:p>
          <a:p>
            <a:pPr marL="287338" indent="-287338">
              <a:lnSpc>
                <a:spcPct val="80000"/>
              </a:lnSpc>
            </a:pPr>
            <a:r>
              <a:rPr lang="en-US" altLang="zh-CN" i="1" dirty="0">
                <a:solidFill>
                  <a:srgbClr val="CC0000"/>
                </a:solidFill>
              </a:rPr>
              <a:t>link:</a:t>
            </a:r>
            <a:r>
              <a:rPr lang="en-US" altLang="zh-CN" dirty="0"/>
              <a:t> data transfer between neighboring  network elements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Ethernet, 802.111 (</a:t>
            </a:r>
            <a:r>
              <a:rPr lang="en-US" altLang="zh-CN" dirty="0" err="1">
                <a:ea typeface="宋体" panose="02010600030101010101" pitchFamily="2" charset="-122"/>
              </a:rPr>
              <a:t>WiFi</a:t>
            </a:r>
            <a:r>
              <a:rPr lang="en-US" altLang="zh-CN" dirty="0">
                <a:ea typeface="宋体" panose="02010600030101010101" pitchFamily="2" charset="-122"/>
              </a:rPr>
              <a:t>), PPP</a:t>
            </a:r>
          </a:p>
          <a:p>
            <a:pPr marL="287338" indent="-287338">
              <a:lnSpc>
                <a:spcPct val="80000"/>
              </a:lnSpc>
            </a:pPr>
            <a:r>
              <a:rPr lang="en-US" altLang="zh-CN" i="1" dirty="0">
                <a:solidFill>
                  <a:srgbClr val="CC0000"/>
                </a:solidFill>
              </a:rPr>
              <a:t>physical:</a:t>
            </a:r>
            <a:r>
              <a:rPr lang="en-US" altLang="zh-CN" dirty="0"/>
              <a:t> bits </a:t>
            </a:r>
            <a:r>
              <a:rPr lang="en-US" altLang="ja-JP" dirty="0"/>
              <a:t>"on the wire"</a:t>
            </a:r>
          </a:p>
          <a:p>
            <a:pPr marL="287338" indent="-287338">
              <a:lnSpc>
                <a:spcPct val="80000"/>
              </a:lnSpc>
            </a:pPr>
            <a:endParaRPr lang="en-US" altLang="zh-CN" dirty="0"/>
          </a:p>
        </p:txBody>
      </p:sp>
      <p:pic>
        <p:nvPicPr>
          <p:cNvPr id="126978" name="Picture 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552" y="931019"/>
            <a:ext cx="4834536" cy="121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79" name="Rectangle 2"/>
          <p:cNvSpPr>
            <a:spLocks noChangeArrowheads="1"/>
          </p:cNvSpPr>
          <p:nvPr/>
        </p:nvSpPr>
        <p:spPr bwMode="auto">
          <a:xfrm>
            <a:off x="8099425" y="1727200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</a:endParaRPr>
          </a:p>
        </p:txBody>
      </p:sp>
      <p:sp>
        <p:nvSpPr>
          <p:cNvPr id="126982" name="Rectangle 6"/>
          <p:cNvSpPr>
            <a:spLocks noChangeArrowheads="1"/>
          </p:cNvSpPr>
          <p:nvPr/>
        </p:nvSpPr>
        <p:spPr bwMode="auto">
          <a:xfrm>
            <a:off x="7981950" y="1824038"/>
            <a:ext cx="1892300" cy="353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</a:endParaRPr>
          </a:p>
        </p:txBody>
      </p:sp>
      <p:sp>
        <p:nvSpPr>
          <p:cNvPr id="126983" name="Text Box 7"/>
          <p:cNvSpPr txBox="1">
            <a:spLocks noChangeArrowheads="1"/>
          </p:cNvSpPr>
          <p:nvPr/>
        </p:nvSpPr>
        <p:spPr bwMode="auto">
          <a:xfrm>
            <a:off x="8079337" y="1920875"/>
            <a:ext cx="1659429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</a:rPr>
              <a:t>application</a:t>
            </a:r>
          </a:p>
          <a:p>
            <a:pPr algn="ctr"/>
            <a:endParaRPr lang="en-US" altLang="zh-CN">
              <a:solidFill>
                <a:srgbClr val="0000FF"/>
              </a:solidFill>
            </a:endParaRPr>
          </a:p>
          <a:p>
            <a:pPr algn="ctr"/>
            <a:r>
              <a:rPr lang="en-US" altLang="zh-CN">
                <a:solidFill>
                  <a:srgbClr val="0000FF"/>
                </a:solidFill>
              </a:rPr>
              <a:t>transport</a:t>
            </a:r>
          </a:p>
          <a:p>
            <a:pPr algn="ctr"/>
            <a:endParaRPr lang="en-US" altLang="zh-CN">
              <a:solidFill>
                <a:srgbClr val="0000FF"/>
              </a:solidFill>
            </a:endParaRPr>
          </a:p>
          <a:p>
            <a:pPr algn="ctr"/>
            <a:r>
              <a:rPr lang="en-US" altLang="zh-CN">
                <a:solidFill>
                  <a:srgbClr val="0000FF"/>
                </a:solidFill>
              </a:rPr>
              <a:t>network</a:t>
            </a:r>
          </a:p>
          <a:p>
            <a:pPr algn="ctr"/>
            <a:endParaRPr lang="en-US" altLang="zh-CN">
              <a:solidFill>
                <a:srgbClr val="0000FF"/>
              </a:solidFill>
            </a:endParaRPr>
          </a:p>
          <a:p>
            <a:pPr algn="ctr"/>
            <a:r>
              <a:rPr lang="en-US" altLang="zh-CN">
                <a:solidFill>
                  <a:srgbClr val="0000FF"/>
                </a:solidFill>
              </a:rPr>
              <a:t>link</a:t>
            </a:r>
          </a:p>
          <a:p>
            <a:pPr algn="ctr"/>
            <a:endParaRPr lang="en-US" altLang="zh-CN">
              <a:solidFill>
                <a:srgbClr val="0000FF"/>
              </a:solidFill>
            </a:endParaRPr>
          </a:p>
          <a:p>
            <a:pPr algn="ctr"/>
            <a:r>
              <a:rPr lang="en-US" altLang="zh-CN">
                <a:solidFill>
                  <a:srgbClr val="0000FF"/>
                </a:solidFill>
              </a:rPr>
              <a:t>physical</a:t>
            </a:r>
          </a:p>
        </p:txBody>
      </p:sp>
      <p:sp>
        <p:nvSpPr>
          <p:cNvPr id="126984" name="Line 8"/>
          <p:cNvSpPr>
            <a:spLocks noChangeShapeType="1"/>
          </p:cNvSpPr>
          <p:nvPr/>
        </p:nvSpPr>
        <p:spPr bwMode="auto">
          <a:xfrm>
            <a:off x="7975600" y="251618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26985" name="Line 9"/>
          <p:cNvSpPr>
            <a:spLocks noChangeShapeType="1"/>
          </p:cNvSpPr>
          <p:nvPr/>
        </p:nvSpPr>
        <p:spPr bwMode="auto">
          <a:xfrm>
            <a:off x="7975600" y="32210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26986" name="Line 10"/>
          <p:cNvSpPr>
            <a:spLocks noChangeShapeType="1"/>
          </p:cNvSpPr>
          <p:nvPr/>
        </p:nvSpPr>
        <p:spPr bwMode="auto">
          <a:xfrm>
            <a:off x="7975600" y="39322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26987" name="Line 11"/>
          <p:cNvSpPr>
            <a:spLocks noChangeShapeType="1"/>
          </p:cNvSpPr>
          <p:nvPr/>
        </p:nvSpPr>
        <p:spPr bwMode="auto">
          <a:xfrm>
            <a:off x="7975600" y="46434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40281212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3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4D1D9E7-E80D-4E3E-BCA3-41F50D64142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996642" y="69851"/>
            <a:ext cx="6503988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ISO/OSI reference model</a:t>
            </a:r>
          </a:p>
        </p:txBody>
      </p:sp>
      <p:sp>
        <p:nvSpPr>
          <p:cNvPr id="12902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487488" y="1484784"/>
            <a:ext cx="5154613" cy="4648200"/>
          </a:xfrm>
        </p:spPr>
        <p:txBody>
          <a:bodyPr>
            <a:normAutofit fontScale="92500" lnSpcReduction="20000"/>
          </a:bodyPr>
          <a:lstStyle/>
          <a:p>
            <a:pPr marL="287338" indent="-287338"/>
            <a:r>
              <a:rPr lang="en-US" altLang="zh-CN" i="1" dirty="0">
                <a:solidFill>
                  <a:srgbClr val="CC0000"/>
                </a:solidFill>
              </a:rPr>
              <a:t>presentation:</a:t>
            </a:r>
            <a:r>
              <a:rPr lang="en-US" altLang="zh-CN" dirty="0"/>
              <a:t> allow applications to interpret meaning of data, e.g., encryption, compression, machine-specific conventions</a:t>
            </a:r>
          </a:p>
          <a:p>
            <a:pPr marL="287338" indent="-287338"/>
            <a:r>
              <a:rPr lang="en-US" altLang="zh-CN" i="1" dirty="0">
                <a:solidFill>
                  <a:srgbClr val="CC0000"/>
                </a:solidFill>
              </a:rPr>
              <a:t>session:</a:t>
            </a:r>
            <a:r>
              <a:rPr lang="en-US" altLang="zh-CN" dirty="0"/>
              <a:t> synchronization, </a:t>
            </a:r>
            <a:r>
              <a:rPr lang="en-US" altLang="zh-CN" dirty="0" err="1"/>
              <a:t>checkpointing</a:t>
            </a:r>
            <a:r>
              <a:rPr lang="en-US" altLang="zh-CN" dirty="0"/>
              <a:t>, recovery of data exchange</a:t>
            </a:r>
          </a:p>
          <a:p>
            <a:pPr marL="287338" indent="-287338"/>
            <a:r>
              <a:rPr lang="en-US" altLang="zh-CN" dirty="0"/>
              <a:t>Internet stack </a:t>
            </a:r>
            <a:r>
              <a:rPr lang="en-US" altLang="ja-JP" dirty="0"/>
              <a:t>"missing" these layers!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these services, </a:t>
            </a:r>
            <a:r>
              <a:rPr lang="en-US" altLang="zh-CN" i="1" dirty="0">
                <a:ea typeface="宋体" panose="02010600030101010101" pitchFamily="2" charset="-122"/>
              </a:rPr>
              <a:t>if needed,</a:t>
            </a:r>
            <a:r>
              <a:rPr lang="en-US" altLang="zh-CN" dirty="0">
                <a:ea typeface="宋体" panose="02010600030101010101" pitchFamily="2" charset="-122"/>
              </a:rPr>
              <a:t> must be implemented in application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needed?</a:t>
            </a:r>
          </a:p>
        </p:txBody>
      </p:sp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8029575" y="1638300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29" name="Rectangle 6"/>
          <p:cNvSpPr>
            <a:spLocks noChangeArrowheads="1"/>
          </p:cNvSpPr>
          <p:nvPr/>
        </p:nvSpPr>
        <p:spPr bwMode="auto">
          <a:xfrm>
            <a:off x="7915275" y="1774826"/>
            <a:ext cx="1892300" cy="35861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0" name="Text Box 7"/>
          <p:cNvSpPr txBox="1">
            <a:spLocks noChangeArrowheads="1"/>
          </p:cNvSpPr>
          <p:nvPr/>
        </p:nvSpPr>
        <p:spPr bwMode="auto">
          <a:xfrm>
            <a:off x="7872414" y="1946276"/>
            <a:ext cx="1982787" cy="345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application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presentation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session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transport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network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link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physical</a:t>
            </a:r>
          </a:p>
        </p:txBody>
      </p:sp>
      <p:sp>
        <p:nvSpPr>
          <p:cNvPr id="129031" name="Line 8"/>
          <p:cNvSpPr>
            <a:spLocks noChangeShapeType="1"/>
          </p:cNvSpPr>
          <p:nvPr/>
        </p:nvSpPr>
        <p:spPr bwMode="auto">
          <a:xfrm>
            <a:off x="7894638" y="2366963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2" name="Line 9"/>
          <p:cNvSpPr>
            <a:spLocks noChangeShapeType="1"/>
          </p:cNvSpPr>
          <p:nvPr/>
        </p:nvSpPr>
        <p:spPr bwMode="auto">
          <a:xfrm>
            <a:off x="7908925" y="33432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3" name="Line 10"/>
          <p:cNvSpPr>
            <a:spLocks noChangeShapeType="1"/>
          </p:cNvSpPr>
          <p:nvPr/>
        </p:nvSpPr>
        <p:spPr bwMode="auto">
          <a:xfrm>
            <a:off x="7908925" y="3883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4" name="Line 11"/>
          <p:cNvSpPr>
            <a:spLocks noChangeShapeType="1"/>
          </p:cNvSpPr>
          <p:nvPr/>
        </p:nvSpPr>
        <p:spPr bwMode="auto">
          <a:xfrm>
            <a:off x="7910513" y="4899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5" name="Line 12"/>
          <p:cNvSpPr>
            <a:spLocks noChangeShapeType="1"/>
          </p:cNvSpPr>
          <p:nvPr/>
        </p:nvSpPr>
        <p:spPr bwMode="auto">
          <a:xfrm>
            <a:off x="7894638" y="44164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6" name="Line 13"/>
          <p:cNvSpPr>
            <a:spLocks noChangeShapeType="1"/>
          </p:cNvSpPr>
          <p:nvPr/>
        </p:nvSpPr>
        <p:spPr bwMode="auto">
          <a:xfrm>
            <a:off x="7893050" y="28860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pic>
        <p:nvPicPr>
          <p:cNvPr id="129037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895350"/>
            <a:ext cx="5377606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6130854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Freeform 99"/>
          <p:cNvSpPr>
            <a:spLocks/>
          </p:cNvSpPr>
          <p:nvPr/>
        </p:nvSpPr>
        <p:spPr bwMode="auto">
          <a:xfrm>
            <a:off x="8502650" y="4156076"/>
            <a:ext cx="655638" cy="1135063"/>
          </a:xfrm>
          <a:custGeom>
            <a:avLst/>
            <a:gdLst>
              <a:gd name="T0" fmla="*/ 2147483647 w 413"/>
              <a:gd name="T1" fmla="*/ 2147483647 h 715"/>
              <a:gd name="T2" fmla="*/ 2147483647 w 413"/>
              <a:gd name="T3" fmla="*/ 0 h 715"/>
              <a:gd name="T4" fmla="*/ 0 w 413"/>
              <a:gd name="T5" fmla="*/ 2147483647 h 715"/>
              <a:gd name="T6" fmla="*/ 2147483647 w 413"/>
              <a:gd name="T7" fmla="*/ 2147483647 h 715"/>
              <a:gd name="T8" fmla="*/ 2147483647 w 413"/>
              <a:gd name="T9" fmla="*/ 2147483647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31074" name="Group 347"/>
          <p:cNvGrpSpPr>
            <a:grpSpLocks/>
          </p:cNvGrpSpPr>
          <p:nvPr/>
        </p:nvGrpSpPr>
        <p:grpSpPr bwMode="auto">
          <a:xfrm>
            <a:off x="9104313" y="4918076"/>
            <a:ext cx="984250" cy="600075"/>
            <a:chOff x="1871277" y="1576300"/>
            <a:chExt cx="1128371" cy="437861"/>
          </a:xfrm>
        </p:grpSpPr>
        <p:sp>
          <p:nvSpPr>
            <p:cNvPr id="146" name="Oval 14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1871277" y="1739629"/>
              <a:ext cx="1128371" cy="11583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8" name="Oval 14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9" name="Freeform 148"/>
            <p:cNvSpPr/>
            <p:nvPr/>
          </p:nvSpPr>
          <p:spPr bwMode="auto">
            <a:xfrm>
              <a:off x="2158830" y="1673602"/>
              <a:ext cx="549626" cy="16101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0" name="Freeform 14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1" name="Freeform 15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53" name="Straight Connector 152"/>
            <p:cNvCxnSpPr>
              <a:cxnSpLocks noChangeShapeType="1"/>
              <a:endCxn id="14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" name="Straight Connector 15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111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8F8394-0466-45D9-859F-A5C72F27131E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1111" name="Rectangle 168"/>
          <p:cNvSpPr>
            <a:spLocks noGrp="1" noChangeArrowheads="1"/>
          </p:cNvSpPr>
          <p:nvPr>
            <p:ph type="title" idx="4294967295"/>
          </p:nvPr>
        </p:nvSpPr>
        <p:spPr>
          <a:xfrm>
            <a:off x="6740525" y="-7711"/>
            <a:ext cx="3805237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Encapsulation</a:t>
            </a:r>
          </a:p>
        </p:txBody>
      </p:sp>
      <p:pic>
        <p:nvPicPr>
          <p:cNvPr id="131076" name="Picture 193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6" y="795338"/>
            <a:ext cx="33702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7" name="Freeform 3"/>
          <p:cNvSpPr>
            <a:spLocks/>
          </p:cNvSpPr>
          <p:nvPr/>
        </p:nvSpPr>
        <p:spPr bwMode="auto">
          <a:xfrm>
            <a:off x="8653464" y="2246314"/>
            <a:ext cx="638175" cy="852487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31078" name="Group 180"/>
          <p:cNvGrpSpPr>
            <a:grpSpLocks/>
          </p:cNvGrpSpPr>
          <p:nvPr/>
        </p:nvGrpSpPr>
        <p:grpSpPr bwMode="auto">
          <a:xfrm>
            <a:off x="8853488" y="2754313"/>
            <a:ext cx="1052512" cy="355600"/>
            <a:chOff x="4410" y="1365"/>
            <a:chExt cx="663" cy="224"/>
          </a:xfrm>
        </p:grpSpPr>
        <p:sp>
          <p:nvSpPr>
            <p:cNvPr id="131205" name="Rectangle 181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31206" name="AutoShape 182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31207" name="Freeform 183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08" name="Freeform 184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1209" name="Freeform 185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31079" name="Freeform 2"/>
          <p:cNvSpPr>
            <a:spLocks/>
          </p:cNvSpPr>
          <p:nvPr/>
        </p:nvSpPr>
        <p:spPr bwMode="auto">
          <a:xfrm>
            <a:off x="5341939" y="1447801"/>
            <a:ext cx="4048125" cy="3833813"/>
          </a:xfrm>
          <a:custGeom>
            <a:avLst/>
            <a:gdLst>
              <a:gd name="T0" fmla="*/ 2147483647 w 2550"/>
              <a:gd name="T1" fmla="*/ 0 h 2415"/>
              <a:gd name="T2" fmla="*/ 2147483647 w 2550"/>
              <a:gd name="T3" fmla="*/ 0 h 2415"/>
              <a:gd name="T4" fmla="*/ 2147483647 w 2550"/>
              <a:gd name="T5" fmla="*/ 2147483647 h 2415"/>
              <a:gd name="T6" fmla="*/ 0 w 2550"/>
              <a:gd name="T7" fmla="*/ 2147483647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1080" name="Text Box 8"/>
          <p:cNvSpPr txBox="1">
            <a:spLocks noChangeArrowheads="1"/>
          </p:cNvSpPr>
          <p:nvPr/>
        </p:nvSpPr>
        <p:spPr bwMode="auto">
          <a:xfrm>
            <a:off x="4240214" y="223838"/>
            <a:ext cx="11304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source</a:t>
            </a:r>
          </a:p>
        </p:txBody>
      </p:sp>
      <p:sp>
        <p:nvSpPr>
          <p:cNvPr id="131081" name="Freeform 10"/>
          <p:cNvSpPr>
            <a:spLocks/>
          </p:cNvSpPr>
          <p:nvPr/>
        </p:nvSpPr>
        <p:spPr bwMode="auto">
          <a:xfrm>
            <a:off x="5392738" y="650876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1082" name="Rectangle 23"/>
          <p:cNvSpPr>
            <a:spLocks noChangeArrowheads="1"/>
          </p:cNvSpPr>
          <p:nvPr/>
        </p:nvSpPr>
        <p:spPr bwMode="auto">
          <a:xfrm>
            <a:off x="4168775" y="660401"/>
            <a:ext cx="1296988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131083" name="Rectangle 24"/>
          <p:cNvSpPr>
            <a:spLocks noChangeArrowheads="1"/>
          </p:cNvSpPr>
          <p:nvPr/>
        </p:nvSpPr>
        <p:spPr bwMode="auto">
          <a:xfrm>
            <a:off x="4121151" y="7318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84" name="Line 25"/>
          <p:cNvSpPr>
            <a:spLocks noChangeShapeType="1"/>
          </p:cNvSpPr>
          <p:nvPr/>
        </p:nvSpPr>
        <p:spPr bwMode="auto">
          <a:xfrm>
            <a:off x="4121150" y="1049339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85" name="Text Box 26"/>
          <p:cNvSpPr txBox="1">
            <a:spLocks noChangeArrowheads="1"/>
          </p:cNvSpPr>
          <p:nvPr/>
        </p:nvSpPr>
        <p:spPr bwMode="auto">
          <a:xfrm>
            <a:off x="4078289" y="6985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physical</a:t>
            </a:r>
          </a:p>
        </p:txBody>
      </p:sp>
      <p:sp>
        <p:nvSpPr>
          <p:cNvPr id="131086" name="Line 27"/>
          <p:cNvSpPr>
            <a:spLocks noChangeShapeType="1"/>
          </p:cNvSpPr>
          <p:nvPr/>
        </p:nvSpPr>
        <p:spPr bwMode="auto">
          <a:xfrm>
            <a:off x="4129088" y="1370014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87" name="Line 28"/>
          <p:cNvSpPr>
            <a:spLocks noChangeShapeType="1"/>
          </p:cNvSpPr>
          <p:nvPr/>
        </p:nvSpPr>
        <p:spPr bwMode="auto">
          <a:xfrm>
            <a:off x="4133850" y="1651001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88" name="Line 29"/>
          <p:cNvSpPr>
            <a:spLocks noChangeShapeType="1"/>
          </p:cNvSpPr>
          <p:nvPr/>
        </p:nvSpPr>
        <p:spPr bwMode="auto">
          <a:xfrm>
            <a:off x="4133850" y="1927226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2743200" y="1368426"/>
            <a:ext cx="1208088" cy="303213"/>
            <a:chOff x="501" y="1990"/>
            <a:chExt cx="761" cy="191"/>
          </a:xfrm>
        </p:grpSpPr>
        <p:sp>
          <p:nvSpPr>
            <p:cNvPr id="131199" name="Rectangle 40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1200" name="Rectangle 41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t</a:t>
              </a:r>
              <a:endParaRPr lang="en-US" altLang="zh-CN" sz="1800" baseline="-25000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201" name="Rectangle 42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latin typeface="Comic Sans MS" panose="030F0702030302020204" pitchFamily="66" charset="0"/>
                </a:rPr>
                <a:t>n</a:t>
              </a:r>
            </a:p>
          </p:txBody>
        </p:sp>
        <p:sp>
          <p:nvSpPr>
            <p:cNvPr id="131202" name="Rectangle 43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M</a:t>
              </a:r>
            </a:p>
          </p:txBody>
        </p:sp>
        <p:sp>
          <p:nvSpPr>
            <p:cNvPr id="131203" name="Line 44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1204" name="Line 45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1919288" y="996950"/>
            <a:ext cx="97975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CC0000"/>
                </a:solidFill>
                <a:latin typeface="Comic Sans MS" panose="030F0702030302020204" pitchFamily="66" charset="0"/>
              </a:rPr>
              <a:t>segment</a:t>
            </a:r>
          </a:p>
        </p:txBody>
      </p:sp>
      <p:grpSp>
        <p:nvGrpSpPr>
          <p:cNvPr id="6" name="Group 178"/>
          <p:cNvGrpSpPr>
            <a:grpSpLocks/>
          </p:cNvGrpSpPr>
          <p:nvPr/>
        </p:nvGrpSpPr>
        <p:grpSpPr bwMode="auto">
          <a:xfrm>
            <a:off x="3057526" y="1033463"/>
            <a:ext cx="301625" cy="292100"/>
            <a:chOff x="1962" y="2058"/>
            <a:chExt cx="190" cy="184"/>
          </a:xfrm>
        </p:grpSpPr>
        <p:sp>
          <p:nvSpPr>
            <p:cNvPr id="131197" name="Rectangle 47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1198" name="Rectangle 48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latin typeface="Comic Sans MS" panose="030F0702030302020204" pitchFamily="66" charset="0"/>
                </a:rPr>
                <a:t>t</a:t>
              </a:r>
            </a:p>
          </p:txBody>
        </p:sp>
      </p:grpSp>
      <p:sp>
        <p:nvSpPr>
          <p:cNvPr id="112644" name="Text Box 4"/>
          <p:cNvSpPr txBox="1">
            <a:spLocks noChangeArrowheads="1"/>
          </p:cNvSpPr>
          <p:nvPr/>
        </p:nvSpPr>
        <p:spPr bwMode="auto">
          <a:xfrm>
            <a:off x="1719264" y="1336675"/>
            <a:ext cx="10855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CC0000"/>
                </a:solidFill>
                <a:latin typeface="Comic Sans MS" panose="030F0702030302020204" pitchFamily="66" charset="0"/>
              </a:rPr>
              <a:t>datagram</a:t>
            </a:r>
          </a:p>
        </p:txBody>
      </p:sp>
      <p:sp>
        <p:nvSpPr>
          <p:cNvPr id="131093" name="Text Box 54"/>
          <p:cNvSpPr txBox="1">
            <a:spLocks noChangeArrowheads="1"/>
          </p:cNvSpPr>
          <p:nvPr/>
        </p:nvSpPr>
        <p:spPr bwMode="auto">
          <a:xfrm>
            <a:off x="3071814" y="4157664"/>
            <a:ext cx="15215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i="1">
                <a:solidFill>
                  <a:srgbClr val="000099"/>
                </a:solidFill>
                <a:latin typeface="Comic Sans MS" panose="030F0702030302020204" pitchFamily="66" charset="0"/>
              </a:rPr>
              <a:t>destination</a:t>
            </a:r>
          </a:p>
        </p:txBody>
      </p:sp>
      <p:sp>
        <p:nvSpPr>
          <p:cNvPr id="131094" name="Freeform 56"/>
          <p:cNvSpPr>
            <a:spLocks/>
          </p:cNvSpPr>
          <p:nvPr/>
        </p:nvSpPr>
        <p:spPr bwMode="auto">
          <a:xfrm>
            <a:off x="4503738" y="4540251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95" name="Rectangle 57"/>
          <p:cNvSpPr>
            <a:spLocks noChangeArrowheads="1"/>
          </p:cNvSpPr>
          <p:nvPr/>
        </p:nvSpPr>
        <p:spPr bwMode="auto">
          <a:xfrm>
            <a:off x="3279775" y="4546601"/>
            <a:ext cx="1296988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96" name="Rectangle 58"/>
          <p:cNvSpPr>
            <a:spLocks noChangeArrowheads="1"/>
          </p:cNvSpPr>
          <p:nvPr/>
        </p:nvSpPr>
        <p:spPr bwMode="auto">
          <a:xfrm>
            <a:off x="3232151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97" name="Line 59"/>
          <p:cNvSpPr>
            <a:spLocks noChangeShapeType="1"/>
          </p:cNvSpPr>
          <p:nvPr/>
        </p:nvSpPr>
        <p:spPr bwMode="auto">
          <a:xfrm>
            <a:off x="3232150" y="4935539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98" name="Text Box 60"/>
          <p:cNvSpPr txBox="1">
            <a:spLocks noChangeArrowheads="1"/>
          </p:cNvSpPr>
          <p:nvPr/>
        </p:nvSpPr>
        <p:spPr bwMode="auto">
          <a:xfrm>
            <a:off x="3189289" y="45847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physical</a:t>
            </a:r>
          </a:p>
        </p:txBody>
      </p:sp>
      <p:sp>
        <p:nvSpPr>
          <p:cNvPr id="131099" name="Line 61"/>
          <p:cNvSpPr>
            <a:spLocks noChangeShapeType="1"/>
          </p:cNvSpPr>
          <p:nvPr/>
        </p:nvSpPr>
        <p:spPr bwMode="auto">
          <a:xfrm>
            <a:off x="3240088" y="5256214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100" name="Line 62"/>
          <p:cNvSpPr>
            <a:spLocks noChangeShapeType="1"/>
          </p:cNvSpPr>
          <p:nvPr/>
        </p:nvSpPr>
        <p:spPr bwMode="auto">
          <a:xfrm>
            <a:off x="3244850" y="5537201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101" name="Line 63"/>
          <p:cNvSpPr>
            <a:spLocks noChangeShapeType="1"/>
          </p:cNvSpPr>
          <p:nvPr/>
        </p:nvSpPr>
        <p:spPr bwMode="auto">
          <a:xfrm>
            <a:off x="3244850" y="5813426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676400" y="4610100"/>
            <a:ext cx="1479550" cy="1220788"/>
            <a:chOff x="152400" y="4610100"/>
            <a:chExt cx="1479550" cy="1220788"/>
          </a:xfrm>
        </p:grpSpPr>
        <p:grpSp>
          <p:nvGrpSpPr>
            <p:cNvPr id="131173" name="Group 64"/>
            <p:cNvGrpSpPr>
              <a:grpSpLocks/>
            </p:cNvGrpSpPr>
            <p:nvPr/>
          </p:nvGrpSpPr>
          <p:grpSpPr bwMode="auto">
            <a:xfrm>
              <a:off x="152400" y="5527675"/>
              <a:ext cx="1479550" cy="303213"/>
              <a:chOff x="332" y="2224"/>
              <a:chExt cx="932" cy="191"/>
            </a:xfrm>
          </p:grpSpPr>
          <p:sp>
            <p:nvSpPr>
              <p:cNvPr id="131189" name="Rectangle 65"/>
              <p:cNvSpPr>
                <a:spLocks noChangeArrowheads="1"/>
              </p:cNvSpPr>
              <p:nvPr/>
            </p:nvSpPr>
            <p:spPr bwMode="auto">
              <a:xfrm>
                <a:off x="345" y="2241"/>
                <a:ext cx="840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90" name="Rectangle 66"/>
              <p:cNvSpPr>
                <a:spLocks noChangeArrowheads="1"/>
              </p:cNvSpPr>
              <p:nvPr/>
            </p:nvSpPr>
            <p:spPr bwMode="auto">
              <a:xfrm>
                <a:off x="706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91" name="Rectangle 67"/>
              <p:cNvSpPr>
                <a:spLocks noChangeArrowheads="1"/>
              </p:cNvSpPr>
              <p:nvPr/>
            </p:nvSpPr>
            <p:spPr bwMode="auto">
              <a:xfrm>
                <a:off x="520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</a:t>
                </a:r>
              </a:p>
            </p:txBody>
          </p:sp>
          <p:sp>
            <p:nvSpPr>
              <p:cNvPr id="131192" name="Rectangle 68"/>
              <p:cNvSpPr>
                <a:spLocks noChangeArrowheads="1"/>
              </p:cNvSpPr>
              <p:nvPr/>
            </p:nvSpPr>
            <p:spPr bwMode="auto">
              <a:xfrm>
                <a:off x="332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l</a:t>
                </a:r>
              </a:p>
            </p:txBody>
          </p:sp>
          <p:sp>
            <p:nvSpPr>
              <p:cNvPr id="131193" name="Rectangle 69"/>
              <p:cNvSpPr>
                <a:spLocks noChangeArrowheads="1"/>
              </p:cNvSpPr>
              <p:nvPr/>
            </p:nvSpPr>
            <p:spPr bwMode="auto">
              <a:xfrm>
                <a:off x="836" y="222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94" name="Line 70"/>
              <p:cNvSpPr>
                <a:spLocks noChangeShapeType="1"/>
              </p:cNvSpPr>
              <p:nvPr/>
            </p:nvSpPr>
            <p:spPr bwMode="auto">
              <a:xfrm>
                <a:off x="510" y="2241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95" name="Line 71"/>
              <p:cNvSpPr>
                <a:spLocks noChangeShapeType="1"/>
              </p:cNvSpPr>
              <p:nvPr/>
            </p:nvSpPr>
            <p:spPr bwMode="auto">
              <a:xfrm>
                <a:off x="690" y="2247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96" name="Line 72"/>
              <p:cNvSpPr>
                <a:spLocks noChangeShapeType="1"/>
              </p:cNvSpPr>
              <p:nvPr/>
            </p:nvSpPr>
            <p:spPr bwMode="auto">
              <a:xfrm>
                <a:off x="882" y="224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31174" name="Group 73"/>
            <p:cNvGrpSpPr>
              <a:grpSpLocks/>
            </p:cNvGrpSpPr>
            <p:nvPr/>
          </p:nvGrpSpPr>
          <p:grpSpPr bwMode="auto">
            <a:xfrm>
              <a:off x="420688" y="5229225"/>
              <a:ext cx="1208087" cy="303213"/>
              <a:chOff x="501" y="1990"/>
              <a:chExt cx="761" cy="191"/>
            </a:xfrm>
          </p:grpSpPr>
          <p:sp>
            <p:nvSpPr>
              <p:cNvPr id="131183" name="Rectangle 74"/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84" name="Rectangle 75"/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85" name="Rectangle 76"/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</a:t>
                </a:r>
              </a:p>
            </p:txBody>
          </p:sp>
          <p:sp>
            <p:nvSpPr>
              <p:cNvPr id="131186" name="Rectangle 77"/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87" name="Line 78"/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88" name="Line 79"/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31175" name="Group 80"/>
            <p:cNvGrpSpPr>
              <a:grpSpLocks/>
            </p:cNvGrpSpPr>
            <p:nvPr/>
          </p:nvGrpSpPr>
          <p:grpSpPr bwMode="auto">
            <a:xfrm>
              <a:off x="723900" y="4921250"/>
              <a:ext cx="890588" cy="303213"/>
              <a:chOff x="645" y="1734"/>
              <a:chExt cx="561" cy="191"/>
            </a:xfrm>
          </p:grpSpPr>
          <p:sp>
            <p:nvSpPr>
              <p:cNvPr id="131179" name="Rectangle 81"/>
              <p:cNvSpPr>
                <a:spLocks noChangeArrowheads="1"/>
              </p:cNvSpPr>
              <p:nvPr/>
            </p:nvSpPr>
            <p:spPr bwMode="auto">
              <a:xfrm>
                <a:off x="645" y="1751"/>
                <a:ext cx="4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80" name="Rectangle 82"/>
              <p:cNvSpPr>
                <a:spLocks noChangeArrowheads="1"/>
              </p:cNvSpPr>
              <p:nvPr/>
            </p:nvSpPr>
            <p:spPr bwMode="auto">
              <a:xfrm>
                <a:off x="648" y="173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81" name="Rectangle 83"/>
              <p:cNvSpPr>
                <a:spLocks noChangeArrowheads="1"/>
              </p:cNvSpPr>
              <p:nvPr/>
            </p:nvSpPr>
            <p:spPr bwMode="auto">
              <a:xfrm>
                <a:off x="778" y="173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82" name="Line 84"/>
              <p:cNvSpPr>
                <a:spLocks noChangeShapeType="1"/>
              </p:cNvSpPr>
              <p:nvPr/>
            </p:nvSpPr>
            <p:spPr bwMode="auto">
              <a:xfrm>
                <a:off x="824" y="175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31176" name="Group 85"/>
            <p:cNvGrpSpPr>
              <a:grpSpLocks/>
            </p:cNvGrpSpPr>
            <p:nvPr/>
          </p:nvGrpSpPr>
          <p:grpSpPr bwMode="auto">
            <a:xfrm>
              <a:off x="930275" y="4610100"/>
              <a:ext cx="679450" cy="301625"/>
              <a:chOff x="780" y="1553"/>
              <a:chExt cx="428" cy="190"/>
            </a:xfrm>
          </p:grpSpPr>
          <p:sp>
            <p:nvSpPr>
              <p:cNvPr id="131177" name="Rectangle 86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78" name="Rectangle 87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</p:grpSp>
      </p:grpSp>
      <p:grpSp>
        <p:nvGrpSpPr>
          <p:cNvPr id="131103" name="Group 88"/>
          <p:cNvGrpSpPr>
            <a:grpSpLocks/>
          </p:cNvGrpSpPr>
          <p:nvPr/>
        </p:nvGrpSpPr>
        <p:grpSpPr bwMode="auto">
          <a:xfrm>
            <a:off x="7178676" y="4164013"/>
            <a:ext cx="1387475" cy="1035050"/>
            <a:chOff x="3601" y="168"/>
            <a:chExt cx="874" cy="652"/>
          </a:xfrm>
        </p:grpSpPr>
        <p:sp>
          <p:nvSpPr>
            <p:cNvPr id="131168" name="Rectangle 89"/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69" name="Rectangle 90"/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70" name="Line 91"/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71" name="Text Box 92"/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network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physical</a:t>
              </a:r>
            </a:p>
          </p:txBody>
        </p:sp>
        <p:sp>
          <p:nvSpPr>
            <p:cNvPr id="131172" name="Line 93"/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1104" name="Group 94"/>
          <p:cNvGrpSpPr>
            <a:grpSpLocks/>
          </p:cNvGrpSpPr>
          <p:nvPr/>
        </p:nvGrpSpPr>
        <p:grpSpPr bwMode="auto">
          <a:xfrm>
            <a:off x="7345364" y="2271714"/>
            <a:ext cx="1387475" cy="733425"/>
            <a:chOff x="4696" y="597"/>
            <a:chExt cx="874" cy="462"/>
          </a:xfrm>
        </p:grpSpPr>
        <p:sp>
          <p:nvSpPr>
            <p:cNvPr id="131164" name="Rectangle 95"/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65" name="Rectangle 96"/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66" name="Line 97"/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67" name="Text Box 98"/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physical</a:t>
              </a:r>
            </a:p>
          </p:txBody>
        </p:sp>
      </p:grpSp>
      <p:sp>
        <p:nvSpPr>
          <p:cNvPr id="131105" name="Freeform 114"/>
          <p:cNvSpPr>
            <a:spLocks/>
          </p:cNvSpPr>
          <p:nvPr/>
        </p:nvSpPr>
        <p:spPr bwMode="auto">
          <a:xfrm>
            <a:off x="3352800" y="533400"/>
            <a:ext cx="5264150" cy="5494338"/>
          </a:xfrm>
          <a:custGeom>
            <a:avLst/>
            <a:gdLst>
              <a:gd name="T0" fmla="*/ 2147483647 w 3316"/>
              <a:gd name="T1" fmla="*/ 0 h 3461"/>
              <a:gd name="T2" fmla="*/ 2147483647 w 3316"/>
              <a:gd name="T3" fmla="*/ 2147483647 h 3461"/>
              <a:gd name="T4" fmla="*/ 2147483647 w 3316"/>
              <a:gd name="T5" fmla="*/ 2147483647 h 3461"/>
              <a:gd name="T6" fmla="*/ 2147483647 w 3316"/>
              <a:gd name="T7" fmla="*/ 2147483647 h 3461"/>
              <a:gd name="T8" fmla="*/ 2147483647 w 3316"/>
              <a:gd name="T9" fmla="*/ 2147483647 h 3461"/>
              <a:gd name="T10" fmla="*/ 2147483647 w 3316"/>
              <a:gd name="T11" fmla="*/ 2147483647 h 3461"/>
              <a:gd name="T12" fmla="*/ 2147483647 w 3316"/>
              <a:gd name="T13" fmla="*/ 2147483647 h 3461"/>
              <a:gd name="T14" fmla="*/ 2147483647 w 3316"/>
              <a:gd name="T15" fmla="*/ 2147483647 h 3461"/>
              <a:gd name="T16" fmla="*/ 2147483647 w 3316"/>
              <a:gd name="T17" fmla="*/ 2147483647 h 3461"/>
              <a:gd name="T18" fmla="*/ 2147483647 w 3316"/>
              <a:gd name="T19" fmla="*/ 2147483647 h 3461"/>
              <a:gd name="T20" fmla="*/ 2147483647 w 3316"/>
              <a:gd name="T21" fmla="*/ 2147483647 h 3461"/>
              <a:gd name="T22" fmla="*/ 0 w 3316"/>
              <a:gd name="T23" fmla="*/ 2147483647 h 3461"/>
              <a:gd name="T24" fmla="*/ 0 w 3316"/>
              <a:gd name="T25" fmla="*/ 2147483647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762625" y="4240213"/>
            <a:ext cx="1479550" cy="609600"/>
            <a:chOff x="4238625" y="4240213"/>
            <a:chExt cx="1479550" cy="609600"/>
          </a:xfrm>
        </p:grpSpPr>
        <p:grpSp>
          <p:nvGrpSpPr>
            <p:cNvPr id="131148" name="Group 115"/>
            <p:cNvGrpSpPr>
              <a:grpSpLocks/>
            </p:cNvGrpSpPr>
            <p:nvPr/>
          </p:nvGrpSpPr>
          <p:grpSpPr bwMode="auto">
            <a:xfrm>
              <a:off x="4238625" y="4546600"/>
              <a:ext cx="1479550" cy="303213"/>
              <a:chOff x="332" y="2224"/>
              <a:chExt cx="932" cy="191"/>
            </a:xfrm>
          </p:grpSpPr>
          <p:sp>
            <p:nvSpPr>
              <p:cNvPr id="131156" name="Rectangle 116"/>
              <p:cNvSpPr>
                <a:spLocks noChangeArrowheads="1"/>
              </p:cNvSpPr>
              <p:nvPr/>
            </p:nvSpPr>
            <p:spPr bwMode="auto">
              <a:xfrm>
                <a:off x="345" y="2241"/>
                <a:ext cx="840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57" name="Rectangle 117"/>
              <p:cNvSpPr>
                <a:spLocks noChangeArrowheads="1"/>
              </p:cNvSpPr>
              <p:nvPr/>
            </p:nvSpPr>
            <p:spPr bwMode="auto">
              <a:xfrm>
                <a:off x="706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58" name="Rectangle 118"/>
              <p:cNvSpPr>
                <a:spLocks noChangeArrowheads="1"/>
              </p:cNvSpPr>
              <p:nvPr/>
            </p:nvSpPr>
            <p:spPr bwMode="auto">
              <a:xfrm>
                <a:off x="520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</a:t>
                </a:r>
              </a:p>
            </p:txBody>
          </p:sp>
          <p:sp>
            <p:nvSpPr>
              <p:cNvPr id="131159" name="Rectangle 119"/>
              <p:cNvSpPr>
                <a:spLocks noChangeArrowheads="1"/>
              </p:cNvSpPr>
              <p:nvPr/>
            </p:nvSpPr>
            <p:spPr bwMode="auto">
              <a:xfrm>
                <a:off x="332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l</a:t>
                </a:r>
              </a:p>
            </p:txBody>
          </p:sp>
          <p:sp>
            <p:nvSpPr>
              <p:cNvPr id="131160" name="Rectangle 120"/>
              <p:cNvSpPr>
                <a:spLocks noChangeArrowheads="1"/>
              </p:cNvSpPr>
              <p:nvPr/>
            </p:nvSpPr>
            <p:spPr bwMode="auto">
              <a:xfrm>
                <a:off x="836" y="222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61" name="Line 121"/>
              <p:cNvSpPr>
                <a:spLocks noChangeShapeType="1"/>
              </p:cNvSpPr>
              <p:nvPr/>
            </p:nvSpPr>
            <p:spPr bwMode="auto">
              <a:xfrm>
                <a:off x="510" y="2241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62" name="Line 122"/>
              <p:cNvSpPr>
                <a:spLocks noChangeShapeType="1"/>
              </p:cNvSpPr>
              <p:nvPr/>
            </p:nvSpPr>
            <p:spPr bwMode="auto">
              <a:xfrm>
                <a:off x="690" y="2247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63" name="Line 123"/>
              <p:cNvSpPr>
                <a:spLocks noChangeShapeType="1"/>
              </p:cNvSpPr>
              <p:nvPr/>
            </p:nvSpPr>
            <p:spPr bwMode="auto">
              <a:xfrm>
                <a:off x="882" y="224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31149" name="Group 124"/>
            <p:cNvGrpSpPr>
              <a:grpSpLocks/>
            </p:cNvGrpSpPr>
            <p:nvPr/>
          </p:nvGrpSpPr>
          <p:grpSpPr bwMode="auto">
            <a:xfrm>
              <a:off x="4497388" y="4240213"/>
              <a:ext cx="1208087" cy="303212"/>
              <a:chOff x="501" y="1990"/>
              <a:chExt cx="761" cy="191"/>
            </a:xfrm>
          </p:grpSpPr>
          <p:sp>
            <p:nvSpPr>
              <p:cNvPr id="131150" name="Rectangle 125"/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51" name="Rectangle 126"/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52" name="Rectangle 127"/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</a:t>
                </a:r>
              </a:p>
            </p:txBody>
          </p:sp>
          <p:sp>
            <p:nvSpPr>
              <p:cNvPr id="131153" name="Rectangle 128"/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54" name="Line 129"/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55" name="Line 130"/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</p:grpSp>
      <p:grpSp>
        <p:nvGrpSpPr>
          <p:cNvPr id="15" name="Group 140"/>
          <p:cNvGrpSpPr>
            <a:grpSpLocks/>
          </p:cNvGrpSpPr>
          <p:nvPr/>
        </p:nvGrpSpPr>
        <p:grpSpPr bwMode="auto">
          <a:xfrm>
            <a:off x="8793164" y="4606926"/>
            <a:ext cx="1208087" cy="303213"/>
            <a:chOff x="501" y="1990"/>
            <a:chExt cx="761" cy="191"/>
          </a:xfrm>
        </p:grpSpPr>
        <p:sp>
          <p:nvSpPr>
            <p:cNvPr id="131142" name="Rectangle 141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43" name="Rectangle 142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solidFill>
                    <a:srgbClr val="0000FF"/>
                  </a:solidFill>
                  <a:latin typeface="Comic Sans MS" panose="030F0702030302020204" pitchFamily="66" charset="0"/>
                </a:rPr>
                <a:t>t</a:t>
              </a:r>
            </a:p>
          </p:txBody>
        </p:sp>
        <p:sp>
          <p:nvSpPr>
            <p:cNvPr id="131144" name="Rectangle 143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solidFill>
                    <a:srgbClr val="0000FF"/>
                  </a:solidFill>
                  <a:latin typeface="Comic Sans MS" panose="030F0702030302020204" pitchFamily="66" charset="0"/>
                </a:rPr>
                <a:t>n</a:t>
              </a:r>
            </a:p>
          </p:txBody>
        </p:sp>
        <p:sp>
          <p:nvSpPr>
            <p:cNvPr id="131145" name="Rectangle 144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M</a:t>
              </a:r>
            </a:p>
          </p:txBody>
        </p:sp>
        <p:sp>
          <p:nvSpPr>
            <p:cNvPr id="131146" name="Line 145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47" name="Line 146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6" name="Group 156"/>
          <p:cNvGrpSpPr>
            <a:grpSpLocks/>
          </p:cNvGrpSpPr>
          <p:nvPr/>
        </p:nvGrpSpPr>
        <p:grpSpPr bwMode="auto">
          <a:xfrm>
            <a:off x="2462213" y="1665288"/>
            <a:ext cx="1479550" cy="303212"/>
            <a:chOff x="332" y="2224"/>
            <a:chExt cx="932" cy="191"/>
          </a:xfrm>
        </p:grpSpPr>
        <p:sp>
          <p:nvSpPr>
            <p:cNvPr id="131134" name="Rectangle 157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1135" name="Rectangle 158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t</a:t>
              </a:r>
              <a:endParaRPr lang="en-US" altLang="zh-CN" sz="1800" baseline="-25000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36" name="Rectangle 159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solidFill>
                    <a:srgbClr val="0000FF"/>
                  </a:solidFill>
                  <a:latin typeface="Comic Sans MS" panose="030F0702030302020204" pitchFamily="66" charset="0"/>
                </a:rPr>
                <a:t>n</a:t>
              </a:r>
            </a:p>
          </p:txBody>
        </p:sp>
        <p:sp>
          <p:nvSpPr>
            <p:cNvPr id="131137" name="Rectangle 160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l</a:t>
              </a:r>
            </a:p>
          </p:txBody>
        </p:sp>
        <p:sp>
          <p:nvSpPr>
            <p:cNvPr id="131138" name="Rectangle 161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M</a:t>
              </a:r>
            </a:p>
          </p:txBody>
        </p:sp>
        <p:sp>
          <p:nvSpPr>
            <p:cNvPr id="131139" name="Line 162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1140" name="Line 163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1141" name="Line 164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31109" name="Text Box 166"/>
          <p:cNvSpPr txBox="1">
            <a:spLocks noChangeArrowheads="1"/>
          </p:cNvSpPr>
          <p:nvPr/>
        </p:nvSpPr>
        <p:spPr bwMode="auto">
          <a:xfrm>
            <a:off x="9445625" y="5411788"/>
            <a:ext cx="8867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800" b="1">
                <a:solidFill>
                  <a:srgbClr val="0000FF"/>
                </a:solidFill>
                <a:latin typeface="Comic Sans MS" panose="030F0702030302020204" pitchFamily="66" charset="0"/>
              </a:rPr>
              <a:t>router</a:t>
            </a:r>
          </a:p>
        </p:txBody>
      </p:sp>
      <p:sp>
        <p:nvSpPr>
          <p:cNvPr id="131110" name="Text Box 167"/>
          <p:cNvSpPr txBox="1">
            <a:spLocks noChangeArrowheads="1"/>
          </p:cNvSpPr>
          <p:nvPr/>
        </p:nvSpPr>
        <p:spPr bwMode="auto">
          <a:xfrm>
            <a:off x="9459913" y="3098801"/>
            <a:ext cx="895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switch</a:t>
            </a:r>
          </a:p>
        </p:txBody>
      </p:sp>
      <p:sp>
        <p:nvSpPr>
          <p:cNvPr id="112814" name="Text Box 174"/>
          <p:cNvSpPr txBox="1">
            <a:spLocks noChangeArrowheads="1"/>
          </p:cNvSpPr>
          <p:nvPr/>
        </p:nvSpPr>
        <p:spPr bwMode="auto">
          <a:xfrm>
            <a:off x="2227263" y="692150"/>
            <a:ext cx="10080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CC0000"/>
                </a:solidFill>
                <a:latin typeface="Comic Sans MS" panose="030F0702030302020204" pitchFamily="66" charset="0"/>
              </a:rPr>
              <a:t>message</a:t>
            </a:r>
          </a:p>
        </p:txBody>
      </p:sp>
      <p:grpSp>
        <p:nvGrpSpPr>
          <p:cNvPr id="17" name="Group 175"/>
          <p:cNvGrpSpPr>
            <a:grpSpLocks/>
          </p:cNvGrpSpPr>
          <p:nvPr/>
        </p:nvGrpSpPr>
        <p:grpSpPr bwMode="auto">
          <a:xfrm>
            <a:off x="3287713" y="719139"/>
            <a:ext cx="679450" cy="301625"/>
            <a:chOff x="780" y="1553"/>
            <a:chExt cx="428" cy="190"/>
          </a:xfrm>
        </p:grpSpPr>
        <p:sp>
          <p:nvSpPr>
            <p:cNvPr id="131132" name="Rectangle 17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33" name="Rectangle 17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M</a:t>
              </a:r>
            </a:p>
          </p:txBody>
        </p:sp>
      </p:grpSp>
      <p:grpSp>
        <p:nvGrpSpPr>
          <p:cNvPr id="18" name="Group 185"/>
          <p:cNvGrpSpPr>
            <a:grpSpLocks/>
          </p:cNvGrpSpPr>
          <p:nvPr/>
        </p:nvGrpSpPr>
        <p:grpSpPr bwMode="auto">
          <a:xfrm>
            <a:off x="3052764" y="1039814"/>
            <a:ext cx="903287" cy="301625"/>
            <a:chOff x="1851" y="2046"/>
            <a:chExt cx="569" cy="190"/>
          </a:xfrm>
        </p:grpSpPr>
        <p:grpSp>
          <p:nvGrpSpPr>
            <p:cNvPr id="131126" name="Group 179"/>
            <p:cNvGrpSpPr>
              <a:grpSpLocks/>
            </p:cNvGrpSpPr>
            <p:nvPr/>
          </p:nvGrpSpPr>
          <p:grpSpPr bwMode="auto">
            <a:xfrm>
              <a:off x="1851" y="2047"/>
              <a:ext cx="190" cy="184"/>
              <a:chOff x="1962" y="2058"/>
              <a:chExt cx="190" cy="184"/>
            </a:xfrm>
          </p:grpSpPr>
          <p:sp>
            <p:nvSpPr>
              <p:cNvPr id="131130" name="Rectangle 180"/>
              <p:cNvSpPr>
                <a:spLocks noChangeArrowheads="1"/>
              </p:cNvSpPr>
              <p:nvPr/>
            </p:nvSpPr>
            <p:spPr bwMode="auto">
              <a:xfrm>
                <a:off x="1962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31" name="Rectangle 181"/>
              <p:cNvSpPr>
                <a:spLocks noChangeArrowheads="1"/>
              </p:cNvSpPr>
              <p:nvPr/>
            </p:nvSpPr>
            <p:spPr bwMode="auto">
              <a:xfrm>
                <a:off x="1965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</p:grpSp>
        <p:grpSp>
          <p:nvGrpSpPr>
            <p:cNvPr id="131127" name="Group 182"/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131128" name="Rectangle 183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29" name="Rectangle 184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</p:grpSp>
      </p:grpSp>
      <p:grpSp>
        <p:nvGrpSpPr>
          <p:cNvPr id="21" name="Group 187"/>
          <p:cNvGrpSpPr>
            <a:grpSpLocks/>
          </p:cNvGrpSpPr>
          <p:nvPr/>
        </p:nvGrpSpPr>
        <p:grpSpPr bwMode="auto">
          <a:xfrm>
            <a:off x="2759076" y="1363663"/>
            <a:ext cx="301625" cy="292100"/>
            <a:chOff x="1962" y="2058"/>
            <a:chExt cx="190" cy="184"/>
          </a:xfrm>
        </p:grpSpPr>
        <p:sp>
          <p:nvSpPr>
            <p:cNvPr id="131124" name="Rectangle 188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25" name="Rectangle 189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solidFill>
                    <a:srgbClr val="0000FF"/>
                  </a:solidFill>
                  <a:latin typeface="Comic Sans MS" panose="030F0702030302020204" pitchFamily="66" charset="0"/>
                </a:rPr>
                <a:t>n</a:t>
              </a:r>
            </a:p>
          </p:txBody>
        </p:sp>
      </p:grpSp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1681163" y="1643063"/>
            <a:ext cx="7649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CC0000"/>
                </a:solidFill>
                <a:latin typeface="Comic Sans MS" panose="030F0702030302020204" pitchFamily="66" charset="0"/>
              </a:rPr>
              <a:t>frame</a:t>
            </a:r>
          </a:p>
        </p:txBody>
      </p:sp>
      <p:grpSp>
        <p:nvGrpSpPr>
          <p:cNvPr id="131117" name="Group 187"/>
          <p:cNvGrpSpPr>
            <a:grpSpLocks/>
          </p:cNvGrpSpPr>
          <p:nvPr/>
        </p:nvGrpSpPr>
        <p:grpSpPr bwMode="auto">
          <a:xfrm flipH="1">
            <a:off x="4702176" y="4970464"/>
            <a:ext cx="803275" cy="771525"/>
            <a:chOff x="-44" y="1473"/>
            <a:chExt cx="981" cy="1105"/>
          </a:xfrm>
        </p:grpSpPr>
        <p:pic>
          <p:nvPicPr>
            <p:cNvPr id="131122" name="Picture 18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123" name="Freeform 1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1118" name="Group 190"/>
          <p:cNvGrpSpPr>
            <a:grpSpLocks/>
          </p:cNvGrpSpPr>
          <p:nvPr/>
        </p:nvGrpSpPr>
        <p:grpSpPr bwMode="auto">
          <a:xfrm flipH="1">
            <a:off x="5664201" y="1087439"/>
            <a:ext cx="803275" cy="771525"/>
            <a:chOff x="-44" y="1473"/>
            <a:chExt cx="981" cy="1105"/>
          </a:xfrm>
        </p:grpSpPr>
        <p:pic>
          <p:nvPicPr>
            <p:cNvPr id="131120" name="Picture 19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121" name="Freeform 1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FF"/>
                </a:solidFill>
              </a:endParaRPr>
            </a:p>
          </p:txBody>
        </p:sp>
      </p:grpSp>
      <p:sp>
        <p:nvSpPr>
          <p:cNvPr id="15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10845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0037 L -4.72222E-6 0.045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12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926 L -3.05556E-6 0.0479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-3.05556E-6 0.0421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3.05556E-6 0.13889 L 0.40295 0.13889 L 0.40295 0.09885 L 0.57152 0.10093 L 0.57152 0.57709 L 0.66371 0.50857 L 0.66371 0.42848 " pathEditMode="relative" rAng="0" ptsTypes="AAAAAAAA">
                                      <p:cBhvr>
                                        <p:cTn id="61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77" y="2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46 L 0.00156 -0.0481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/>
      <p:bldP spid="112645" grpId="1"/>
      <p:bldP spid="112644" grpId="0"/>
      <p:bldP spid="112644" grpId="1"/>
      <p:bldP spid="112814" grpId="0"/>
      <p:bldP spid="112647" grpId="0"/>
      <p:bldP spid="112647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96262" y="257004"/>
            <a:ext cx="4367808" cy="720725"/>
          </a:xfrm>
        </p:spPr>
        <p:txBody>
          <a:bodyPr/>
          <a:lstStyle/>
          <a:p>
            <a:pPr eaLnBrk="1" hangingPunct="1"/>
            <a:r>
              <a:rPr lang="en-US" altLang="zh-CN" dirty="0"/>
              <a:t>Chapter 1: roadmap</a:t>
            </a:r>
          </a:p>
        </p:txBody>
      </p:sp>
      <p:sp>
        <p:nvSpPr>
          <p:cNvPr id="13312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487488" y="1340768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/>
          </a:p>
        </p:txBody>
      </p:sp>
      <p:pic>
        <p:nvPicPr>
          <p:cNvPr id="133122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525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41300"/>
            <a:ext cx="3034680" cy="1143000"/>
          </a:xfrm>
        </p:spPr>
        <p:txBody>
          <a:bodyPr/>
          <a:lstStyle/>
          <a:p>
            <a:r>
              <a:rPr lang="zh-CN" altLang="en-US" dirty="0">
                <a:solidFill>
                  <a:srgbClr val="000099"/>
                </a:solidFill>
                <a:latin typeface="微软雅黑" panose="020B0503020204020204" pitchFamily="34" charset="-122"/>
              </a:rPr>
              <a:t>第一章 导论</a:t>
            </a:r>
            <a:endParaRPr lang="en-US" altLang="zh-CN" dirty="0">
              <a:solidFill>
                <a:srgbClr val="000099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75520" y="1445096"/>
            <a:ext cx="35814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u="sng" dirty="0">
                <a:solidFill>
                  <a:srgbClr val="FF0000"/>
                </a:solidFill>
                <a:latin typeface="+mn-ea"/>
                <a:ea typeface="+mn-ea"/>
              </a:rPr>
              <a:t>本章欲达成目标</a:t>
            </a:r>
            <a:r>
              <a:rPr kumimoji="0" lang="en-US" altLang="zh-CN" u="sng" dirty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0" lang="en-US" altLang="zh-CN" dirty="0">
                <a:latin typeface="+mn-ea"/>
                <a:ea typeface="+mn-ea"/>
              </a:rPr>
              <a:t> 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找点感觉、熟悉术语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更深入详细的内容在后续课程教学中逐渐展开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方法</a:t>
            </a:r>
            <a:r>
              <a:rPr lang="en-US" altLang="zh-CN" sz="2400" dirty="0">
                <a:latin typeface="+mn-ea"/>
                <a:ea typeface="+mn-ea"/>
              </a:rPr>
              <a:t>:</a:t>
            </a:r>
          </a:p>
          <a:p>
            <a:pPr lvl="1">
              <a:lnSpc>
                <a:spcPct val="90000"/>
              </a:lnSpc>
              <a:buClr>
                <a:srgbClr val="000099"/>
              </a:buClr>
              <a:buSzPct val="85000"/>
              <a:buFont typeface="Wingdings" panose="05000000000000000000" pitchFamily="2" charset="2"/>
              <a:buChar char="§"/>
            </a:pPr>
            <a:r>
              <a:rPr kumimoji="0" lang="zh-CN" altLang="en-US" dirty="0">
                <a:latin typeface="+mn-ea"/>
                <a:ea typeface="+mn-ea"/>
              </a:rPr>
              <a:t>以互联网作为例子</a:t>
            </a:r>
            <a:endParaRPr kumimoji="0" lang="en-US" altLang="zh-CN" dirty="0">
              <a:latin typeface="+mn-ea"/>
              <a:ea typeface="+mn-ea"/>
            </a:endParaRPr>
          </a:p>
          <a:p>
            <a:pPr lvl="1">
              <a:lnSpc>
                <a:spcPct val="90000"/>
              </a:lnSpc>
            </a:pP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747320" y="1340768"/>
            <a:ext cx="5029200" cy="52451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u="sng" dirty="0">
                <a:solidFill>
                  <a:srgbClr val="FF0000"/>
                </a:solidFill>
                <a:latin typeface="+mn-ea"/>
                <a:ea typeface="+mn-ea"/>
              </a:rPr>
              <a:t>概述</a:t>
            </a:r>
            <a:r>
              <a:rPr kumimoji="0" lang="en-US" altLang="zh-CN" u="sng" dirty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endParaRPr kumimoji="0" lang="en-US" altLang="zh-CN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什么是互联网</a:t>
            </a:r>
            <a:r>
              <a:rPr lang="en-US" altLang="zh-CN" sz="2400" dirty="0">
                <a:latin typeface="+mn-ea"/>
                <a:ea typeface="+mn-ea"/>
              </a:rPr>
              <a:t>?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什么是协议</a:t>
            </a:r>
            <a:r>
              <a:rPr lang="en-US" altLang="zh-CN" sz="2400" dirty="0">
                <a:latin typeface="+mn-ea"/>
                <a:ea typeface="+mn-ea"/>
              </a:rPr>
              <a:t>?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网络边界</a:t>
            </a:r>
            <a:r>
              <a:rPr lang="en-US" altLang="zh-CN" sz="2400" dirty="0">
                <a:latin typeface="+mn-ea"/>
                <a:ea typeface="+mn-ea"/>
              </a:rPr>
              <a:t>: </a:t>
            </a:r>
            <a:r>
              <a:rPr lang="zh-CN" altLang="en-US" sz="2400" dirty="0">
                <a:latin typeface="+mn-ea"/>
                <a:ea typeface="+mn-ea"/>
              </a:rPr>
              <a:t>主机</a:t>
            </a:r>
            <a:r>
              <a:rPr lang="en-US" altLang="zh-CN" sz="2400" dirty="0">
                <a:latin typeface="+mn-ea"/>
                <a:ea typeface="+mn-ea"/>
              </a:rPr>
              <a:t>, </a:t>
            </a:r>
            <a:r>
              <a:rPr lang="zh-CN" altLang="en-US" sz="2400" dirty="0">
                <a:latin typeface="+mn-ea"/>
                <a:ea typeface="+mn-ea"/>
              </a:rPr>
              <a:t>接入网</a:t>
            </a:r>
            <a:r>
              <a:rPr lang="en-US" altLang="zh-CN" sz="2400" dirty="0">
                <a:latin typeface="+mn-ea"/>
                <a:ea typeface="+mn-ea"/>
              </a:rPr>
              <a:t>, </a:t>
            </a:r>
            <a:r>
              <a:rPr lang="zh-CN" altLang="en-US" sz="2400" dirty="0">
                <a:latin typeface="+mn-ea"/>
                <a:ea typeface="+mn-ea"/>
              </a:rPr>
              <a:t>物理媒介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网络核心</a:t>
            </a:r>
            <a:r>
              <a:rPr lang="en-US" altLang="zh-CN" sz="2400" dirty="0">
                <a:latin typeface="+mn-ea"/>
                <a:ea typeface="+mn-ea"/>
              </a:rPr>
              <a:t>: </a:t>
            </a:r>
            <a:r>
              <a:rPr lang="zh-CN" altLang="en-US" sz="2400" dirty="0">
                <a:latin typeface="+mn-ea"/>
                <a:ea typeface="+mn-ea"/>
              </a:rPr>
              <a:t>分组</a:t>
            </a:r>
            <a:r>
              <a:rPr lang="en-US" altLang="zh-CN" sz="2400" dirty="0">
                <a:latin typeface="+mn-ea"/>
                <a:ea typeface="+mn-ea"/>
              </a:rPr>
              <a:t>/</a:t>
            </a:r>
            <a:r>
              <a:rPr lang="zh-CN" altLang="en-US" sz="2400" dirty="0">
                <a:latin typeface="+mn-ea"/>
                <a:ea typeface="+mn-ea"/>
              </a:rPr>
              <a:t>电路交换</a:t>
            </a:r>
            <a:r>
              <a:rPr lang="en-US" altLang="zh-CN" sz="2400" dirty="0">
                <a:latin typeface="+mn-ea"/>
                <a:ea typeface="+mn-ea"/>
              </a:rPr>
              <a:t>, </a:t>
            </a:r>
            <a:r>
              <a:rPr lang="zh-CN" altLang="en-US" sz="2400" dirty="0">
                <a:latin typeface="+mn-ea"/>
                <a:ea typeface="+mn-ea"/>
              </a:rPr>
              <a:t>互联网结构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性能</a:t>
            </a:r>
            <a:r>
              <a:rPr lang="en-US" altLang="zh-CN" sz="2400" dirty="0">
                <a:latin typeface="+mn-ea"/>
                <a:ea typeface="+mn-ea"/>
              </a:rPr>
              <a:t>: </a:t>
            </a:r>
            <a:r>
              <a:rPr lang="zh-CN" altLang="en-US" sz="2400" dirty="0">
                <a:latin typeface="+mn-ea"/>
                <a:ea typeface="+mn-ea"/>
              </a:rPr>
              <a:t>丢包</a:t>
            </a:r>
            <a:r>
              <a:rPr lang="en-US" altLang="zh-CN" sz="2400" dirty="0">
                <a:latin typeface="+mn-ea"/>
                <a:ea typeface="+mn-ea"/>
              </a:rPr>
              <a:t>, </a:t>
            </a:r>
            <a:r>
              <a:rPr lang="zh-CN" altLang="en-US" sz="2400" dirty="0">
                <a:latin typeface="+mn-ea"/>
                <a:ea typeface="+mn-ea"/>
              </a:rPr>
              <a:t>延迟</a:t>
            </a:r>
            <a:r>
              <a:rPr lang="en-US" altLang="zh-CN" sz="2400" dirty="0">
                <a:latin typeface="+mn-ea"/>
                <a:ea typeface="+mn-ea"/>
              </a:rPr>
              <a:t>, </a:t>
            </a:r>
            <a:r>
              <a:rPr lang="zh-CN" altLang="en-US" sz="2400" dirty="0">
                <a:latin typeface="+mn-ea"/>
                <a:ea typeface="+mn-ea"/>
              </a:rPr>
              <a:t>吞吐量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安全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协议层次</a:t>
            </a:r>
            <a:r>
              <a:rPr lang="en-US" altLang="zh-CN" sz="2400" dirty="0">
                <a:latin typeface="+mn-ea"/>
                <a:ea typeface="+mn-ea"/>
              </a:rPr>
              <a:t>, </a:t>
            </a:r>
            <a:r>
              <a:rPr lang="zh-CN" altLang="en-US" sz="2400" dirty="0">
                <a:latin typeface="+mn-ea"/>
                <a:ea typeface="+mn-ea"/>
              </a:rPr>
              <a:t>服务模型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历史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2547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  <p:sp>
        <p:nvSpPr>
          <p:cNvPr id="13517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4E27559-088C-491A-AA19-49905495ADE3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5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85355" y="72232"/>
            <a:ext cx="3791744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Network security</a:t>
            </a:r>
          </a:p>
        </p:txBody>
      </p:sp>
      <p:sp>
        <p:nvSpPr>
          <p:cNvPr id="14848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63552" y="1340768"/>
            <a:ext cx="7772400" cy="5119688"/>
          </a:xfrm>
        </p:spPr>
        <p:txBody>
          <a:bodyPr/>
          <a:lstStyle/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CC0000"/>
                </a:solidFill>
              </a:rPr>
              <a:t>field of network security: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how bad guys can attack computer networks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how we can defend networks against attacks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how to design architectures that are immune to attacks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CC0000"/>
                </a:solidFill>
              </a:rPr>
              <a:t>Internet not originally designed with (much) security in mind</a:t>
            </a:r>
          </a:p>
          <a:p>
            <a:pPr marL="682625" lvl="1" indent="-225425"/>
            <a:r>
              <a:rPr lang="en-US" altLang="zh-CN" i="1" dirty="0">
                <a:ea typeface="宋体" panose="02010600030101010101" pitchFamily="2" charset="-122"/>
              </a:rPr>
              <a:t>original vision: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ja-JP" dirty="0">
                <a:ea typeface="MS PGothic" panose="020B0600070205080204" pitchFamily="34" charset="-128"/>
              </a:rPr>
              <a:t>"a group of mutually trusting users attached to a transparent network" </a:t>
            </a:r>
            <a:r>
              <a:rPr lang="en-US" altLang="ja-JP" dirty="0">
                <a:ea typeface="MS PGothic" panose="020B0600070205080204" pitchFamily="34" charset="-128"/>
                <a:sym typeface="Wingdings" panose="05000000000000000000" pitchFamily="2" charset="2"/>
              </a:rPr>
              <a:t></a:t>
            </a:r>
            <a:endParaRPr lang="en-US" altLang="ja-JP" dirty="0">
              <a:ea typeface="MS PGothic" panose="020B0600070205080204" pitchFamily="34" charset="-128"/>
            </a:endParaRP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Internet protocol designers playing </a:t>
            </a:r>
            <a:r>
              <a:rPr lang="en-US" altLang="ja-JP" dirty="0">
                <a:ea typeface="MS PGothic" panose="020B0600070205080204" pitchFamily="34" charset="-128"/>
              </a:rPr>
              <a:t>"catch-up"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security considerations in all layers!</a:t>
            </a:r>
          </a:p>
          <a:p>
            <a:pPr marL="287338" indent="-287338"/>
            <a:endParaRPr lang="en-US" altLang="zh-CN" dirty="0"/>
          </a:p>
        </p:txBody>
      </p:sp>
      <p:pic>
        <p:nvPicPr>
          <p:cNvPr id="135170" name="Picture 9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1" y="892175"/>
            <a:ext cx="3549277" cy="160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185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04152F-5D40-4FB2-9C94-350B232EBDA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61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15480" y="0"/>
            <a:ext cx="9524801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Bad guys: put malware into hosts via Internet</a:t>
            </a:r>
          </a:p>
        </p:txBody>
      </p:sp>
      <p:sp>
        <p:nvSpPr>
          <p:cNvPr id="13619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19536" y="1412776"/>
            <a:ext cx="7710488" cy="4772025"/>
          </a:xfrm>
        </p:spPr>
        <p:txBody>
          <a:bodyPr>
            <a:normAutofit fontScale="92500"/>
          </a:bodyPr>
          <a:lstStyle/>
          <a:p>
            <a:pPr marL="287338" indent="-287338">
              <a:spcBef>
                <a:spcPct val="50000"/>
              </a:spcBef>
            </a:pPr>
            <a:r>
              <a:rPr lang="en-US" altLang="zh-CN" dirty="0"/>
              <a:t>malware can get in host from:</a:t>
            </a:r>
            <a:endParaRPr lang="en-US" altLang="zh-CN" dirty="0">
              <a:solidFill>
                <a:srgbClr val="000099"/>
              </a:solidFill>
            </a:endParaRPr>
          </a:p>
          <a:p>
            <a:pPr marL="682625" lvl="1" indent="-225425">
              <a:spcBef>
                <a:spcPct val="50000"/>
              </a:spcBef>
            </a:pPr>
            <a:r>
              <a:rPr lang="en-US" altLang="zh-CN" i="1" dirty="0">
                <a:solidFill>
                  <a:srgbClr val="000099"/>
                </a:solidFill>
                <a:ea typeface="宋体" panose="02010600030101010101" pitchFamily="2" charset="-122"/>
              </a:rPr>
              <a:t>virus: </a:t>
            </a:r>
            <a:r>
              <a:rPr lang="en-US" altLang="zh-CN" dirty="0">
                <a:ea typeface="宋体" panose="02010600030101010101" pitchFamily="2" charset="-122"/>
              </a:rPr>
              <a:t>self-replicating infection by receiving/executing  object (e.g., e-mail attachment)</a:t>
            </a:r>
          </a:p>
          <a:p>
            <a:pPr marL="682625" lvl="1" indent="-225425">
              <a:spcBef>
                <a:spcPct val="50000"/>
              </a:spcBef>
            </a:pPr>
            <a:r>
              <a:rPr lang="en-US" altLang="zh-CN" i="1" dirty="0">
                <a:solidFill>
                  <a:srgbClr val="000099"/>
                </a:solidFill>
                <a:ea typeface="宋体" panose="02010600030101010101" pitchFamily="2" charset="-122"/>
              </a:rPr>
              <a:t>worm: </a:t>
            </a:r>
            <a:r>
              <a:rPr lang="en-US" altLang="zh-CN" dirty="0">
                <a:ea typeface="宋体" panose="02010600030101010101" pitchFamily="2" charset="-122"/>
              </a:rPr>
              <a:t>self-replicating infection by passively receiving object that gets itself executed</a:t>
            </a:r>
          </a:p>
          <a:p>
            <a:pPr marL="287338" indent="-287338">
              <a:spcBef>
                <a:spcPct val="50000"/>
              </a:spcBef>
            </a:pPr>
            <a:r>
              <a:rPr lang="en-US" altLang="zh-CN" dirty="0">
                <a:solidFill>
                  <a:srgbClr val="000099"/>
                </a:solidFill>
              </a:rPr>
              <a:t>spyware malware</a:t>
            </a:r>
            <a:r>
              <a:rPr lang="en-US" altLang="zh-CN" dirty="0"/>
              <a:t> can record keystrokes, web sites visited, upload info to collection site</a:t>
            </a:r>
          </a:p>
          <a:p>
            <a:pPr marL="287338" indent="-287338">
              <a:spcBef>
                <a:spcPct val="50000"/>
              </a:spcBef>
            </a:pPr>
            <a:r>
              <a:rPr lang="en-US" altLang="zh-CN" dirty="0"/>
              <a:t>infected host can be enrolled in  </a:t>
            </a:r>
            <a:r>
              <a:rPr lang="en-US" altLang="zh-CN" dirty="0">
                <a:solidFill>
                  <a:srgbClr val="000099"/>
                </a:solidFill>
              </a:rPr>
              <a:t>botnet,</a:t>
            </a:r>
            <a:r>
              <a:rPr lang="en-US" altLang="zh-CN" dirty="0"/>
              <a:t> used for spam. </a:t>
            </a:r>
            <a:r>
              <a:rPr lang="en-US" altLang="zh-CN" dirty="0" err="1"/>
              <a:t>DDoS</a:t>
            </a:r>
            <a:r>
              <a:rPr lang="en-US" altLang="zh-CN" dirty="0"/>
              <a:t> attacks</a:t>
            </a:r>
          </a:p>
        </p:txBody>
      </p:sp>
      <p:pic>
        <p:nvPicPr>
          <p:cNvPr id="136194" name="Picture 8" descr="underline_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908720"/>
            <a:ext cx="9433048" cy="197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</p:spTree>
    <p:extLst>
      <p:ext uri="{BB962C8B-B14F-4D97-AF65-F5344CB8AC3E}">
        <p14:creationId xmlns:p14="http://schemas.microsoft.com/office/powerpoint/2010/main" val="36980909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4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A79E583-E6E6-49D5-BEF1-2E94D65E6571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72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878013" y="1184798"/>
            <a:ext cx="8132763" cy="1171575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Denial of Service (</a:t>
            </a:r>
            <a:r>
              <a:rPr lang="en-US" altLang="zh-CN" i="1" dirty="0" err="1">
                <a:solidFill>
                  <a:srgbClr val="CC0000"/>
                </a:solidFill>
              </a:rPr>
              <a:t>DoS</a:t>
            </a:r>
            <a:r>
              <a:rPr lang="en-US" altLang="zh-CN" i="1" dirty="0">
                <a:solidFill>
                  <a:srgbClr val="CC0000"/>
                </a:solidFill>
              </a:rPr>
              <a:t>):</a:t>
            </a:r>
            <a:r>
              <a:rPr lang="en-US" altLang="zh-CN" dirty="0"/>
              <a:t> attackers make resources (server, bandwidth) unavailable to legitimate traffic by overwhelming resource with bogus traffic</a:t>
            </a:r>
          </a:p>
        </p:txBody>
      </p:sp>
      <p:grpSp>
        <p:nvGrpSpPr>
          <p:cNvPr id="137218" name="Group 131"/>
          <p:cNvGrpSpPr>
            <a:grpSpLocks/>
          </p:cNvGrpSpPr>
          <p:nvPr/>
        </p:nvGrpSpPr>
        <p:grpSpPr bwMode="auto">
          <a:xfrm flipH="1">
            <a:off x="7240588" y="3614739"/>
            <a:ext cx="735012" cy="681037"/>
            <a:chOff x="-44" y="1473"/>
            <a:chExt cx="981" cy="1105"/>
          </a:xfrm>
        </p:grpSpPr>
        <p:pic>
          <p:nvPicPr>
            <p:cNvPr id="137319" name="Picture 132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320" name="Freeform 13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" name="Group 186"/>
          <p:cNvGrpSpPr>
            <a:grpSpLocks/>
          </p:cNvGrpSpPr>
          <p:nvPr/>
        </p:nvGrpSpPr>
        <p:grpSpPr bwMode="auto">
          <a:xfrm>
            <a:off x="7781929" y="3857626"/>
            <a:ext cx="957263" cy="1263650"/>
            <a:chOff x="5069" y="1396"/>
            <a:chExt cx="603" cy="796"/>
          </a:xfrm>
        </p:grpSpPr>
        <p:grpSp>
          <p:nvGrpSpPr>
            <p:cNvPr id="137286" name="Group 153"/>
            <p:cNvGrpSpPr>
              <a:grpSpLocks/>
            </p:cNvGrpSpPr>
            <p:nvPr/>
          </p:nvGrpSpPr>
          <p:grpSpPr bwMode="auto">
            <a:xfrm>
              <a:off x="5200" y="1396"/>
              <a:ext cx="258" cy="574"/>
              <a:chOff x="4140" y="429"/>
              <a:chExt cx="1425" cy="2396"/>
            </a:xfrm>
          </p:grpSpPr>
          <p:sp>
            <p:nvSpPr>
              <p:cNvPr id="137287" name="Freeform 15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88" name="Rectangle 155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9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89" name="Freeform 15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90" name="Freeform 15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91" name="Rectangle 158"/>
              <p:cNvSpPr>
                <a:spLocks noChangeArrowheads="1"/>
              </p:cNvSpPr>
              <p:nvPr/>
            </p:nvSpPr>
            <p:spPr bwMode="auto">
              <a:xfrm>
                <a:off x="4212" y="692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37292" name="Group 15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37317" name="AutoShape 160"/>
                <p:cNvSpPr>
                  <a:spLocks noChangeArrowheads="1"/>
                </p:cNvSpPr>
                <p:nvPr/>
              </p:nvSpPr>
              <p:spPr bwMode="auto">
                <a:xfrm>
                  <a:off x="612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7318" name="AutoShape 161"/>
                <p:cNvSpPr>
                  <a:spLocks noChangeArrowheads="1"/>
                </p:cNvSpPr>
                <p:nvPr/>
              </p:nvSpPr>
              <p:spPr bwMode="auto">
                <a:xfrm>
                  <a:off x="626" y="2583"/>
                  <a:ext cx="689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37293" name="Rectangle 162"/>
              <p:cNvSpPr>
                <a:spLocks noChangeArrowheads="1"/>
              </p:cNvSpPr>
              <p:nvPr/>
            </p:nvSpPr>
            <p:spPr bwMode="auto">
              <a:xfrm>
                <a:off x="4223" y="1018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37294" name="Group 16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37315" name="AutoShape 164"/>
                <p:cNvSpPr>
                  <a:spLocks noChangeArrowheads="1"/>
                </p:cNvSpPr>
                <p:nvPr/>
              </p:nvSpPr>
              <p:spPr bwMode="auto">
                <a:xfrm>
                  <a:off x="615" y="2566"/>
                  <a:ext cx="724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7316" name="AutoShape 165"/>
                <p:cNvSpPr>
                  <a:spLocks noChangeArrowheads="1"/>
                </p:cNvSpPr>
                <p:nvPr/>
              </p:nvSpPr>
              <p:spPr bwMode="auto">
                <a:xfrm>
                  <a:off x="628" y="2584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37295" name="Rectangle 166"/>
              <p:cNvSpPr>
                <a:spLocks noChangeArrowheads="1"/>
              </p:cNvSpPr>
              <p:nvPr/>
            </p:nvSpPr>
            <p:spPr bwMode="auto">
              <a:xfrm>
                <a:off x="4217" y="1360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96" name="Rectangle 167"/>
              <p:cNvSpPr>
                <a:spLocks noChangeArrowheads="1"/>
              </p:cNvSpPr>
              <p:nvPr/>
            </p:nvSpPr>
            <p:spPr bwMode="auto">
              <a:xfrm>
                <a:off x="4228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37297" name="Group 16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7313" name="AutoShape 16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7314" name="AutoShape 170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37298" name="Freeform 17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37299" name="Group 17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7311" name="AutoShape 173"/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9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7312" name="AutoShape 174"/>
                <p:cNvSpPr>
                  <a:spLocks noChangeArrowheads="1"/>
                </p:cNvSpPr>
                <p:nvPr/>
              </p:nvSpPr>
              <p:spPr bwMode="auto">
                <a:xfrm>
                  <a:off x="625" y="2584"/>
                  <a:ext cx="695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37300" name="Rectangle 17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6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1" name="Freeform 17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2" name="Freeform 17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3" name="Oval 178"/>
              <p:cNvSpPr>
                <a:spLocks noChangeArrowheads="1"/>
              </p:cNvSpPr>
              <p:nvPr/>
            </p:nvSpPr>
            <p:spPr bwMode="auto">
              <a:xfrm>
                <a:off x="5515" y="2612"/>
                <a:ext cx="50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4" name="Freeform 17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5" name="AutoShape 180"/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9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6" name="AutoShape 181"/>
              <p:cNvSpPr>
                <a:spLocks noChangeArrowheads="1"/>
              </p:cNvSpPr>
              <p:nvPr/>
            </p:nvSpPr>
            <p:spPr bwMode="auto">
              <a:xfrm>
                <a:off x="4206" y="2712"/>
                <a:ext cx="1072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7" name="Oval 182"/>
              <p:cNvSpPr>
                <a:spLocks noChangeArrowheads="1"/>
              </p:cNvSpPr>
              <p:nvPr/>
            </p:nvSpPr>
            <p:spPr bwMode="auto">
              <a:xfrm>
                <a:off x="4306" y="2383"/>
                <a:ext cx="160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8" name="Oval 183"/>
              <p:cNvSpPr>
                <a:spLocks noChangeArrowheads="1"/>
              </p:cNvSpPr>
              <p:nvPr/>
            </p:nvSpPr>
            <p:spPr bwMode="auto">
              <a:xfrm>
                <a:off x="4488" y="2383"/>
                <a:ext cx="160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9" name="Oval 184"/>
              <p:cNvSpPr>
                <a:spLocks noChangeArrowheads="1"/>
              </p:cNvSpPr>
              <p:nvPr/>
            </p:nvSpPr>
            <p:spPr bwMode="auto">
              <a:xfrm>
                <a:off x="4665" y="2383"/>
                <a:ext cx="155" cy="13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10" name="Rectangle 185"/>
              <p:cNvSpPr>
                <a:spLocks noChangeArrowheads="1"/>
              </p:cNvSpPr>
              <p:nvPr/>
            </p:nvSpPr>
            <p:spPr bwMode="auto">
              <a:xfrm>
                <a:off x="5062" y="1836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7285" name="Text Box 21"/>
            <p:cNvSpPr txBox="1">
              <a:spLocks noChangeArrowheads="1"/>
            </p:cNvSpPr>
            <p:nvPr/>
          </p:nvSpPr>
          <p:spPr bwMode="auto">
            <a:xfrm>
              <a:off x="5069" y="1940"/>
              <a:ext cx="60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target</a:t>
              </a:r>
            </a:p>
          </p:txBody>
        </p:sp>
      </p:grpSp>
      <p:sp>
        <p:nvSpPr>
          <p:cNvPr id="281604" name="Rectangle 4"/>
          <p:cNvSpPr>
            <a:spLocks noChangeArrowheads="1"/>
          </p:cNvSpPr>
          <p:nvPr/>
        </p:nvSpPr>
        <p:spPr bwMode="auto">
          <a:xfrm>
            <a:off x="1878013" y="2652713"/>
            <a:ext cx="4114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1. select target</a:t>
            </a:r>
          </a:p>
        </p:txBody>
      </p:sp>
      <p:sp>
        <p:nvSpPr>
          <p:cNvPr id="281605" name="Rectangle 5"/>
          <p:cNvSpPr>
            <a:spLocks noChangeArrowheads="1"/>
          </p:cNvSpPr>
          <p:nvPr/>
        </p:nvSpPr>
        <p:spPr bwMode="auto">
          <a:xfrm>
            <a:off x="1857733" y="3181754"/>
            <a:ext cx="387790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2. break into hosts around the network (see botnet)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AutoNum type="arabicPeriod" startAt="2"/>
            </a:pP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81606" name="Rectangle 6"/>
          <p:cNvSpPr>
            <a:spLocks noChangeArrowheads="1"/>
          </p:cNvSpPr>
          <p:nvPr/>
        </p:nvSpPr>
        <p:spPr bwMode="auto">
          <a:xfrm>
            <a:off x="1851821" y="4243261"/>
            <a:ext cx="4241004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3. send packets to target from compromised hosts</a:t>
            </a:r>
          </a:p>
        </p:txBody>
      </p:sp>
      <p:sp>
        <p:nvSpPr>
          <p:cNvPr id="137224" name="Rectangle 2"/>
          <p:cNvSpPr>
            <a:spLocks noChangeArrowheads="1"/>
          </p:cNvSpPr>
          <p:nvPr/>
        </p:nvSpPr>
        <p:spPr bwMode="auto">
          <a:xfrm>
            <a:off x="1812926" y="146050"/>
            <a:ext cx="8435975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>
                <a:solidFill>
                  <a:srgbClr val="000099"/>
                </a:solidFill>
                <a:latin typeface="Gill Sans MT" panose="020B0502020104020203" pitchFamily="34" charset="0"/>
              </a:rPr>
              <a:t>Bad guys: </a:t>
            </a:r>
            <a:r>
              <a:rPr lang="en-US" altLang="zh-CN" sz="3200">
                <a:solidFill>
                  <a:srgbClr val="000099"/>
                </a:solidFill>
                <a:latin typeface="Gill Sans MT" panose="020B0502020104020203" pitchFamily="34" charset="0"/>
              </a:rPr>
              <a:t>attack server, network infrastructure</a:t>
            </a:r>
          </a:p>
        </p:txBody>
      </p:sp>
      <p:grpSp>
        <p:nvGrpSpPr>
          <p:cNvPr id="9" name="Group 152"/>
          <p:cNvGrpSpPr>
            <a:grpSpLocks/>
          </p:cNvGrpSpPr>
          <p:nvPr/>
        </p:nvGrpSpPr>
        <p:grpSpPr bwMode="auto">
          <a:xfrm>
            <a:off x="6570664" y="3152775"/>
            <a:ext cx="2720975" cy="2674938"/>
            <a:chOff x="-262" y="2555"/>
            <a:chExt cx="1714" cy="1685"/>
          </a:xfrm>
        </p:grpSpPr>
        <p:sp>
          <p:nvSpPr>
            <p:cNvPr id="137283" name="Line 71"/>
            <p:cNvSpPr>
              <a:spLocks noChangeShapeType="1"/>
            </p:cNvSpPr>
            <p:nvPr/>
          </p:nvSpPr>
          <p:spPr bwMode="auto">
            <a:xfrm flipV="1">
              <a:off x="494" y="3582"/>
              <a:ext cx="198" cy="6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5" name="Line 63"/>
            <p:cNvSpPr>
              <a:spLocks noChangeShapeType="1"/>
            </p:cNvSpPr>
            <p:nvPr/>
          </p:nvSpPr>
          <p:spPr bwMode="auto">
            <a:xfrm flipV="1">
              <a:off x="160" y="3261"/>
              <a:ext cx="436" cy="16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6" name="Line 64"/>
            <p:cNvSpPr>
              <a:spLocks noChangeShapeType="1"/>
            </p:cNvSpPr>
            <p:nvPr/>
          </p:nvSpPr>
          <p:spPr bwMode="auto">
            <a:xfrm flipV="1">
              <a:off x="413" y="3470"/>
              <a:ext cx="226" cy="32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7" name="Line 65"/>
            <p:cNvSpPr>
              <a:spLocks noChangeShapeType="1"/>
            </p:cNvSpPr>
            <p:nvPr/>
          </p:nvSpPr>
          <p:spPr bwMode="auto">
            <a:xfrm flipH="1" flipV="1">
              <a:off x="857" y="3410"/>
              <a:ext cx="595" cy="45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8" name="Line 66"/>
            <p:cNvSpPr>
              <a:spLocks noChangeShapeType="1"/>
            </p:cNvSpPr>
            <p:nvPr/>
          </p:nvSpPr>
          <p:spPr bwMode="auto">
            <a:xfrm>
              <a:off x="735" y="2555"/>
              <a:ext cx="16" cy="46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9" name="Line 67"/>
            <p:cNvSpPr>
              <a:spLocks noChangeShapeType="1"/>
            </p:cNvSpPr>
            <p:nvPr/>
          </p:nvSpPr>
          <p:spPr bwMode="auto">
            <a:xfrm flipH="1">
              <a:off x="829" y="3011"/>
              <a:ext cx="473" cy="18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0" name="Line 68"/>
            <p:cNvSpPr>
              <a:spLocks noChangeShapeType="1"/>
            </p:cNvSpPr>
            <p:nvPr/>
          </p:nvSpPr>
          <p:spPr bwMode="auto">
            <a:xfrm>
              <a:off x="-262" y="3083"/>
              <a:ext cx="879" cy="11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1" name="Line 69"/>
            <p:cNvSpPr>
              <a:spLocks noChangeShapeType="1"/>
            </p:cNvSpPr>
            <p:nvPr/>
          </p:nvSpPr>
          <p:spPr bwMode="auto">
            <a:xfrm flipV="1">
              <a:off x="-201" y="3362"/>
              <a:ext cx="800" cy="64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2" name="Line 70"/>
            <p:cNvSpPr>
              <a:spLocks noChangeShapeType="1"/>
            </p:cNvSpPr>
            <p:nvPr/>
          </p:nvSpPr>
          <p:spPr bwMode="auto">
            <a:xfrm flipH="1">
              <a:off x="852" y="2623"/>
              <a:ext cx="352" cy="39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4" name="Line 72"/>
            <p:cNvSpPr>
              <a:spLocks noChangeShapeType="1"/>
            </p:cNvSpPr>
            <p:nvPr/>
          </p:nvSpPr>
          <p:spPr bwMode="auto">
            <a:xfrm>
              <a:off x="162" y="2738"/>
              <a:ext cx="416" cy="2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37226" name="Picture 112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763588"/>
            <a:ext cx="772953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7227" name="Group 113"/>
          <p:cNvGrpSpPr>
            <a:grpSpLocks/>
          </p:cNvGrpSpPr>
          <p:nvPr/>
        </p:nvGrpSpPr>
        <p:grpSpPr bwMode="auto">
          <a:xfrm flipH="1">
            <a:off x="8736013" y="2792414"/>
            <a:ext cx="735012" cy="681037"/>
            <a:chOff x="-44" y="1473"/>
            <a:chExt cx="981" cy="1105"/>
          </a:xfrm>
        </p:grpSpPr>
        <p:pic>
          <p:nvPicPr>
            <p:cNvPr id="137273" name="Picture 114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4" name="Freeform 11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28" name="Group 116"/>
          <p:cNvGrpSpPr>
            <a:grpSpLocks/>
          </p:cNvGrpSpPr>
          <p:nvPr/>
        </p:nvGrpSpPr>
        <p:grpSpPr bwMode="auto">
          <a:xfrm flipH="1">
            <a:off x="9023351" y="3629025"/>
            <a:ext cx="735013" cy="681038"/>
            <a:chOff x="-44" y="1473"/>
            <a:chExt cx="981" cy="1105"/>
          </a:xfrm>
        </p:grpSpPr>
        <p:pic>
          <p:nvPicPr>
            <p:cNvPr id="137271" name="Picture 117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2" name="Freeform 11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29" name="Group 119"/>
          <p:cNvGrpSpPr>
            <a:grpSpLocks/>
          </p:cNvGrpSpPr>
          <p:nvPr/>
        </p:nvGrpSpPr>
        <p:grpSpPr bwMode="auto">
          <a:xfrm flipH="1">
            <a:off x="9082088" y="4330700"/>
            <a:ext cx="735012" cy="681038"/>
            <a:chOff x="-44" y="1473"/>
            <a:chExt cx="981" cy="1105"/>
          </a:xfrm>
        </p:grpSpPr>
        <p:pic>
          <p:nvPicPr>
            <p:cNvPr id="137269" name="Picture 120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0" name="Freeform 12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0" name="Group 122"/>
          <p:cNvGrpSpPr>
            <a:grpSpLocks/>
          </p:cNvGrpSpPr>
          <p:nvPr/>
        </p:nvGrpSpPr>
        <p:grpSpPr bwMode="auto">
          <a:xfrm flipH="1">
            <a:off x="9118601" y="5111750"/>
            <a:ext cx="735013" cy="681038"/>
            <a:chOff x="-44" y="1473"/>
            <a:chExt cx="981" cy="1105"/>
          </a:xfrm>
        </p:grpSpPr>
        <p:pic>
          <p:nvPicPr>
            <p:cNvPr id="137267" name="Picture 123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8" name="Freeform 12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1" name="Group 125"/>
          <p:cNvGrpSpPr>
            <a:grpSpLocks/>
          </p:cNvGrpSpPr>
          <p:nvPr/>
        </p:nvGrpSpPr>
        <p:grpSpPr bwMode="auto">
          <a:xfrm flipH="1">
            <a:off x="7773988" y="2921000"/>
            <a:ext cx="735012" cy="681038"/>
            <a:chOff x="-44" y="1473"/>
            <a:chExt cx="981" cy="1105"/>
          </a:xfrm>
        </p:grpSpPr>
        <p:pic>
          <p:nvPicPr>
            <p:cNvPr id="137265" name="Picture 126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6" name="Freeform 12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2" name="Group 128"/>
          <p:cNvGrpSpPr>
            <a:grpSpLocks/>
          </p:cNvGrpSpPr>
          <p:nvPr/>
        </p:nvGrpSpPr>
        <p:grpSpPr bwMode="auto">
          <a:xfrm flipH="1">
            <a:off x="6769101" y="2982914"/>
            <a:ext cx="735013" cy="681037"/>
            <a:chOff x="-44" y="1473"/>
            <a:chExt cx="981" cy="1105"/>
          </a:xfrm>
        </p:grpSpPr>
        <p:pic>
          <p:nvPicPr>
            <p:cNvPr id="137263" name="Picture 129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4" name="Freeform 13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3" name="Group 134"/>
          <p:cNvGrpSpPr>
            <a:grpSpLocks/>
          </p:cNvGrpSpPr>
          <p:nvPr/>
        </p:nvGrpSpPr>
        <p:grpSpPr bwMode="auto">
          <a:xfrm flipH="1">
            <a:off x="6053138" y="3687764"/>
            <a:ext cx="735012" cy="681037"/>
            <a:chOff x="-44" y="1473"/>
            <a:chExt cx="981" cy="1105"/>
          </a:xfrm>
        </p:grpSpPr>
        <p:pic>
          <p:nvPicPr>
            <p:cNvPr id="137261" name="Picture 135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2" name="Freeform 13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4" name="Group 137"/>
          <p:cNvGrpSpPr>
            <a:grpSpLocks/>
          </p:cNvGrpSpPr>
          <p:nvPr/>
        </p:nvGrpSpPr>
        <p:grpSpPr bwMode="auto">
          <a:xfrm flipH="1">
            <a:off x="6684963" y="4422775"/>
            <a:ext cx="735012" cy="681038"/>
            <a:chOff x="-44" y="1473"/>
            <a:chExt cx="981" cy="1105"/>
          </a:xfrm>
        </p:grpSpPr>
        <p:pic>
          <p:nvPicPr>
            <p:cNvPr id="137259" name="Picture 138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0" name="Freeform 1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5" name="Group 140"/>
          <p:cNvGrpSpPr>
            <a:grpSpLocks/>
          </p:cNvGrpSpPr>
          <p:nvPr/>
        </p:nvGrpSpPr>
        <p:grpSpPr bwMode="auto">
          <a:xfrm flipH="1">
            <a:off x="7215188" y="5032375"/>
            <a:ext cx="735012" cy="681038"/>
            <a:chOff x="-44" y="1473"/>
            <a:chExt cx="981" cy="1105"/>
          </a:xfrm>
        </p:grpSpPr>
        <p:pic>
          <p:nvPicPr>
            <p:cNvPr id="137257" name="Picture 141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8" name="Freeform 1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6" name="Group 143"/>
          <p:cNvGrpSpPr>
            <a:grpSpLocks/>
          </p:cNvGrpSpPr>
          <p:nvPr/>
        </p:nvGrpSpPr>
        <p:grpSpPr bwMode="auto">
          <a:xfrm flipH="1">
            <a:off x="6292851" y="5322889"/>
            <a:ext cx="735013" cy="681037"/>
            <a:chOff x="-44" y="1473"/>
            <a:chExt cx="981" cy="1105"/>
          </a:xfrm>
        </p:grpSpPr>
        <p:pic>
          <p:nvPicPr>
            <p:cNvPr id="137255" name="Picture 144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6" name="Freeform 14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7" name="Group 146"/>
          <p:cNvGrpSpPr>
            <a:grpSpLocks/>
          </p:cNvGrpSpPr>
          <p:nvPr/>
        </p:nvGrpSpPr>
        <p:grpSpPr bwMode="auto">
          <a:xfrm flipH="1">
            <a:off x="7485063" y="5829300"/>
            <a:ext cx="735012" cy="681038"/>
            <a:chOff x="-44" y="1473"/>
            <a:chExt cx="981" cy="1105"/>
          </a:xfrm>
        </p:grpSpPr>
        <p:pic>
          <p:nvPicPr>
            <p:cNvPr id="137253" name="Picture 147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4" name="Freeform 14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8" name="Group 149"/>
          <p:cNvGrpSpPr>
            <a:grpSpLocks/>
          </p:cNvGrpSpPr>
          <p:nvPr/>
        </p:nvGrpSpPr>
        <p:grpSpPr bwMode="auto">
          <a:xfrm flipH="1">
            <a:off x="8229601" y="5440364"/>
            <a:ext cx="735013" cy="681037"/>
            <a:chOff x="-44" y="1473"/>
            <a:chExt cx="981" cy="1105"/>
          </a:xfrm>
        </p:grpSpPr>
        <p:pic>
          <p:nvPicPr>
            <p:cNvPr id="137251" name="Picture 150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2" name="Freeform 15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2" name="Group 89"/>
          <p:cNvGrpSpPr>
            <a:grpSpLocks/>
          </p:cNvGrpSpPr>
          <p:nvPr/>
        </p:nvGrpSpPr>
        <p:grpSpPr bwMode="auto">
          <a:xfrm>
            <a:off x="6078539" y="2860676"/>
            <a:ext cx="3525837" cy="3408363"/>
            <a:chOff x="2920" y="1824"/>
            <a:chExt cx="2221" cy="2147"/>
          </a:xfrm>
        </p:grpSpPr>
        <p:pic>
          <p:nvPicPr>
            <p:cNvPr id="13724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" y="192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2" name="Picture 5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1" y="192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3" name="Picture 5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2376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4" name="Picture 5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0" y="2803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5" name="Picture 5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0" y="3230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6" name="Picture 5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" y="369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7" name="Picture 5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4" y="3308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8" name="Picture 6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8" y="2339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9" name="Picture 6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4" y="3395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50" name="Picture 6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2" y="1824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</p:spTree>
    <p:extLst>
      <p:ext uri="{BB962C8B-B14F-4D97-AF65-F5344CB8AC3E}">
        <p14:creationId xmlns:p14="http://schemas.microsoft.com/office/powerpoint/2010/main" val="231739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4" grpId="0" build="p" autoUpdateAnimBg="0"/>
      <p:bldP spid="281605" grpId="0" autoUpdateAnimBg="0"/>
      <p:bldP spid="281606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6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A95A172-383B-4820-9A81-0FA937405EF9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82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12323" y="78739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Bad guys can sniff packets</a:t>
            </a:r>
          </a:p>
        </p:txBody>
      </p:sp>
      <p:sp>
        <p:nvSpPr>
          <p:cNvPr id="138244" name="Rectangle 17"/>
          <p:cNvSpPr>
            <a:spLocks noGrp="1" noChangeArrowheads="1"/>
          </p:cNvSpPr>
          <p:nvPr>
            <p:ph type="body" idx="4294967295"/>
          </p:nvPr>
        </p:nvSpPr>
        <p:spPr>
          <a:xfrm>
            <a:off x="1487488" y="1347564"/>
            <a:ext cx="8077200" cy="1484313"/>
          </a:xfrm>
          <a:noFill/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i="1" dirty="0">
                <a:solidFill>
                  <a:srgbClr val="CC0000"/>
                </a:solidFill>
              </a:rPr>
              <a:t>packet </a:t>
            </a:r>
            <a:r>
              <a:rPr lang="en-US" altLang="ja-JP" sz="3200" i="1" dirty="0">
                <a:solidFill>
                  <a:srgbClr val="CC0000"/>
                </a:solidFill>
              </a:rPr>
              <a:t>"sniffing":</a:t>
            </a:r>
            <a:r>
              <a:rPr lang="en-US" altLang="ja-JP" i="1" dirty="0">
                <a:solidFill>
                  <a:srgbClr val="FF0000"/>
                </a:solidFill>
              </a:rPr>
              <a:t> 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dirty="0">
                <a:ea typeface="宋体" panose="02010600030101010101" pitchFamily="2" charset="-122"/>
              </a:rPr>
              <a:t>broadcast media (shared Ethernet, wireless)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dirty="0">
                <a:ea typeface="宋体" panose="02010600030101010101" pitchFamily="2" charset="-122"/>
              </a:rPr>
              <a:t>promiscuous network interface reads/records all packets (e.g., including passwords!) passing by</a:t>
            </a:r>
          </a:p>
        </p:txBody>
      </p:sp>
      <p:grpSp>
        <p:nvGrpSpPr>
          <p:cNvPr id="138242" name="Group 90"/>
          <p:cNvGrpSpPr>
            <a:grpSpLocks/>
          </p:cNvGrpSpPr>
          <p:nvPr/>
        </p:nvGrpSpPr>
        <p:grpSpPr bwMode="auto">
          <a:xfrm flipH="1">
            <a:off x="6034088" y="3351214"/>
            <a:ext cx="735012" cy="681037"/>
            <a:chOff x="-44" y="1473"/>
            <a:chExt cx="981" cy="1105"/>
          </a:xfrm>
        </p:grpSpPr>
        <p:pic>
          <p:nvPicPr>
            <p:cNvPr id="138319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320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38245" name="Freeform 43"/>
          <p:cNvSpPr>
            <a:spLocks/>
          </p:cNvSpPr>
          <p:nvPr/>
        </p:nvSpPr>
        <p:spPr bwMode="auto">
          <a:xfrm>
            <a:off x="3529014" y="4086226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8246" name="Freeform 44"/>
          <p:cNvSpPr>
            <a:spLocks/>
          </p:cNvSpPr>
          <p:nvPr/>
        </p:nvSpPr>
        <p:spPr bwMode="auto">
          <a:xfrm>
            <a:off x="6361113" y="3956050"/>
            <a:ext cx="4762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8247" name="Line 45"/>
          <p:cNvSpPr>
            <a:spLocks noChangeShapeType="1"/>
          </p:cNvSpPr>
          <p:nvPr/>
        </p:nvSpPr>
        <p:spPr bwMode="auto">
          <a:xfrm flipV="1">
            <a:off x="4703763" y="44783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8248" name="Line 46"/>
          <p:cNvSpPr>
            <a:spLocks noChangeShapeType="1"/>
          </p:cNvSpPr>
          <p:nvPr/>
        </p:nvSpPr>
        <p:spPr bwMode="auto">
          <a:xfrm flipV="1">
            <a:off x="4722813" y="51895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8249" name="Text Box 47"/>
          <p:cNvSpPr txBox="1">
            <a:spLocks noChangeArrowheads="1"/>
          </p:cNvSpPr>
          <p:nvPr/>
        </p:nvSpPr>
        <p:spPr bwMode="auto">
          <a:xfrm>
            <a:off x="2975220" y="3375025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138250" name="Text Box 48"/>
          <p:cNvSpPr txBox="1">
            <a:spLocks noChangeArrowheads="1"/>
          </p:cNvSpPr>
          <p:nvPr/>
        </p:nvSpPr>
        <p:spPr bwMode="auto">
          <a:xfrm>
            <a:off x="8455025" y="4838701"/>
            <a:ext cx="388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138251" name="Text Box 49"/>
          <p:cNvSpPr txBox="1">
            <a:spLocks noChangeArrowheads="1"/>
          </p:cNvSpPr>
          <p:nvPr/>
        </p:nvSpPr>
        <p:spPr bwMode="auto">
          <a:xfrm>
            <a:off x="6570300" y="3352800"/>
            <a:ext cx="3706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C</a:t>
            </a:r>
          </a:p>
        </p:txBody>
      </p:sp>
      <p:grpSp>
        <p:nvGrpSpPr>
          <p:cNvPr id="138252" name="Group 50"/>
          <p:cNvGrpSpPr>
            <a:grpSpLocks/>
          </p:cNvGrpSpPr>
          <p:nvPr/>
        </p:nvGrpSpPr>
        <p:grpSpPr bwMode="auto">
          <a:xfrm>
            <a:off x="5357814" y="4605338"/>
            <a:ext cx="2295525" cy="584200"/>
            <a:chOff x="2418" y="3342"/>
            <a:chExt cx="1446" cy="368"/>
          </a:xfrm>
        </p:grpSpPr>
        <p:sp>
          <p:nvSpPr>
            <p:cNvPr id="138314" name="Rectangle 51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15" name="Line 52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16" name="Line 53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17" name="Line 54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18" name="Text Box 55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src:B dest:A     payload</a:t>
              </a:r>
            </a:p>
          </p:txBody>
        </p:sp>
      </p:grpSp>
      <p:sp>
        <p:nvSpPr>
          <p:cNvPr id="138253" name="Freeform 56"/>
          <p:cNvSpPr>
            <a:spLocks/>
          </p:cNvSpPr>
          <p:nvPr/>
        </p:nvSpPr>
        <p:spPr bwMode="auto">
          <a:xfrm>
            <a:off x="5326063" y="4560888"/>
            <a:ext cx="2635250" cy="241300"/>
          </a:xfrm>
          <a:custGeom>
            <a:avLst/>
            <a:gdLst>
              <a:gd name="T0" fmla="*/ 2147483647 w 1660"/>
              <a:gd name="T1" fmla="*/ 2147483647 h 152"/>
              <a:gd name="T2" fmla="*/ 2147483647 w 1660"/>
              <a:gd name="T3" fmla="*/ 0 h 152"/>
              <a:gd name="T4" fmla="*/ 0 w 1660"/>
              <a:gd name="T5" fmla="*/ 2147483647 h 152"/>
              <a:gd name="T6" fmla="*/ 0 60000 65536"/>
              <a:gd name="T7" fmla="*/ 0 60000 65536"/>
              <a:gd name="T8" fmla="*/ 0 60000 65536"/>
              <a:gd name="T9" fmla="*/ 0 w 1660"/>
              <a:gd name="T10" fmla="*/ 0 h 152"/>
              <a:gd name="T11" fmla="*/ 1660 w 1660"/>
              <a:gd name="T12" fmla="*/ 152 h 1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0" h="152">
                <a:moveTo>
                  <a:pt x="1660" y="152"/>
                </a:moveTo>
                <a:lnTo>
                  <a:pt x="1660" y="0"/>
                </a:lnTo>
                <a:lnTo>
                  <a:pt x="0" y="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8254" name="Line 57"/>
          <p:cNvSpPr>
            <a:spLocks noChangeShapeType="1"/>
          </p:cNvSpPr>
          <p:nvPr/>
        </p:nvSpPr>
        <p:spPr bwMode="auto">
          <a:xfrm flipV="1">
            <a:off x="6469063" y="3957638"/>
            <a:ext cx="0" cy="6032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51567" name="Rectangle 59"/>
          <p:cNvSpPr>
            <a:spLocks noChangeArrowheads="1"/>
          </p:cNvSpPr>
          <p:nvPr/>
        </p:nvSpPr>
        <p:spPr bwMode="auto">
          <a:xfrm>
            <a:off x="2120900" y="5480050"/>
            <a:ext cx="77724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800100" lvl="1" indent="-342900">
              <a:spcBef>
                <a:spcPct val="20000"/>
              </a:spcBef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wireshark software used for end-of-chapter labs is a (free) packet-sniffer</a:t>
            </a:r>
          </a:p>
          <a:p>
            <a:pPr marL="800100" lvl="1" indent="-342900">
              <a:spcBef>
                <a:spcPct val="20000"/>
              </a:spcBef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https://github.com/wireshark/wireshark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38256" name="Picture 6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075" y="3419476"/>
            <a:ext cx="4714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57" name="Picture 51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898525"/>
            <a:ext cx="5976938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8258" name="Group 54"/>
          <p:cNvGrpSpPr>
            <a:grpSpLocks/>
          </p:cNvGrpSpPr>
          <p:nvPr/>
        </p:nvGrpSpPr>
        <p:grpSpPr bwMode="auto">
          <a:xfrm>
            <a:off x="3354389" y="3413125"/>
            <a:ext cx="365125" cy="712788"/>
            <a:chOff x="4140" y="429"/>
            <a:chExt cx="1425" cy="2396"/>
          </a:xfrm>
        </p:grpSpPr>
        <p:sp>
          <p:nvSpPr>
            <p:cNvPr id="138282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83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84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85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86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87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8312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13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88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89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8310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11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90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1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92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8308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09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93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94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8306" name="AutoShape 74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07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95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6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7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8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9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0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1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2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3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4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5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8259" name="Group 87"/>
          <p:cNvGrpSpPr>
            <a:grpSpLocks/>
          </p:cNvGrpSpPr>
          <p:nvPr/>
        </p:nvGrpSpPr>
        <p:grpSpPr bwMode="auto">
          <a:xfrm flipH="1">
            <a:off x="7847013" y="4730750"/>
            <a:ext cx="735012" cy="681038"/>
            <a:chOff x="-44" y="1473"/>
            <a:chExt cx="981" cy="1105"/>
          </a:xfrm>
        </p:grpSpPr>
        <p:pic>
          <p:nvPicPr>
            <p:cNvPr id="138280" name="Picture 88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281" name="Freeform 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8260" name="Group 102"/>
          <p:cNvGrpSpPr>
            <a:grpSpLocks/>
          </p:cNvGrpSpPr>
          <p:nvPr/>
        </p:nvGrpSpPr>
        <p:grpSpPr bwMode="auto">
          <a:xfrm>
            <a:off x="4271963" y="4849814"/>
            <a:ext cx="881062" cy="365125"/>
            <a:chOff x="2356" y="1300"/>
            <a:chExt cx="555" cy="194"/>
          </a:xfrm>
        </p:grpSpPr>
        <p:sp>
          <p:nvSpPr>
            <p:cNvPr id="13827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7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7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75" name="Group 10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8278" name="Freeform 10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279" name="Freeform 10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76" name="Line 109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77" name="Line 110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8262" name="Group 347"/>
          <p:cNvGrpSpPr>
            <a:grpSpLocks/>
          </p:cNvGrpSpPr>
          <p:nvPr/>
        </p:nvGrpSpPr>
        <p:grpSpPr bwMode="auto">
          <a:xfrm>
            <a:off x="4264025" y="4810125"/>
            <a:ext cx="895350" cy="450850"/>
            <a:chOff x="1871277" y="1576300"/>
            <a:chExt cx="1128371" cy="437861"/>
          </a:xfrm>
        </p:grpSpPr>
        <p:sp>
          <p:nvSpPr>
            <p:cNvPr id="73" name="Oval 72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871277" y="1739727"/>
              <a:ext cx="1128371" cy="1156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2159372" y="1673432"/>
              <a:ext cx="548180" cy="1603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80" name="Straight Connector 79"/>
            <p:cNvCxnSpPr>
              <a:cxnSpLocks noChangeShapeType="1"/>
              <a:endCxn id="7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Straight Connector 8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</p:spTree>
    <p:extLst>
      <p:ext uri="{BB962C8B-B14F-4D97-AF65-F5344CB8AC3E}">
        <p14:creationId xmlns:p14="http://schemas.microsoft.com/office/powerpoint/2010/main" val="4419859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5812557-2D18-4BAD-BBA5-5C43068E38F3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9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27239" y="188851"/>
            <a:ext cx="7772400" cy="947737"/>
          </a:xfrm>
        </p:spPr>
        <p:txBody>
          <a:bodyPr/>
          <a:lstStyle/>
          <a:p>
            <a:pPr eaLnBrk="1" hangingPunct="1"/>
            <a:r>
              <a:rPr lang="en-US" altLang="zh-CN" dirty="0"/>
              <a:t>Bad guys can use fake addresses</a:t>
            </a:r>
          </a:p>
        </p:txBody>
      </p:sp>
      <p:sp>
        <p:nvSpPr>
          <p:cNvPr id="13926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27239" y="1489002"/>
            <a:ext cx="8077200" cy="1484312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i="1" dirty="0">
                <a:solidFill>
                  <a:srgbClr val="CC0000"/>
                </a:solidFill>
              </a:rPr>
              <a:t>IP spoofing:</a:t>
            </a:r>
            <a:r>
              <a:rPr lang="en-US" altLang="zh-CN" i="1" dirty="0">
                <a:solidFill>
                  <a:srgbClr val="FF3300"/>
                </a:solidFill>
              </a:rPr>
              <a:t> </a:t>
            </a:r>
            <a:r>
              <a:rPr lang="en-US" altLang="zh-CN" dirty="0"/>
              <a:t>send packet with false source address</a:t>
            </a:r>
          </a:p>
        </p:txBody>
      </p:sp>
      <p:pic>
        <p:nvPicPr>
          <p:cNvPr id="139266" name="Picture 97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9" y="954090"/>
            <a:ext cx="6733057" cy="96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9267" name="Group 51"/>
          <p:cNvGrpSpPr>
            <a:grpSpLocks/>
          </p:cNvGrpSpPr>
          <p:nvPr/>
        </p:nvGrpSpPr>
        <p:grpSpPr bwMode="auto">
          <a:xfrm flipH="1">
            <a:off x="6316663" y="2470150"/>
            <a:ext cx="735012" cy="681038"/>
            <a:chOff x="-44" y="1473"/>
            <a:chExt cx="981" cy="1105"/>
          </a:xfrm>
        </p:grpSpPr>
        <p:pic>
          <p:nvPicPr>
            <p:cNvPr id="139342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343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39270" name="Freeform 70"/>
          <p:cNvSpPr>
            <a:spLocks/>
          </p:cNvSpPr>
          <p:nvPr/>
        </p:nvSpPr>
        <p:spPr bwMode="auto">
          <a:xfrm>
            <a:off x="3749676" y="3171826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9271" name="Freeform 71"/>
          <p:cNvSpPr>
            <a:spLocks/>
          </p:cNvSpPr>
          <p:nvPr/>
        </p:nvSpPr>
        <p:spPr bwMode="auto">
          <a:xfrm>
            <a:off x="6581776" y="3041650"/>
            <a:ext cx="4763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9272" name="Line 72"/>
          <p:cNvSpPr>
            <a:spLocks noChangeShapeType="1"/>
          </p:cNvSpPr>
          <p:nvPr/>
        </p:nvSpPr>
        <p:spPr bwMode="auto">
          <a:xfrm flipV="1">
            <a:off x="4924425" y="35639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9273" name="Line 73"/>
          <p:cNvSpPr>
            <a:spLocks noChangeShapeType="1"/>
          </p:cNvSpPr>
          <p:nvPr/>
        </p:nvSpPr>
        <p:spPr bwMode="auto">
          <a:xfrm flipV="1">
            <a:off x="4943475" y="42751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9274" name="Text Box 74"/>
          <p:cNvSpPr txBox="1">
            <a:spLocks noChangeArrowheads="1"/>
          </p:cNvSpPr>
          <p:nvPr/>
        </p:nvSpPr>
        <p:spPr bwMode="auto">
          <a:xfrm>
            <a:off x="3195882" y="2460625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139275" name="Text Box 75"/>
          <p:cNvSpPr txBox="1">
            <a:spLocks noChangeArrowheads="1"/>
          </p:cNvSpPr>
          <p:nvPr/>
        </p:nvSpPr>
        <p:spPr bwMode="auto">
          <a:xfrm>
            <a:off x="8610600" y="387985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139276" name="Text Box 76"/>
          <p:cNvSpPr txBox="1">
            <a:spLocks noChangeArrowheads="1"/>
          </p:cNvSpPr>
          <p:nvPr/>
        </p:nvSpPr>
        <p:spPr bwMode="auto">
          <a:xfrm>
            <a:off x="6790962" y="2438400"/>
            <a:ext cx="3706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139277" name="Freeform 77"/>
          <p:cNvSpPr>
            <a:spLocks/>
          </p:cNvSpPr>
          <p:nvPr/>
        </p:nvSpPr>
        <p:spPr bwMode="auto">
          <a:xfrm>
            <a:off x="3759200" y="3019425"/>
            <a:ext cx="2967038" cy="704850"/>
          </a:xfrm>
          <a:custGeom>
            <a:avLst/>
            <a:gdLst>
              <a:gd name="T0" fmla="*/ 2147483647 w 1869"/>
              <a:gd name="T1" fmla="*/ 0 h 444"/>
              <a:gd name="T2" fmla="*/ 2147483647 w 1869"/>
              <a:gd name="T3" fmla="*/ 2147483647 h 444"/>
              <a:gd name="T4" fmla="*/ 0 w 1869"/>
              <a:gd name="T5" fmla="*/ 2147483647 h 444"/>
              <a:gd name="T6" fmla="*/ 0 60000 65536"/>
              <a:gd name="T7" fmla="*/ 0 60000 65536"/>
              <a:gd name="T8" fmla="*/ 0 60000 65536"/>
              <a:gd name="T9" fmla="*/ 0 w 1869"/>
              <a:gd name="T10" fmla="*/ 0 h 444"/>
              <a:gd name="T11" fmla="*/ 1869 w 1869"/>
              <a:gd name="T12" fmla="*/ 444 h 4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69" h="444">
                <a:moveTo>
                  <a:pt x="1869" y="0"/>
                </a:moveTo>
                <a:lnTo>
                  <a:pt x="1869" y="444"/>
                </a:lnTo>
                <a:lnTo>
                  <a:pt x="0" y="44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139278" name="Group 78"/>
          <p:cNvGrpSpPr>
            <a:grpSpLocks/>
          </p:cNvGrpSpPr>
          <p:nvPr/>
        </p:nvGrpSpPr>
        <p:grpSpPr bwMode="auto">
          <a:xfrm>
            <a:off x="4225926" y="3502025"/>
            <a:ext cx="2295525" cy="584200"/>
            <a:chOff x="2418" y="3342"/>
            <a:chExt cx="1446" cy="368"/>
          </a:xfrm>
        </p:grpSpPr>
        <p:sp>
          <p:nvSpPr>
            <p:cNvPr id="139337" name="Rectangle 79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38" name="Line 80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39" name="Line 81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40" name="Line 82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41" name="Text Box 83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600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src:B</a:t>
              </a:r>
              <a:r>
                <a:rPr lang="en-US" altLang="zh-CN" sz="1600" dirty="0">
                  <a:latin typeface="Comic Sans MS" panose="030F0702030302020204" pitchFamily="66" charset="0"/>
                </a:rPr>
                <a:t>     </a:t>
              </a:r>
              <a:r>
                <a:rPr lang="en-US" altLang="zh-CN" sz="16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dest:A</a:t>
              </a:r>
              <a:r>
                <a:rPr lang="en-US" altLang="zh-CN" sz="16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  </a:t>
              </a:r>
              <a:r>
                <a:rPr lang="en-US" altLang="zh-CN" sz="1600" dirty="0">
                  <a:latin typeface="Comic Sans MS" panose="030F0702030302020204" pitchFamily="66" charset="0"/>
                </a:rPr>
                <a:t>   </a:t>
              </a:r>
              <a:r>
                <a:rPr lang="en-US" altLang="zh-CN" sz="16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payload</a:t>
              </a:r>
            </a:p>
          </p:txBody>
        </p:sp>
      </p:grpSp>
      <p:pic>
        <p:nvPicPr>
          <p:cNvPr id="139279" name="Picture 8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9" y="2533651"/>
            <a:ext cx="471487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9280" name="Group 48"/>
          <p:cNvGrpSpPr>
            <a:grpSpLocks/>
          </p:cNvGrpSpPr>
          <p:nvPr/>
        </p:nvGrpSpPr>
        <p:grpSpPr bwMode="auto">
          <a:xfrm flipH="1">
            <a:off x="8099426" y="3886200"/>
            <a:ext cx="735013" cy="681038"/>
            <a:chOff x="-44" y="1473"/>
            <a:chExt cx="981" cy="1105"/>
          </a:xfrm>
        </p:grpSpPr>
        <p:pic>
          <p:nvPicPr>
            <p:cNvPr id="139335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336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9281" name="Group 54"/>
          <p:cNvGrpSpPr>
            <a:grpSpLocks/>
          </p:cNvGrpSpPr>
          <p:nvPr/>
        </p:nvGrpSpPr>
        <p:grpSpPr bwMode="auto">
          <a:xfrm>
            <a:off x="3608389" y="2544764"/>
            <a:ext cx="365125" cy="712787"/>
            <a:chOff x="4140" y="429"/>
            <a:chExt cx="1425" cy="2396"/>
          </a:xfrm>
        </p:grpSpPr>
        <p:sp>
          <p:nvSpPr>
            <p:cNvPr id="139303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04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05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06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07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39308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9333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34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309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39310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9331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32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311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12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39313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9329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30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314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139315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9327" name="AutoShape 74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28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316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17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18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19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0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21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2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3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4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9325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6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9282" name="Group 87"/>
          <p:cNvGrpSpPr>
            <a:grpSpLocks/>
          </p:cNvGrpSpPr>
          <p:nvPr/>
        </p:nvGrpSpPr>
        <p:grpSpPr bwMode="auto">
          <a:xfrm>
            <a:off x="4535488" y="3946526"/>
            <a:ext cx="881062" cy="365125"/>
            <a:chOff x="2356" y="1300"/>
            <a:chExt cx="555" cy="194"/>
          </a:xfrm>
        </p:grpSpPr>
        <p:sp>
          <p:nvSpPr>
            <p:cNvPr id="139295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296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297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39298" name="Group 9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9301" name="Freeform 9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02" name="Freeform 9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299" name="Line 9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00" name="Line 9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39284" name="Text Box 50"/>
          <p:cNvSpPr txBox="1">
            <a:spLocks noChangeArrowheads="1"/>
          </p:cNvSpPr>
          <p:nvPr/>
        </p:nvSpPr>
        <p:spPr bwMode="auto">
          <a:xfrm>
            <a:off x="2470151" y="5562601"/>
            <a:ext cx="81884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 i="1">
                <a:solidFill>
                  <a:srgbClr val="0000FF"/>
                </a:solidFill>
                <a:latin typeface="Comic Sans MS" panose="030F0702030302020204" pitchFamily="66" charset="0"/>
              </a:rPr>
              <a:t>… lots more on security (throughout, Chapter 8)</a:t>
            </a:r>
          </a:p>
        </p:txBody>
      </p:sp>
      <p:grpSp>
        <p:nvGrpSpPr>
          <p:cNvPr id="139285" name="Group 347"/>
          <p:cNvGrpSpPr>
            <a:grpSpLocks/>
          </p:cNvGrpSpPr>
          <p:nvPr/>
        </p:nvGrpSpPr>
        <p:grpSpPr bwMode="auto">
          <a:xfrm>
            <a:off x="4535488" y="3917950"/>
            <a:ext cx="893762" cy="452438"/>
            <a:chOff x="1871277" y="1576300"/>
            <a:chExt cx="1128371" cy="437861"/>
          </a:xfrm>
        </p:grpSpPr>
        <p:sp>
          <p:nvSpPr>
            <p:cNvPr id="72" name="Oval 71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1871277" y="1739153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2159884" y="1673091"/>
              <a:ext cx="549154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79" name="Straight Connector 78"/>
            <p:cNvCxnSpPr>
              <a:cxnSpLocks noChangeShapeType="1"/>
              <a:endCxn id="7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Straight Connector 7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</p:spTree>
    <p:extLst>
      <p:ext uri="{BB962C8B-B14F-4D97-AF65-F5344CB8AC3E}">
        <p14:creationId xmlns:p14="http://schemas.microsoft.com/office/powerpoint/2010/main" val="6002677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Chapter 1: roadmap</a:t>
            </a:r>
          </a:p>
        </p:txBody>
      </p:sp>
      <p:sp>
        <p:nvSpPr>
          <p:cNvPr id="1402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11364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1068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  <p:sp>
        <p:nvSpPr>
          <p:cNvPr id="1423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835FFC3-49C7-4475-A6FB-5831739877ED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423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41513" y="210344"/>
            <a:ext cx="7772400" cy="647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Internet history</a:t>
            </a:r>
            <a:endParaRPr lang="en-US" altLang="zh-CN" dirty="0"/>
          </a:p>
        </p:txBody>
      </p:sp>
      <p:sp>
        <p:nvSpPr>
          <p:cNvPr id="1556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70375" y="1722438"/>
            <a:ext cx="3657600" cy="4419600"/>
          </a:xfrm>
        </p:spPr>
        <p:txBody>
          <a:bodyPr>
            <a:normAutofit fontScale="92500" lnSpcReduction="10000"/>
          </a:bodyPr>
          <a:lstStyle/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1961: Kleinrock - queueing theory shows effectiveness of packet-switching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1964: Baran - packet-switching in military nets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1967: ARPAnet conceived by Advanced Research Projects Agency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1969: first ARPAnet node operational</a:t>
            </a:r>
          </a:p>
          <a:p>
            <a:pPr eaLnBrk="1" hangingPunct="1">
              <a:buSzPct val="75000"/>
              <a:buFont typeface="Wingdings" charset="2"/>
              <a:buChar char="§"/>
              <a:defRPr/>
            </a:pPr>
            <a:endParaRPr lang="en-US" sz="2400" dirty="0">
              <a:ea typeface="ＭＳ Ｐゴシック" charset="0"/>
            </a:endParaRPr>
          </a:p>
        </p:txBody>
      </p:sp>
      <p:sp>
        <p:nvSpPr>
          <p:cNvPr id="142341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405688" y="1722438"/>
            <a:ext cx="4786312" cy="2871787"/>
          </a:xfrm>
        </p:spPr>
        <p:txBody>
          <a:bodyPr>
            <a:normAutofit lnSpcReduction="10000"/>
          </a:bodyPr>
          <a:lstStyle/>
          <a:p>
            <a:pPr marL="287338" indent="-287338"/>
            <a:r>
              <a:rPr lang="en-US" altLang="zh-CN" sz="2400"/>
              <a:t>1972: </a:t>
            </a:r>
          </a:p>
          <a:p>
            <a:pPr marL="628650" lvl="1" indent="-233363"/>
            <a:r>
              <a:rPr lang="en-US" altLang="zh-CN">
                <a:ea typeface="宋体" panose="02010600030101010101" pitchFamily="2" charset="-122"/>
              </a:rPr>
              <a:t>ARPAnet public demo</a:t>
            </a:r>
          </a:p>
          <a:p>
            <a:pPr marL="628650" lvl="1" indent="-233363"/>
            <a:r>
              <a:rPr lang="en-US" altLang="zh-CN">
                <a:ea typeface="宋体" panose="02010600030101010101" pitchFamily="2" charset="-122"/>
              </a:rPr>
              <a:t>NCP (Network Control Protocol) first host-host protocol </a:t>
            </a:r>
          </a:p>
          <a:p>
            <a:pPr marL="628650" lvl="1" indent="-233363"/>
            <a:r>
              <a:rPr lang="en-US" altLang="zh-CN">
                <a:ea typeface="宋体" panose="02010600030101010101" pitchFamily="2" charset="-122"/>
              </a:rPr>
              <a:t>first e-mail program</a:t>
            </a:r>
          </a:p>
          <a:p>
            <a:pPr marL="628650" lvl="1" indent="-233363"/>
            <a:r>
              <a:rPr lang="en-US" altLang="zh-CN">
                <a:ea typeface="宋体" panose="02010600030101010101" pitchFamily="2" charset="-122"/>
              </a:rPr>
              <a:t>ARPAnet has 15 nodes</a:t>
            </a:r>
          </a:p>
        </p:txBody>
      </p:sp>
      <p:pic>
        <p:nvPicPr>
          <p:cNvPr id="142338" name="Picture 6" descr="arpane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8"/>
          <a:stretch>
            <a:fillRect/>
          </a:stretch>
        </p:blipFill>
        <p:spPr bwMode="auto">
          <a:xfrm>
            <a:off x="4871864" y="3928774"/>
            <a:ext cx="2716213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42" name="Rectangle 5"/>
          <p:cNvSpPr>
            <a:spLocks noChangeArrowheads="1"/>
          </p:cNvSpPr>
          <p:nvPr/>
        </p:nvSpPr>
        <p:spPr bwMode="auto">
          <a:xfrm>
            <a:off x="2047875" y="1028700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 i="1">
                <a:solidFill>
                  <a:srgbClr val="CC0000"/>
                </a:solidFill>
                <a:latin typeface="Comic Sans MS" panose="030F0702030302020204" pitchFamily="66" charset="0"/>
              </a:rPr>
              <a:t>1961-1972: Early packet-switching principles</a:t>
            </a:r>
            <a:endParaRPr lang="en-US" altLang="zh-CN" sz="2800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42343" name="Picture 11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735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D2A47E-7488-41E8-B4BB-05022DF41D7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443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11424" y="1760537"/>
            <a:ext cx="4506913" cy="44577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zh-CN" sz="2400" dirty="0"/>
              <a:t>1970: </a:t>
            </a:r>
            <a:r>
              <a:rPr lang="en-US" altLang="zh-CN" sz="2400" dirty="0" err="1"/>
              <a:t>ALOHAnet</a:t>
            </a:r>
            <a:r>
              <a:rPr lang="en-US" altLang="zh-CN" sz="2400" dirty="0"/>
              <a:t> satellite network in Hawaii</a:t>
            </a:r>
          </a:p>
          <a:p>
            <a:pPr eaLnBrk="1" hangingPunct="1"/>
            <a:r>
              <a:rPr lang="en-US" altLang="zh-CN" sz="2400" dirty="0"/>
              <a:t>1974: Cerf and Kahn - architecture for interconnecting networks</a:t>
            </a:r>
          </a:p>
          <a:p>
            <a:pPr eaLnBrk="1" hangingPunct="1"/>
            <a:r>
              <a:rPr lang="en-US" altLang="zh-CN" sz="2400" dirty="0"/>
              <a:t>1976: Ethernet at Xerox PARC</a:t>
            </a:r>
          </a:p>
          <a:p>
            <a:pPr eaLnBrk="1" hangingPunct="1"/>
            <a:r>
              <a:rPr lang="en-US" altLang="zh-CN" sz="2400" dirty="0"/>
              <a:t>late70</a:t>
            </a:r>
            <a:r>
              <a:rPr lang="ja-JP" altLang="en-US" sz="2400" dirty="0"/>
              <a:t>’</a:t>
            </a:r>
            <a:r>
              <a:rPr lang="en-US" altLang="ja-JP" sz="2400" dirty="0"/>
              <a:t>s: proprietary architectures: </a:t>
            </a:r>
            <a:r>
              <a:rPr lang="en-US" altLang="ja-JP" sz="2400" dirty="0" err="1"/>
              <a:t>DECnet</a:t>
            </a:r>
            <a:r>
              <a:rPr lang="en-US" altLang="ja-JP" sz="2400" dirty="0"/>
              <a:t>, SNA, XNA</a:t>
            </a:r>
          </a:p>
          <a:p>
            <a:pPr eaLnBrk="1" hangingPunct="1"/>
            <a:r>
              <a:rPr lang="en-US" altLang="zh-CN" sz="2400" dirty="0"/>
              <a:t>late 70</a:t>
            </a:r>
            <a:r>
              <a:rPr lang="ja-JP" altLang="en-US" sz="2400" dirty="0"/>
              <a:t>’</a:t>
            </a:r>
            <a:r>
              <a:rPr lang="en-US" altLang="ja-JP" sz="2400" dirty="0"/>
              <a:t>s: switching fixed length packets (ATM precursor)</a:t>
            </a:r>
          </a:p>
          <a:p>
            <a:pPr eaLnBrk="1" hangingPunct="1"/>
            <a:r>
              <a:rPr lang="en-US" altLang="zh-CN" sz="2400" dirty="0"/>
              <a:t>1979: </a:t>
            </a:r>
            <a:r>
              <a:rPr lang="en-US" altLang="zh-CN" sz="2400" dirty="0" err="1"/>
              <a:t>ARPAnet</a:t>
            </a:r>
            <a:r>
              <a:rPr lang="en-US" altLang="zh-CN" sz="2400" dirty="0"/>
              <a:t> has 200 nodes</a:t>
            </a:r>
          </a:p>
        </p:txBody>
      </p:sp>
      <p:sp>
        <p:nvSpPr>
          <p:cNvPr id="14438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494463" y="2116854"/>
            <a:ext cx="3924300" cy="3487738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0090"/>
                </a:solidFill>
              </a:rPr>
              <a:t>Cerf and Kahn</a:t>
            </a:r>
            <a:r>
              <a:rPr lang="ja-JP" altLang="en-US" sz="2400" dirty="0">
                <a:solidFill>
                  <a:srgbClr val="000090"/>
                </a:solidFill>
              </a:rPr>
              <a:t>’</a:t>
            </a:r>
            <a:r>
              <a:rPr lang="en-US" altLang="ja-JP" sz="2400" dirty="0">
                <a:solidFill>
                  <a:srgbClr val="000090"/>
                </a:solidFill>
              </a:rPr>
              <a:t>s internetworking principles: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minimalism, autonomy - no internal changes required to interconnect networks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best effort service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stateless routers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decentralized control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0090"/>
                </a:solidFill>
              </a:rPr>
              <a:t>define today</a:t>
            </a:r>
            <a:r>
              <a:rPr lang="ja-JP" altLang="en-US" sz="2400" dirty="0">
                <a:solidFill>
                  <a:srgbClr val="000090"/>
                </a:solidFill>
              </a:rPr>
              <a:t>’</a:t>
            </a:r>
            <a:r>
              <a:rPr lang="en-US" altLang="ja-JP" sz="2400" dirty="0">
                <a:solidFill>
                  <a:srgbClr val="000090"/>
                </a:solidFill>
              </a:rPr>
              <a:t>s Internet architecture</a:t>
            </a:r>
            <a:endParaRPr lang="en-US" altLang="zh-CN" sz="2400" dirty="0">
              <a:solidFill>
                <a:srgbClr val="000090"/>
              </a:solidFill>
            </a:endParaRPr>
          </a:p>
        </p:txBody>
      </p:sp>
      <p:sp>
        <p:nvSpPr>
          <p:cNvPr id="144388" name="Rectangle 5"/>
          <p:cNvSpPr>
            <a:spLocks noChangeArrowheads="1"/>
          </p:cNvSpPr>
          <p:nvPr/>
        </p:nvSpPr>
        <p:spPr bwMode="auto">
          <a:xfrm>
            <a:off x="2047876" y="1028700"/>
            <a:ext cx="79724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rgbClr val="CC0000"/>
                </a:solidFill>
                <a:latin typeface="Comic Sans MS" panose="030F0702030302020204" pitchFamily="66" charset="0"/>
              </a:rPr>
              <a:t>1972-1980: Internetworking, new and proprietary nets</a:t>
            </a:r>
            <a:endParaRPr lang="en-US" altLang="zh-CN" sz="4000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44389" name="Rectangle 6"/>
          <p:cNvSpPr>
            <a:spLocks noChangeArrowheads="1"/>
          </p:cNvSpPr>
          <p:nvPr/>
        </p:nvSpPr>
        <p:spPr bwMode="auto">
          <a:xfrm>
            <a:off x="6494463" y="1982788"/>
            <a:ext cx="3878262" cy="3619500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Times New Roman" panose="02020603050405020304" pitchFamily="18" charset="0"/>
            </a:endParaRPr>
          </a:p>
        </p:txBody>
      </p:sp>
      <p:sp>
        <p:nvSpPr>
          <p:cNvPr id="144390" name="Rectangle 2"/>
          <p:cNvSpPr>
            <a:spLocks noChangeArrowheads="1"/>
          </p:cNvSpPr>
          <p:nvPr/>
        </p:nvSpPr>
        <p:spPr bwMode="auto">
          <a:xfrm>
            <a:off x="1901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zh-CN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44391" name="Picture 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29754322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486F53E-A111-4759-BFE7-705D542E1145}" type="slidenum">
              <a:rPr lang="en-US" altLang="zh-CN" sz="1200" smtClean="0">
                <a:latin typeface="Tahoma" panose="020B0604030504040204" pitchFamily="34" charset="0"/>
              </a:rPr>
              <a:pPr/>
              <a:t>78</a:t>
            </a:fld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4643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01825" y="1738122"/>
            <a:ext cx="3810000" cy="4457700"/>
          </a:xfrm>
        </p:spPr>
        <p:txBody>
          <a:bodyPr/>
          <a:lstStyle/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1983: deployment of TCP/IP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1982: </a:t>
            </a:r>
            <a:r>
              <a:rPr lang="en-US" altLang="zh-CN" sz="2400" dirty="0" err="1"/>
              <a:t>smtp</a:t>
            </a:r>
            <a:r>
              <a:rPr lang="en-US" altLang="zh-CN" sz="2400" dirty="0"/>
              <a:t> e-mail protocol defined 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1983: DNS defined for name-to-IP-address translation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1985: ftp protocol defined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1988: TCP congestion control</a:t>
            </a:r>
          </a:p>
        </p:txBody>
      </p:sp>
      <p:sp>
        <p:nvSpPr>
          <p:cNvPr id="15974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630832" y="1811338"/>
            <a:ext cx="3810000" cy="4448175"/>
          </a:xfrm>
        </p:spPr>
        <p:txBody>
          <a:bodyPr/>
          <a:lstStyle/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new national networks: CSnet, BITnet, NSFnet, Minitel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100,000 hosts connected to confederation of networks</a:t>
            </a:r>
          </a:p>
          <a:p>
            <a:pPr eaLnBrk="1" hangingPunct="1">
              <a:buSzPct val="75000"/>
              <a:buFont typeface="Wingdings" charset="2"/>
              <a:buChar char="§"/>
              <a:defRPr/>
            </a:pPr>
            <a:endParaRPr lang="en-US" sz="2400" dirty="0">
              <a:ea typeface="ＭＳ Ｐゴシック" charset="0"/>
            </a:endParaRPr>
          </a:p>
        </p:txBody>
      </p:sp>
      <p:sp>
        <p:nvSpPr>
          <p:cNvPr id="146436" name="Rectangle 5"/>
          <p:cNvSpPr>
            <a:spLocks noChangeArrowheads="1"/>
          </p:cNvSpPr>
          <p:nvPr/>
        </p:nvSpPr>
        <p:spPr bwMode="auto">
          <a:xfrm>
            <a:off x="2047875" y="1028700"/>
            <a:ext cx="7962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rgbClr val="CC0000"/>
                </a:solidFill>
                <a:latin typeface="Comic Sans MS" panose="030F0702030302020204" pitchFamily="66" charset="0"/>
              </a:rPr>
              <a:t>1980-1990: new protocols, a proliferation of networks</a:t>
            </a:r>
            <a:endParaRPr lang="en-US" altLang="zh-CN" sz="4000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46437" name="Rectangle 2"/>
          <p:cNvSpPr>
            <a:spLocks noChangeArrowheads="1"/>
          </p:cNvSpPr>
          <p:nvPr/>
        </p:nvSpPr>
        <p:spPr bwMode="auto">
          <a:xfrm>
            <a:off x="1901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zh-CN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46438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31379521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13178E6-900C-4882-AE66-AB7F2A4FF69A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6179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71464" y="1916832"/>
            <a:ext cx="5040560" cy="396044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buSzPct val="70000"/>
              <a:buFont typeface="Wingdings" panose="05000000000000000000" pitchFamily="2" charset="2"/>
              <a:buChar char="v"/>
            </a:pPr>
            <a:r>
              <a:rPr lang="en-US" altLang="zh-CN" sz="2600" dirty="0"/>
              <a:t>early 1990</a:t>
            </a:r>
            <a:r>
              <a:rPr lang="ja-JP" altLang="en-US" sz="2600" dirty="0"/>
              <a:t>’</a:t>
            </a:r>
            <a:r>
              <a:rPr lang="en-US" altLang="ja-JP" sz="2600" dirty="0"/>
              <a:t>s: </a:t>
            </a:r>
            <a:r>
              <a:rPr lang="en-US" altLang="ja-JP" sz="2600" dirty="0" err="1"/>
              <a:t>ARPAnet</a:t>
            </a:r>
            <a:r>
              <a:rPr lang="en-US" altLang="ja-JP" sz="2600" dirty="0"/>
              <a:t> decommissioned</a:t>
            </a:r>
          </a:p>
          <a:p>
            <a:pPr>
              <a:lnSpc>
                <a:spcPct val="110000"/>
              </a:lnSpc>
              <a:buSzPct val="70000"/>
              <a:buFont typeface="Wingdings" panose="05000000000000000000" pitchFamily="2" charset="2"/>
              <a:buChar char="v"/>
            </a:pPr>
            <a:r>
              <a:rPr lang="en-US" altLang="zh-CN" sz="2600" dirty="0"/>
              <a:t>1991: NSF lifts restrictions on commercial use of </a:t>
            </a:r>
            <a:r>
              <a:rPr lang="en-US" altLang="zh-CN" sz="2600" dirty="0" err="1"/>
              <a:t>NSFnet</a:t>
            </a:r>
            <a:r>
              <a:rPr lang="en-US" altLang="zh-CN" sz="2600" dirty="0"/>
              <a:t> (decommissioned, 1995)</a:t>
            </a:r>
          </a:p>
          <a:p>
            <a:pPr>
              <a:lnSpc>
                <a:spcPct val="110000"/>
              </a:lnSpc>
              <a:buSzPct val="70000"/>
              <a:buFont typeface="Wingdings" panose="05000000000000000000" pitchFamily="2" charset="2"/>
              <a:buChar char="v"/>
            </a:pPr>
            <a:r>
              <a:rPr lang="en-US" altLang="zh-CN" sz="2600" dirty="0"/>
              <a:t>early 1990s: Web</a:t>
            </a:r>
          </a:p>
          <a:p>
            <a:pPr marL="569913" lvl="1" indent="-225425"/>
            <a:r>
              <a:rPr lang="en-US" altLang="zh-CN" dirty="0">
                <a:ea typeface="宋体" panose="02010600030101010101" pitchFamily="2" charset="-122"/>
              </a:rPr>
              <a:t>hypertext [Bush 1945, Nelson 1960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s]</a:t>
            </a:r>
          </a:p>
          <a:p>
            <a:pPr marL="569913" lvl="1" indent="-225425"/>
            <a:r>
              <a:rPr lang="en-US" altLang="zh-CN" dirty="0">
                <a:ea typeface="宋体" panose="02010600030101010101" pitchFamily="2" charset="-122"/>
              </a:rPr>
              <a:t>HTML, HTTP: Berners-Lee</a:t>
            </a:r>
          </a:p>
          <a:p>
            <a:pPr marL="569913" lvl="1" indent="-225425"/>
            <a:r>
              <a:rPr lang="en-US" altLang="zh-CN" dirty="0">
                <a:ea typeface="宋体" panose="02010600030101010101" pitchFamily="2" charset="-122"/>
              </a:rPr>
              <a:t>1994: Mosaic, later Netscape</a:t>
            </a:r>
          </a:p>
          <a:p>
            <a:pPr marL="569913" lvl="1" indent="-225425"/>
            <a:r>
              <a:rPr lang="en-US" altLang="zh-CN" dirty="0">
                <a:ea typeface="宋体" panose="02010600030101010101" pitchFamily="2" charset="-122"/>
              </a:rPr>
              <a:t>late 1990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s: commercialization</a:t>
            </a:r>
            <a:r>
              <a:rPr lang="en-US" altLang="ja-JP" sz="2000" dirty="0">
                <a:ea typeface="MS PGothic" panose="020B0600070205080204" pitchFamily="34" charset="-128"/>
              </a:rPr>
              <a:t> of the Web</a:t>
            </a:r>
          </a:p>
          <a:p>
            <a:pPr marL="287338" indent="-287338"/>
            <a:endParaRPr lang="en-US" altLang="zh-CN" sz="2400" dirty="0"/>
          </a:p>
          <a:p>
            <a:pPr marL="287338" indent="-287338"/>
            <a:endParaRPr lang="en-US" altLang="zh-CN" sz="2400" dirty="0"/>
          </a:p>
        </p:txBody>
      </p:sp>
      <p:sp>
        <p:nvSpPr>
          <p:cNvPr id="16179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960096" y="1938739"/>
            <a:ext cx="4392488" cy="44481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late 1990</a:t>
            </a:r>
            <a:r>
              <a:rPr lang="ja-JP" altLang="en-US" sz="2400" dirty="0"/>
              <a:t>’</a:t>
            </a:r>
            <a:r>
              <a:rPr lang="en-US" altLang="ja-JP" sz="2400" dirty="0"/>
              <a:t>s – 2000</a:t>
            </a:r>
            <a:r>
              <a:rPr lang="ja-JP" altLang="en-US" sz="2400" dirty="0"/>
              <a:t>’</a:t>
            </a:r>
            <a:r>
              <a:rPr lang="en-US" altLang="ja-JP" sz="2400" dirty="0"/>
              <a:t>s: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more killer apps: instant messaging, P2P file sharing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network security to forefront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est. 50 million host, 100 million+ users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backbone links running at </a:t>
            </a:r>
            <a:r>
              <a:rPr lang="en-US" altLang="zh-CN" sz="2400" dirty="0" err="1"/>
              <a:t>Gbps</a:t>
            </a:r>
            <a:endParaRPr lang="en-US" altLang="zh-CN" sz="2400" dirty="0"/>
          </a:p>
          <a:p>
            <a:pPr eaLnBrk="1" hangingPunct="1"/>
            <a:endParaRPr lang="en-US" altLang="zh-CN" sz="2000" dirty="0"/>
          </a:p>
        </p:txBody>
      </p:sp>
      <p:sp>
        <p:nvSpPr>
          <p:cNvPr id="148484" name="Rectangle 5"/>
          <p:cNvSpPr>
            <a:spLocks noChangeArrowheads="1"/>
          </p:cNvSpPr>
          <p:nvPr/>
        </p:nvSpPr>
        <p:spPr bwMode="auto">
          <a:xfrm>
            <a:off x="2047875" y="1028700"/>
            <a:ext cx="7962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1990, 2000</a:t>
            </a:r>
            <a:r>
              <a:rPr lang="ja-JP" altLang="en-US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’</a:t>
            </a:r>
            <a:r>
              <a:rPr lang="en-US" altLang="ja-JP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s: commercialization, the Web, new apps</a:t>
            </a:r>
            <a:endParaRPr lang="en-US" altLang="zh-CN" sz="2800" u="sng" dirty="0">
              <a:solidFill>
                <a:srgbClr val="CC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48485" name="Rectangle 2"/>
          <p:cNvSpPr>
            <a:spLocks noChangeArrowheads="1"/>
          </p:cNvSpPr>
          <p:nvPr/>
        </p:nvSpPr>
        <p:spPr bwMode="auto">
          <a:xfrm>
            <a:off x="1901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zh-CN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48486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785814"/>
            <a:ext cx="36560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1895418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71464" y="836712"/>
            <a:ext cx="10393487" cy="720724"/>
          </a:xfrm>
        </p:spPr>
        <p:txBody>
          <a:bodyPr/>
          <a:lstStyle/>
          <a:p>
            <a:r>
              <a:rPr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Chapter 1: outline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1631504" y="2060848"/>
            <a:ext cx="10033447" cy="4247876"/>
          </a:xfrm>
        </p:spPr>
        <p:txBody>
          <a:bodyPr/>
          <a:lstStyle/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1.1 What </a:t>
            </a:r>
            <a:r>
              <a:rPr kumimoji="0" lang="en-US" altLang="zh-CN" i="1" dirty="0">
                <a:solidFill>
                  <a:srgbClr val="FF0000"/>
                </a:solidFill>
                <a:ea typeface="宋体" panose="02010600030101010101" pitchFamily="2" charset="-122"/>
              </a:rPr>
              <a:t>is</a:t>
            </a:r>
            <a:r>
              <a:rPr kumimoji="0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 the Internet?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1.2</a:t>
            </a:r>
            <a:r>
              <a:rPr kumimoji="0" lang="en-US" altLang="zh-CN" dirty="0">
                <a:ea typeface="宋体" panose="02010600030101010101" pitchFamily="2" charset="-122"/>
              </a:rPr>
              <a:t> </a:t>
            </a: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Network edge</a:t>
            </a:r>
          </a:p>
          <a:p>
            <a:pPr lvl="2">
              <a:buClr>
                <a:srgbClr val="000099"/>
              </a:buClr>
              <a:buSzPct val="85000"/>
              <a:buFont typeface="Wingdings" panose="05000000000000000000" pitchFamily="2" charset="2"/>
              <a:buChar char="v"/>
            </a:pP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 end systems, access networks, links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1.3 Network core</a:t>
            </a:r>
          </a:p>
          <a:p>
            <a:pPr lvl="2">
              <a:buClr>
                <a:srgbClr val="000099"/>
              </a:buClr>
              <a:buSzPct val="85000"/>
              <a:buFont typeface="Wingdings" panose="05000000000000000000" pitchFamily="2" charset="2"/>
              <a:buChar char="v"/>
            </a:pP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 circuit switching, packet switching, network structure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1.4 Delay, loss and throughput in packet-switched networks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1.5 Protocol layers, service models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1.6 Networks under attack: security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1.7 History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3568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D5FDFEF-87AD-4096-A875-E75155382131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80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6384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31504" y="1340768"/>
            <a:ext cx="7502525" cy="44577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00000"/>
                </a:solidFill>
              </a:rPr>
              <a:t>2005-present</a:t>
            </a:r>
          </a:p>
          <a:p>
            <a:pPr eaLnBrk="1" hangingPunct="1"/>
            <a:r>
              <a:rPr lang="en-US" altLang="zh-CN" sz="2400" dirty="0"/>
              <a:t>~5B devices attached to Internet </a:t>
            </a:r>
            <a:r>
              <a:rPr lang="en-US" altLang="zh-CN" sz="1800" dirty="0"/>
              <a:t>(2016)</a:t>
            </a:r>
          </a:p>
          <a:p>
            <a:pPr marL="682625" lvl="1" indent="-225425"/>
            <a:r>
              <a:rPr lang="en-US" altLang="zh-CN" sz="2000" dirty="0">
                <a:ea typeface="MS PGothic" panose="020B0600070205080204" pitchFamily="34" charset="-128"/>
              </a:rPr>
              <a:t>smartphones and tablets</a:t>
            </a:r>
          </a:p>
          <a:p>
            <a:pPr eaLnBrk="1" hangingPunct="1"/>
            <a:r>
              <a:rPr lang="en-US" altLang="zh-CN" sz="2400" dirty="0"/>
              <a:t>aggressive deployment of broadband access</a:t>
            </a:r>
          </a:p>
          <a:p>
            <a:pPr eaLnBrk="1" hangingPunct="1"/>
            <a:r>
              <a:rPr lang="en-US" altLang="zh-CN" sz="2400" dirty="0"/>
              <a:t>increasing ubiquity of high-speed wireless access</a:t>
            </a:r>
          </a:p>
          <a:p>
            <a:pPr eaLnBrk="1" hangingPunct="1"/>
            <a:r>
              <a:rPr lang="en-US" altLang="zh-CN" sz="2400" dirty="0"/>
              <a:t>emergence of online social networks: </a:t>
            </a:r>
          </a:p>
          <a:p>
            <a:pPr marL="682625" lvl="1" indent="-225425"/>
            <a:r>
              <a:rPr lang="en-US" altLang="zh-CN" sz="2000" dirty="0">
                <a:ea typeface="MS PGothic" panose="020B0600070205080204" pitchFamily="34" charset="-128"/>
              </a:rPr>
              <a:t>Facebook: ~ one billion users</a:t>
            </a:r>
            <a:endParaRPr lang="en-US" altLang="zh-CN" dirty="0">
              <a:ea typeface="MS PGothic" panose="020B0600070205080204" pitchFamily="34" charset="-128"/>
            </a:endParaRPr>
          </a:p>
          <a:p>
            <a:pPr eaLnBrk="1" hangingPunct="1"/>
            <a:r>
              <a:rPr lang="en-US" altLang="zh-CN" sz="2400" dirty="0"/>
              <a:t>service providers (Google, Microsoft) create their own networks</a:t>
            </a:r>
          </a:p>
          <a:p>
            <a:pPr marL="682625" lvl="1" indent="-225425"/>
            <a:r>
              <a:rPr lang="en-US" altLang="zh-CN" dirty="0">
                <a:ea typeface="MS PGothic" panose="020B0600070205080204" pitchFamily="34" charset="-128"/>
              </a:rPr>
              <a:t>bypass  Internet, providing </a:t>
            </a:r>
            <a:r>
              <a:rPr lang="en-US" altLang="ja-JP" dirty="0">
                <a:ea typeface="MS PGothic" panose="020B0600070205080204" pitchFamily="34" charset="-128"/>
              </a:rPr>
              <a:t>"instantaneous" access to search, video content, email, etc.</a:t>
            </a:r>
          </a:p>
          <a:p>
            <a:pPr eaLnBrk="1" hangingPunct="1"/>
            <a:r>
              <a:rPr lang="en-US" altLang="zh-CN" sz="2400" dirty="0"/>
              <a:t>e-commerce, universities, enterprises running their services in </a:t>
            </a:r>
            <a:r>
              <a:rPr lang="en-US" altLang="ja-JP" sz="2400" dirty="0"/>
              <a:t>"cloud" (e.g., Amazon EC2)</a:t>
            </a:r>
            <a:endParaRPr lang="en-US" altLang="zh-CN" sz="2400" dirty="0"/>
          </a:p>
        </p:txBody>
      </p:sp>
      <p:sp>
        <p:nvSpPr>
          <p:cNvPr id="150531" name="Rectangle 2"/>
          <p:cNvSpPr>
            <a:spLocks noChangeArrowheads="1"/>
          </p:cNvSpPr>
          <p:nvPr/>
        </p:nvSpPr>
        <p:spPr bwMode="auto">
          <a:xfrm>
            <a:off x="1901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000" dirty="0">
                <a:solidFill>
                  <a:srgbClr val="000099"/>
                </a:solidFill>
                <a:latin typeface="Comic Sans MS" panose="030F0702030302020204" pitchFamily="66" charset="0"/>
              </a:rPr>
              <a:t>Internet history</a:t>
            </a:r>
            <a:endParaRPr lang="en-US" altLang="zh-CN" sz="44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50532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5" y="900113"/>
            <a:ext cx="4122167" cy="152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1030700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8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AA4A8E-7909-4FFD-A8E6-0B8E4343A0C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81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525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91544" y="121268"/>
            <a:ext cx="7772400" cy="903287"/>
          </a:xfrm>
        </p:spPr>
        <p:txBody>
          <a:bodyPr/>
          <a:lstStyle/>
          <a:p>
            <a:pPr eaLnBrk="1" hangingPunct="1"/>
            <a:r>
              <a:rPr lang="en-US" altLang="zh-CN" dirty="0"/>
              <a:t>Introduction: summary</a:t>
            </a:r>
          </a:p>
        </p:txBody>
      </p:sp>
      <p:sp>
        <p:nvSpPr>
          <p:cNvPr id="16589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135560" y="1268760"/>
            <a:ext cx="4384675" cy="518953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covered a </a:t>
            </a:r>
            <a:r>
              <a:rPr lang="en-US" altLang="ja-JP" i="1" dirty="0">
                <a:solidFill>
                  <a:srgbClr val="CC0000"/>
                </a:solidFill>
              </a:rPr>
              <a:t>"ton" of material!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Internet overview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what'</a:t>
            </a:r>
            <a:r>
              <a:rPr lang="en-US" altLang="ja-JP" sz="2400" dirty="0"/>
              <a:t>s a protocol?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network edge, core, access network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packet-switching versus circuit-switching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Internet structure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performance: loss, delay, throughput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layering, service models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security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history</a:t>
            </a:r>
          </a:p>
        </p:txBody>
      </p:sp>
      <p:sp>
        <p:nvSpPr>
          <p:cNvPr id="16589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608168" y="1412776"/>
            <a:ext cx="3724275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you now have:</a:t>
            </a:r>
            <a:r>
              <a:rPr lang="en-US" altLang="zh-CN" sz="24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context, overview, </a:t>
            </a:r>
            <a:r>
              <a:rPr lang="en-US" altLang="ja-JP" sz="2400" dirty="0"/>
              <a:t>"feel" of networking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more depth, detail </a:t>
            </a:r>
            <a:r>
              <a:rPr lang="en-US" altLang="zh-CN" sz="2400" i="1" dirty="0"/>
              <a:t>to follow!</a:t>
            </a:r>
            <a:endParaRPr lang="en-US" altLang="zh-CN" sz="2400" dirty="0"/>
          </a:p>
        </p:txBody>
      </p:sp>
      <p:pic>
        <p:nvPicPr>
          <p:cNvPr id="152578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836614"/>
            <a:ext cx="54848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18435420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7" name="Rectangle 3"/>
          <p:cNvSpPr>
            <a:spLocks noChangeArrowheads="1"/>
          </p:cNvSpPr>
          <p:nvPr/>
        </p:nvSpPr>
        <p:spPr bwMode="auto">
          <a:xfrm>
            <a:off x="3673476" y="1477964"/>
            <a:ext cx="4487863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r>
              <a:rPr lang="en-US" altLang="zh-CN" sz="4400">
                <a:solidFill>
                  <a:srgbClr val="000099"/>
                </a:solidFill>
                <a:latin typeface="Gill Sans MT" panose="020B0502020104020203" pitchFamily="34" charset="0"/>
              </a:rPr>
              <a:t>Chapter 1</a:t>
            </a:r>
            <a:br>
              <a:rPr lang="en-US" altLang="zh-CN" sz="4800">
                <a:solidFill>
                  <a:srgbClr val="000099"/>
                </a:solidFill>
                <a:latin typeface="Gill Sans MT" panose="020B0502020104020203" pitchFamily="34" charset="0"/>
              </a:rPr>
            </a:br>
            <a:r>
              <a:rPr lang="en-US" altLang="zh-CN" sz="4400">
                <a:solidFill>
                  <a:srgbClr val="000099"/>
                </a:solidFill>
                <a:latin typeface="Gill Sans MT" panose="020B0502020104020203" pitchFamily="34" charset="0"/>
              </a:rPr>
              <a:t>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16142615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>
            <a:grpSpLocks/>
          </p:cNvGrpSpPr>
          <p:nvPr/>
        </p:nvGrpSpPr>
        <p:grpSpPr bwMode="auto">
          <a:xfrm>
            <a:off x="2794001" y="798513"/>
            <a:ext cx="5643563" cy="4216400"/>
            <a:chOff x="824874" y="353539"/>
            <a:chExt cx="5643193" cy="4216279"/>
          </a:xfrm>
        </p:grpSpPr>
        <p:sp>
          <p:nvSpPr>
            <p:cNvPr id="62" name="Freeform 61"/>
            <p:cNvSpPr/>
            <p:nvPr/>
          </p:nvSpPr>
          <p:spPr>
            <a:xfrm>
              <a:off x="824874" y="366239"/>
              <a:ext cx="431772" cy="4203579"/>
            </a:xfrm>
            <a:custGeom>
              <a:avLst/>
              <a:gdLst>
                <a:gd name="connsiteX0" fmla="*/ 0 w 432078"/>
                <a:gd name="connsiteY0" fmla="*/ 4203185 h 4255561"/>
                <a:gd name="connsiteX1" fmla="*/ 418984 w 432078"/>
                <a:gd name="connsiteY1" fmla="*/ 3430637 h 4255561"/>
                <a:gd name="connsiteX2" fmla="*/ 432078 w 432078"/>
                <a:gd name="connsiteY2" fmla="*/ 0 h 4255561"/>
                <a:gd name="connsiteX3" fmla="*/ 117839 w 432078"/>
                <a:gd name="connsiteY3" fmla="*/ 4255561 h 4255561"/>
                <a:gd name="connsiteX0" fmla="*/ 26187 w 458265"/>
                <a:gd name="connsiteY0" fmla="*/ 4203185 h 4216279"/>
                <a:gd name="connsiteX1" fmla="*/ 445171 w 458265"/>
                <a:gd name="connsiteY1" fmla="*/ 3430637 h 4216279"/>
                <a:gd name="connsiteX2" fmla="*/ 458265 w 458265"/>
                <a:gd name="connsiteY2" fmla="*/ 0 h 4216279"/>
                <a:gd name="connsiteX3" fmla="*/ 0 w 458265"/>
                <a:gd name="connsiteY3" fmla="*/ 4216279 h 4216279"/>
                <a:gd name="connsiteX0" fmla="*/ 0 w 432078"/>
                <a:gd name="connsiteY0" fmla="*/ 4203185 h 4203185"/>
                <a:gd name="connsiteX1" fmla="*/ 418984 w 432078"/>
                <a:gd name="connsiteY1" fmla="*/ 3430637 h 4203185"/>
                <a:gd name="connsiteX2" fmla="*/ 432078 w 432078"/>
                <a:gd name="connsiteY2" fmla="*/ 0 h 4203185"/>
                <a:gd name="connsiteX3" fmla="*/ 13093 w 432078"/>
                <a:gd name="connsiteY3" fmla="*/ 4203185 h 4203185"/>
                <a:gd name="connsiteX0" fmla="*/ 0 w 432078"/>
                <a:gd name="connsiteY0" fmla="*/ 4203185 h 4203185"/>
                <a:gd name="connsiteX1" fmla="*/ 418984 w 432078"/>
                <a:gd name="connsiteY1" fmla="*/ 3430637 h 4203185"/>
                <a:gd name="connsiteX2" fmla="*/ 432078 w 432078"/>
                <a:gd name="connsiteY2" fmla="*/ 0 h 4203185"/>
                <a:gd name="connsiteX3" fmla="*/ 13093 w 432078"/>
                <a:gd name="connsiteY3" fmla="*/ 4203185 h 4203185"/>
                <a:gd name="connsiteX4" fmla="*/ 0 w 432078"/>
                <a:gd name="connsiteY4" fmla="*/ 4203185 h 420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78" h="4203185">
                  <a:moveTo>
                    <a:pt x="0" y="4203185"/>
                  </a:moveTo>
                  <a:lnTo>
                    <a:pt x="418984" y="3430637"/>
                  </a:lnTo>
                  <a:cubicBezTo>
                    <a:pt x="423349" y="2287091"/>
                    <a:pt x="427713" y="1143546"/>
                    <a:pt x="432078" y="0"/>
                  </a:cubicBezTo>
                  <a:lnTo>
                    <a:pt x="13093" y="4203185"/>
                  </a:lnTo>
                  <a:lnTo>
                    <a:pt x="0" y="420318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85000"/>
                  </a:schemeClr>
                </a:gs>
                <a:gs pos="100000">
                  <a:srgbClr val="000000"/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1243947" y="353539"/>
              <a:ext cx="5224120" cy="3430489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156674" name="Picture 12" descr="seg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214" y="5173663"/>
            <a:ext cx="3959225" cy="10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6675" name="Group 48"/>
          <p:cNvGrpSpPr>
            <a:grpSpLocks/>
          </p:cNvGrpSpPr>
          <p:nvPr/>
        </p:nvGrpSpPr>
        <p:grpSpPr bwMode="auto">
          <a:xfrm>
            <a:off x="1419225" y="3981450"/>
            <a:ext cx="1562100" cy="1511300"/>
            <a:chOff x="-44" y="1473"/>
            <a:chExt cx="981" cy="1105"/>
          </a:xfrm>
        </p:grpSpPr>
        <p:pic>
          <p:nvPicPr>
            <p:cNvPr id="156708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6709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pic>
        <p:nvPicPr>
          <p:cNvPr id="156676" name="Picture 120" descr="access_point_stylized_smal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4221163"/>
            <a:ext cx="1389062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7" name="Picture 10" descr="ethern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38425" y="4567238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8" name="Picture 11" descr="ethern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075" y="4570413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9" name="Picture 20" descr="ethern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31325" y="4589463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7" name="Group 66"/>
          <p:cNvGrpSpPr>
            <a:grpSpLocks/>
          </p:cNvGrpSpPr>
          <p:nvPr/>
        </p:nvGrpSpPr>
        <p:grpSpPr bwMode="auto">
          <a:xfrm>
            <a:off x="6080126" y="1162051"/>
            <a:ext cx="2359661" cy="3171825"/>
            <a:chOff x="4556452" y="1162095"/>
            <a:chExt cx="2358584" cy="3172030"/>
          </a:xfrm>
        </p:grpSpPr>
        <p:cxnSp>
          <p:nvCxnSpPr>
            <p:cNvPr id="156695" name="Straight Connector 46"/>
            <p:cNvCxnSpPr>
              <a:cxnSpLocks noChangeShapeType="1"/>
            </p:cNvCxnSpPr>
            <p:nvPr/>
          </p:nvCxnSpPr>
          <p:spPr bwMode="auto">
            <a:xfrm>
              <a:off x="5630098" y="2252175"/>
              <a:ext cx="0" cy="2081950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56696" name="Group 31"/>
            <p:cNvGrpSpPr>
              <a:grpSpLocks/>
            </p:cNvGrpSpPr>
            <p:nvPr/>
          </p:nvGrpSpPr>
          <p:grpSpPr bwMode="auto">
            <a:xfrm>
              <a:off x="4635010" y="2856756"/>
              <a:ext cx="2190234" cy="1220926"/>
              <a:chOff x="3862510" y="4375664"/>
              <a:chExt cx="2190234" cy="1220926"/>
            </a:xfrm>
          </p:grpSpPr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3871225" y="4425779"/>
                <a:ext cx="2164362" cy="11526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rgbClr val="000090">
                    <a:alpha val="42999"/>
                  </a:srgbClr>
                </a:outerShdw>
              </a:effec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56704" name="TextBox 26"/>
              <p:cNvSpPr txBox="1">
                <a:spLocks noChangeArrowheads="1"/>
              </p:cNvSpPr>
              <p:nvPr/>
            </p:nvSpPr>
            <p:spPr bwMode="auto">
              <a:xfrm>
                <a:off x="3864450" y="4375664"/>
                <a:ext cx="2100899" cy="12209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2200"/>
                  </a:lnSpc>
                </a:pPr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Transport</a:t>
                </a:r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 (TCP/UDP)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Network</a:t>
                </a:r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 (IP)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Link</a:t>
                </a:r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 (Ethernet)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Physical</a:t>
                </a:r>
              </a:p>
            </p:txBody>
          </p:sp>
          <p:cxnSp>
            <p:nvCxnSpPr>
              <p:cNvPr id="156705" name="Straight Connector 28"/>
              <p:cNvCxnSpPr>
                <a:cxnSpLocks noChangeShapeType="1"/>
              </p:cNvCxnSpPr>
              <p:nvPr/>
            </p:nvCxnSpPr>
            <p:spPr bwMode="auto">
              <a:xfrm>
                <a:off x="3862510" y="474004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6706" name="Straight Connector 29"/>
              <p:cNvCxnSpPr>
                <a:cxnSpLocks noChangeShapeType="1"/>
              </p:cNvCxnSpPr>
              <p:nvPr/>
            </p:nvCxnSpPr>
            <p:spPr bwMode="auto">
              <a:xfrm>
                <a:off x="3870887" y="502338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6707" name="Straight Connector 30"/>
              <p:cNvCxnSpPr>
                <a:cxnSpLocks noChangeShapeType="1"/>
              </p:cNvCxnSpPr>
              <p:nvPr/>
            </p:nvCxnSpPr>
            <p:spPr bwMode="auto">
              <a:xfrm>
                <a:off x="3879264" y="530672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56697" name="Group 35"/>
            <p:cNvGrpSpPr>
              <a:grpSpLocks/>
            </p:cNvGrpSpPr>
            <p:nvPr/>
          </p:nvGrpSpPr>
          <p:grpSpPr bwMode="auto">
            <a:xfrm>
              <a:off x="4755995" y="1162095"/>
              <a:ext cx="1641047" cy="1020829"/>
              <a:chOff x="4075146" y="5836665"/>
              <a:chExt cx="1641047" cy="1020829"/>
            </a:xfrm>
          </p:grpSpPr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4191372" y="5836665"/>
                <a:ext cx="1464594" cy="102082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rgbClr val="000090">
                    <a:alpha val="42999"/>
                  </a:srgbClr>
                </a:outerShdw>
              </a:effec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56702" name="TextBox 34"/>
              <p:cNvSpPr txBox="1">
                <a:spLocks noChangeArrowheads="1"/>
              </p:cNvSpPr>
              <p:nvPr/>
            </p:nvSpPr>
            <p:spPr bwMode="auto">
              <a:xfrm>
                <a:off x="4075146" y="5913072"/>
                <a:ext cx="1641047" cy="892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application</a:t>
                </a:r>
              </a:p>
              <a:p>
                <a:pPr algn="ctr"/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(www browser, </a:t>
                </a:r>
              </a:p>
              <a:p>
                <a:pPr algn="ctr"/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email client</a:t>
                </a:r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)</a:t>
                </a:r>
              </a:p>
            </p:txBody>
          </p:sp>
        </p:grpSp>
        <p:cxnSp>
          <p:nvCxnSpPr>
            <p:cNvPr id="156698" name="Straight Connector 37"/>
            <p:cNvCxnSpPr>
              <a:cxnSpLocks noChangeShapeType="1"/>
            </p:cNvCxnSpPr>
            <p:nvPr/>
          </p:nvCxnSpPr>
          <p:spPr bwMode="auto">
            <a:xfrm flipV="1">
              <a:off x="4556452" y="2631900"/>
              <a:ext cx="2108014" cy="13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6699" name="TextBox 38"/>
            <p:cNvSpPr txBox="1">
              <a:spLocks noChangeArrowheads="1"/>
            </p:cNvSpPr>
            <p:nvPr/>
          </p:nvSpPr>
          <p:spPr bwMode="auto">
            <a:xfrm>
              <a:off x="5839591" y="2252173"/>
              <a:ext cx="1075445" cy="307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application</a:t>
              </a:r>
            </a:p>
          </p:txBody>
        </p:sp>
        <p:sp>
          <p:nvSpPr>
            <p:cNvPr id="156700" name="TextBox 39"/>
            <p:cNvSpPr txBox="1">
              <a:spLocks noChangeArrowheads="1"/>
            </p:cNvSpPr>
            <p:nvPr/>
          </p:nvSpPr>
          <p:spPr bwMode="auto">
            <a:xfrm>
              <a:off x="6101635" y="2627171"/>
              <a:ext cx="452162" cy="307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OS</a:t>
              </a:r>
            </a:p>
          </p:txBody>
        </p:sp>
      </p:grpSp>
      <p:grpSp>
        <p:nvGrpSpPr>
          <p:cNvPr id="66" name="Group 65"/>
          <p:cNvGrpSpPr>
            <a:grpSpLocks/>
          </p:cNvGrpSpPr>
          <p:nvPr/>
        </p:nvGrpSpPr>
        <p:grpSpPr bwMode="auto">
          <a:xfrm>
            <a:off x="3300413" y="877888"/>
            <a:ext cx="2872846" cy="3195806"/>
            <a:chOff x="1775964" y="877299"/>
            <a:chExt cx="2872820" cy="3196456"/>
          </a:xfrm>
        </p:grpSpPr>
        <p:grpSp>
          <p:nvGrpSpPr>
            <p:cNvPr id="156682" name="Group 44"/>
            <p:cNvGrpSpPr>
              <a:grpSpLocks/>
            </p:cNvGrpSpPr>
            <p:nvPr/>
          </p:nvGrpSpPr>
          <p:grpSpPr bwMode="auto">
            <a:xfrm>
              <a:off x="1846152" y="877299"/>
              <a:ext cx="1597376" cy="3168757"/>
              <a:chOff x="1636659" y="183316"/>
              <a:chExt cx="1597376" cy="3168757"/>
            </a:xfrm>
          </p:grpSpPr>
          <p:grpSp>
            <p:nvGrpSpPr>
              <p:cNvPr id="156687" name="Group 22"/>
              <p:cNvGrpSpPr>
                <a:grpSpLocks/>
              </p:cNvGrpSpPr>
              <p:nvPr/>
            </p:nvGrpSpPr>
            <p:grpSpPr bwMode="auto">
              <a:xfrm>
                <a:off x="1780781" y="2206785"/>
                <a:ext cx="1295389" cy="1041028"/>
                <a:chOff x="3116291" y="4275642"/>
                <a:chExt cx="1295389" cy="1041028"/>
              </a:xfrm>
            </p:grpSpPr>
            <p:sp>
              <p:nvSpPr>
                <p:cNvPr id="14" name="Rectangle 13"/>
                <p:cNvSpPr>
                  <a:spLocks noChangeArrowheads="1"/>
                </p:cNvSpPr>
                <p:nvPr/>
              </p:nvSpPr>
              <p:spPr bwMode="auto">
                <a:xfrm>
                  <a:off x="3116291" y="4298876"/>
                  <a:ext cx="1295389" cy="101779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90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srgbClr val="000090">
                      <a:alpha val="42999"/>
                    </a:srgbClr>
                  </a:outerShdw>
                </a:effec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FF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56694" name="TextBox 14"/>
                <p:cNvSpPr txBox="1">
                  <a:spLocks noChangeArrowheads="1"/>
                </p:cNvSpPr>
                <p:nvPr/>
              </p:nvSpPr>
              <p:spPr bwMode="auto">
                <a:xfrm>
                  <a:off x="3215820" y="4275642"/>
                  <a:ext cx="1103178" cy="10158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packet</a:t>
                  </a:r>
                </a:p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capture</a:t>
                  </a:r>
                </a:p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(pcap)</a:t>
                  </a:r>
                </a:p>
              </p:txBody>
            </p:sp>
          </p:grpSp>
          <p:grpSp>
            <p:nvGrpSpPr>
              <p:cNvPr id="156688" name="Group 23"/>
              <p:cNvGrpSpPr>
                <a:grpSpLocks/>
              </p:cNvGrpSpPr>
              <p:nvPr/>
            </p:nvGrpSpPr>
            <p:grpSpPr bwMode="auto">
              <a:xfrm>
                <a:off x="1769669" y="863478"/>
                <a:ext cx="1300151" cy="708030"/>
                <a:chOff x="861399" y="5161570"/>
                <a:chExt cx="1300151" cy="708030"/>
              </a:xfrm>
            </p:grpSpPr>
            <p:sp>
              <p:nvSpPr>
                <p:cNvPr id="22" name="Rectangle 21"/>
                <p:cNvSpPr>
                  <a:spLocks noChangeArrowheads="1"/>
                </p:cNvSpPr>
                <p:nvPr/>
              </p:nvSpPr>
              <p:spPr bwMode="auto">
                <a:xfrm>
                  <a:off x="861399" y="5200691"/>
                  <a:ext cx="1300151" cy="66847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90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srgbClr val="000090">
                      <a:alpha val="42999"/>
                    </a:srgbClr>
                  </a:outerShdw>
                </a:effec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FF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56692" name="TextBox 16"/>
                <p:cNvSpPr txBox="1">
                  <a:spLocks noChangeArrowheads="1"/>
                </p:cNvSpPr>
                <p:nvPr/>
              </p:nvSpPr>
              <p:spPr bwMode="auto">
                <a:xfrm>
                  <a:off x="923425" y="5161570"/>
                  <a:ext cx="1188137" cy="7080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packet</a:t>
                  </a:r>
                </a:p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analyzer</a:t>
                  </a:r>
                </a:p>
              </p:txBody>
            </p:sp>
          </p:grpSp>
          <p:sp>
            <p:nvSpPr>
              <p:cNvPr id="156689" name="Rectangle 42"/>
              <p:cNvSpPr>
                <a:spLocks noChangeArrowheads="1"/>
              </p:cNvSpPr>
              <p:nvPr/>
            </p:nvSpPr>
            <p:spPr bwMode="auto">
              <a:xfrm>
                <a:off x="1636659" y="183316"/>
                <a:ext cx="1597376" cy="3168757"/>
              </a:xfrm>
              <a:prstGeom prst="rect">
                <a:avLst/>
              </a:prstGeom>
              <a:noFill/>
              <a:ln w="22225">
                <a:solidFill>
                  <a:srgbClr val="00009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156690" name="Picture 4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9241" y="230951"/>
                <a:ext cx="1089265" cy="368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56683" name="Straight Connector 47"/>
            <p:cNvCxnSpPr>
              <a:cxnSpLocks noChangeShapeType="1"/>
            </p:cNvCxnSpPr>
            <p:nvPr/>
          </p:nvCxnSpPr>
          <p:spPr bwMode="auto">
            <a:xfrm>
              <a:off x="2640118" y="2330738"/>
              <a:ext cx="0" cy="558315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6684" name="Straight Connector 50"/>
            <p:cNvCxnSpPr>
              <a:cxnSpLocks noChangeShapeType="1"/>
            </p:cNvCxnSpPr>
            <p:nvPr/>
          </p:nvCxnSpPr>
          <p:spPr bwMode="auto">
            <a:xfrm>
              <a:off x="3116195" y="3653236"/>
              <a:ext cx="1427164" cy="0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6685" name="TextBox 56"/>
            <p:cNvSpPr txBox="1">
              <a:spLocks noChangeArrowheads="1"/>
            </p:cNvSpPr>
            <p:nvPr/>
          </p:nvSpPr>
          <p:spPr bwMode="auto">
            <a:xfrm>
              <a:off x="3449968" y="3242589"/>
              <a:ext cx="1198816" cy="831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2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copy of all Ethernet frames sent/received</a:t>
              </a:r>
            </a:p>
          </p:txBody>
        </p:sp>
        <p:cxnSp>
          <p:nvCxnSpPr>
            <p:cNvPr id="156686" name="Straight Connector 64"/>
            <p:cNvCxnSpPr>
              <a:cxnSpLocks noChangeShapeType="1"/>
            </p:cNvCxnSpPr>
            <p:nvPr/>
          </p:nvCxnSpPr>
          <p:spPr bwMode="auto">
            <a:xfrm flipV="1">
              <a:off x="1775964" y="2640266"/>
              <a:ext cx="2108014" cy="13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2726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645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Homework</a:t>
            </a:r>
          </a:p>
        </p:txBody>
      </p:sp>
      <p:sp>
        <p:nvSpPr>
          <p:cNvPr id="64515" name="文本占位符 645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charset="0"/>
              <a:buChar char=""/>
            </a:pPr>
            <a:r>
              <a:rPr lang="en-US" altLang="zh-CN" sz="2600" dirty="0">
                <a:latin typeface="+mj-ea"/>
                <a:ea typeface="+mj-ea"/>
              </a:rPr>
              <a:t>ping</a:t>
            </a:r>
            <a:r>
              <a:rPr lang="zh-CN" altLang="en-US" sz="2600" dirty="0">
                <a:latin typeface="+mj-ea"/>
                <a:ea typeface="+mj-ea"/>
              </a:rPr>
              <a:t>另外一台计算机</a:t>
            </a:r>
          </a:p>
          <a:p>
            <a:pPr>
              <a:buFont typeface="Wingdings" panose="05000000000000000000" charset="0"/>
              <a:buChar char=""/>
            </a:pPr>
            <a:r>
              <a:rPr lang="en-US" altLang="zh-CN" sz="2600" dirty="0" err="1">
                <a:latin typeface="+mj-ea"/>
                <a:ea typeface="+mj-ea"/>
              </a:rPr>
              <a:t>tracert</a:t>
            </a:r>
            <a:r>
              <a:rPr lang="en-US" altLang="zh-CN" sz="2600" dirty="0">
                <a:latin typeface="+mj-ea"/>
                <a:ea typeface="+mj-ea"/>
              </a:rPr>
              <a:t> </a:t>
            </a:r>
            <a:r>
              <a:rPr lang="zh-CN" altLang="en-US" sz="2600" dirty="0">
                <a:latin typeface="+mj-ea"/>
                <a:ea typeface="+mj-ea"/>
              </a:rPr>
              <a:t>一个服务器</a:t>
            </a: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>
                <a:latin typeface="+mj-ea"/>
                <a:ea typeface="+mj-ea"/>
                <a:sym typeface="+mn-ea"/>
              </a:rPr>
              <a:t>课本第一章习题任意选做</a:t>
            </a:r>
            <a:r>
              <a:rPr lang="en-US" altLang="zh-CN" sz="2600" dirty="0">
                <a:latin typeface="+mj-ea"/>
                <a:ea typeface="+mj-ea"/>
                <a:sym typeface="+mn-ea"/>
              </a:rPr>
              <a:t>3</a:t>
            </a:r>
            <a:r>
              <a:rPr lang="zh-CN" altLang="en-US" sz="2600" dirty="0">
                <a:latin typeface="+mj-ea"/>
                <a:ea typeface="+mj-ea"/>
                <a:sym typeface="+mn-ea"/>
              </a:rPr>
              <a:t>道</a:t>
            </a:r>
            <a:endParaRPr lang="en-US" altLang="zh-CN" sz="2600" dirty="0">
              <a:latin typeface="+mj-ea"/>
              <a:ea typeface="+mj-ea"/>
              <a:sym typeface="+mn-ea"/>
            </a:endParaRP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>
                <a:latin typeface="+mj-ea"/>
                <a:ea typeface="+mj-ea"/>
                <a:sym typeface="+mn-ea"/>
              </a:rPr>
              <a:t>申请</a:t>
            </a:r>
            <a:r>
              <a:rPr lang="en-US" altLang="zh-CN" sz="2600" dirty="0" err="1">
                <a:latin typeface="+mj-ea"/>
                <a:ea typeface="+mj-ea"/>
                <a:sym typeface="+mn-ea"/>
              </a:rPr>
              <a:t>github</a:t>
            </a:r>
            <a:r>
              <a:rPr lang="zh-CN" altLang="en-US" sz="2600" dirty="0">
                <a:latin typeface="+mj-ea"/>
                <a:ea typeface="+mj-ea"/>
                <a:sym typeface="+mn-ea"/>
              </a:rPr>
              <a:t>账户，下载相关资源</a:t>
            </a:r>
            <a:r>
              <a:rPr lang="en-US" altLang="zh-CN" sz="2600" dirty="0">
                <a:latin typeface="+mj-ea"/>
                <a:ea typeface="+mj-ea"/>
                <a:sym typeface="+mn-ea"/>
              </a:rPr>
              <a:t>https://github.com/wireshark/wireshark</a:t>
            </a: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>
                <a:latin typeface="+mj-ea"/>
                <a:ea typeface="+mj-ea"/>
                <a:sym typeface="+mn-ea"/>
              </a:rPr>
              <a:t>使用</a:t>
            </a:r>
            <a:r>
              <a:rPr lang="en-US" altLang="zh-CN" sz="2600" dirty="0" err="1">
                <a:latin typeface="+mj-ea"/>
                <a:ea typeface="+mj-ea"/>
                <a:sym typeface="+mn-ea"/>
              </a:rPr>
              <a:t>github</a:t>
            </a:r>
            <a:r>
              <a:rPr lang="zh-CN" altLang="en-US" sz="2600" dirty="0">
                <a:latin typeface="+mj-ea"/>
                <a:ea typeface="+mj-ea"/>
                <a:sym typeface="+mn-ea"/>
              </a:rPr>
              <a:t>提交作业</a:t>
            </a:r>
            <a:endParaRPr lang="en-US" altLang="zh-CN" sz="2600" dirty="0">
              <a:latin typeface="+mj-ea"/>
              <a:ea typeface="+mj-ea"/>
              <a:sym typeface="+mn-ea"/>
            </a:endParaRP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>
                <a:latin typeface="+mj-ea"/>
                <a:ea typeface="+mj-ea"/>
                <a:sym typeface="+mn-ea"/>
              </a:rPr>
              <a:t>作业邮件主题的格式：学号</a:t>
            </a:r>
            <a:r>
              <a:rPr lang="en-US" altLang="zh-CN" sz="2600" dirty="0">
                <a:latin typeface="+mj-ea"/>
                <a:ea typeface="+mj-ea"/>
                <a:sym typeface="+mn-ea"/>
              </a:rPr>
              <a:t>_</a:t>
            </a:r>
            <a:r>
              <a:rPr lang="zh-CN" altLang="en-US" sz="2600" dirty="0">
                <a:latin typeface="+mj-ea"/>
                <a:ea typeface="+mj-ea"/>
                <a:sym typeface="+mn-ea"/>
              </a:rPr>
              <a:t>姓名</a:t>
            </a:r>
            <a:endParaRPr lang="en-US" altLang="zh-CN" sz="2600" dirty="0">
              <a:latin typeface="+mj-ea"/>
              <a:ea typeface="+mj-ea"/>
              <a:sym typeface="+mn-ea"/>
            </a:endParaRP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>
                <a:latin typeface="+mj-ea"/>
                <a:ea typeface="+mj-ea"/>
                <a:sym typeface="+mn-ea"/>
              </a:rPr>
              <a:t>每次作业在一周内提交（第一次课例外，可推迟到下次课之前）</a:t>
            </a:r>
          </a:p>
          <a:p>
            <a:pPr>
              <a:buFont typeface="Wingdings" panose="05000000000000000000" charset="0"/>
              <a:buChar char=""/>
            </a:pPr>
            <a:endParaRPr lang="zh-CN" altLang="en-US" sz="2600" dirty="0"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560496" y="6657522"/>
            <a:ext cx="1199456" cy="1639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9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8" y="182214"/>
            <a:ext cx="10009187" cy="9366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600" dirty="0"/>
              <a:t>What</a:t>
            </a:r>
            <a:r>
              <a:rPr lang="en-US" altLang="ja-JP" sz="3600" dirty="0"/>
              <a:t>'s the Internet: "nuts and bolts" view</a:t>
            </a:r>
            <a:endParaRPr lang="en-US" altLang="zh-CN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49912" y="1478910"/>
            <a:ext cx="3779838" cy="1271587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ct val="15000"/>
              </a:spcBef>
              <a:buFont typeface="Wingdings" panose="05000000000000000000" pitchFamily="2" charset="2"/>
              <a:buChar char="v"/>
            </a:pPr>
            <a:r>
              <a:rPr lang="en-US" altLang="zh-CN" sz="2400" dirty="0"/>
              <a:t>billions of connected computing devices: </a:t>
            </a:r>
          </a:p>
          <a:p>
            <a:pPr marL="631825" lvl="1" indent="-231775">
              <a:spcBef>
                <a:spcPct val="15000"/>
              </a:spcBef>
            </a:pPr>
            <a:r>
              <a:rPr lang="en-US" altLang="zh-CN" i="1" dirty="0">
                <a:solidFill>
                  <a:srgbClr val="CC0000"/>
                </a:solidFill>
                <a:ea typeface="MS PGothic" panose="020B0600070205080204" pitchFamily="34" charset="-128"/>
              </a:rPr>
              <a:t>hosts </a:t>
            </a:r>
            <a:r>
              <a:rPr lang="en-US" altLang="zh-CN" i="1" dirty="0">
                <a:ea typeface="MS PGothic" panose="020B0600070205080204" pitchFamily="34" charset="-128"/>
              </a:rPr>
              <a:t>=</a:t>
            </a:r>
            <a:r>
              <a:rPr lang="en-US" altLang="zh-CN" i="1" dirty="0">
                <a:solidFill>
                  <a:srgbClr val="CC0000"/>
                </a:solidFill>
                <a:ea typeface="MS PGothic" panose="020B0600070205080204" pitchFamily="34" charset="-128"/>
              </a:rPr>
              <a:t> end systems</a:t>
            </a:r>
            <a:r>
              <a:rPr lang="en-US" altLang="zh-CN" i="1" dirty="0">
                <a:solidFill>
                  <a:srgbClr val="FF0000"/>
                </a:solidFill>
                <a:ea typeface="MS PGothic" panose="020B0600070205080204" pitchFamily="34" charset="-128"/>
              </a:rPr>
              <a:t> </a:t>
            </a:r>
          </a:p>
          <a:p>
            <a:pPr marL="631825" lvl="1" indent="-231775"/>
            <a:r>
              <a:rPr lang="en-US" altLang="zh-CN" dirty="0">
                <a:ea typeface="宋体" panose="02010600030101010101" pitchFamily="2" charset="-122"/>
              </a:rPr>
              <a:t>running </a:t>
            </a:r>
            <a:r>
              <a:rPr lang="en-US" altLang="zh-CN" i="1" dirty="0">
                <a:solidFill>
                  <a:srgbClr val="CC0000"/>
                </a:solidFill>
                <a:ea typeface="宋体" panose="02010600030101010101" pitchFamily="2" charset="-122"/>
              </a:rPr>
              <a:t>network apps</a:t>
            </a:r>
            <a:endParaRPr lang="en-US" altLang="zh-CN" dirty="0">
              <a:solidFill>
                <a:srgbClr val="CC0000"/>
              </a:solidFill>
              <a:ea typeface="宋体" panose="02010600030101010101" pitchFamily="2" charset="-122"/>
            </a:endParaRPr>
          </a:p>
        </p:txBody>
      </p:sp>
      <p:sp>
        <p:nvSpPr>
          <p:cNvPr id="4766" name="Rectangle 670"/>
          <p:cNvSpPr>
            <a:spLocks noChangeArrowheads="1"/>
          </p:cNvSpPr>
          <p:nvPr/>
        </p:nvSpPr>
        <p:spPr bwMode="auto">
          <a:xfrm>
            <a:off x="3353407" y="3149822"/>
            <a:ext cx="3368675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28650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sz="2000" i="1" dirty="0">
                <a:solidFill>
                  <a:srgbClr val="CC0000"/>
                </a:solidFill>
                <a:latin typeface="Comic Sans MS" panose="030F0702030302020204" pitchFamily="66" charset="0"/>
              </a:rPr>
              <a:t>communication links</a:t>
            </a:r>
            <a:endParaRPr lang="en-US" altLang="zh-CN" sz="2000" dirty="0">
              <a:solidFill>
                <a:srgbClr val="CC0000"/>
              </a:solidFill>
              <a:latin typeface="Comic Sans MS" panose="030F0702030302020204" pitchFamily="66" charset="0"/>
            </a:endParaRPr>
          </a:p>
          <a:p>
            <a:pPr marL="738187" lvl="1" indent="-342900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Gill Sans MT" panose="020B0502020104020203" pitchFamily="34" charset="0"/>
              <a:buChar char="­"/>
            </a:pPr>
            <a:r>
              <a:rPr lang="en-US" altLang="zh-CN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fiber, copper, radio, satellite</a:t>
            </a:r>
          </a:p>
          <a:p>
            <a:pPr marL="738187" lvl="1" indent="-342900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Gill Sans MT" panose="020B0502020104020203" pitchFamily="34" charset="0"/>
              <a:buChar char="­"/>
            </a:pPr>
            <a:r>
              <a:rPr lang="en-US" altLang="zh-CN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transmission rate: </a:t>
            </a:r>
            <a:r>
              <a:rPr lang="en-US" altLang="zh-CN" sz="2000" i="1" dirty="0">
                <a:solidFill>
                  <a:srgbClr val="CC0000"/>
                </a:solidFill>
                <a:latin typeface="Comic Sans MS" panose="030F0702030302020204" pitchFamily="66" charset="0"/>
              </a:rPr>
              <a:t>bandwidth</a:t>
            </a:r>
            <a:endParaRPr lang="en-US" altLang="zh-CN" sz="2000" dirty="0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767" name="Rectangle 671"/>
          <p:cNvSpPr>
            <a:spLocks noChangeArrowheads="1"/>
          </p:cNvSpPr>
          <p:nvPr/>
        </p:nvSpPr>
        <p:spPr bwMode="auto">
          <a:xfrm>
            <a:off x="3387632" y="4740641"/>
            <a:ext cx="3779838" cy="155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  <a:defRPr/>
            </a:pPr>
            <a:r>
              <a:rPr lang="en-US" sz="20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packet switches:</a:t>
            </a:r>
            <a:r>
              <a:rPr lang="en-US" sz="2000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forward packets (chunks of data)</a:t>
            </a:r>
          </a:p>
          <a:p>
            <a:pPr marL="681037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Gill Sans MT" panose="020B0502020104020203" pitchFamily="34" charset="0"/>
              <a:buChar char="­"/>
              <a:defRPr/>
            </a:pPr>
            <a:r>
              <a:rPr lang="en-US" sz="2000" i="1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routers</a:t>
            </a:r>
            <a:r>
              <a:rPr lang="en-US" sz="2000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and</a:t>
            </a:r>
            <a:r>
              <a:rPr lang="en-US" sz="2000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switches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defRPr/>
            </a:pPr>
            <a:endParaRPr lang="en-US" sz="2000" dirty="0"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842"/>
          <p:cNvGrpSpPr>
            <a:grpSpLocks/>
          </p:cNvGrpSpPr>
          <p:nvPr/>
        </p:nvGrpSpPr>
        <p:grpSpPr bwMode="auto">
          <a:xfrm>
            <a:off x="1862138" y="3454400"/>
            <a:ext cx="1612899" cy="1063625"/>
            <a:chOff x="98" y="2320"/>
            <a:chExt cx="1016" cy="670"/>
          </a:xfrm>
        </p:grpSpPr>
        <p:sp>
          <p:nvSpPr>
            <p:cNvPr id="22205" name="Text Box 666"/>
            <p:cNvSpPr txBox="1">
              <a:spLocks noChangeArrowheads="1"/>
            </p:cNvSpPr>
            <p:nvPr/>
          </p:nvSpPr>
          <p:spPr bwMode="auto">
            <a:xfrm>
              <a:off x="564" y="2728"/>
              <a:ext cx="40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wired</a:t>
              </a:r>
            </a:p>
            <a:p>
              <a:pPr>
                <a:lnSpc>
                  <a:spcPct val="75000"/>
                </a:lnSpc>
              </a:pPr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links</a:t>
              </a:r>
            </a:p>
          </p:txBody>
        </p:sp>
        <p:sp>
          <p:nvSpPr>
            <p:cNvPr id="22206" name="Text Box 669"/>
            <p:cNvSpPr txBox="1">
              <a:spLocks noChangeArrowheads="1"/>
            </p:cNvSpPr>
            <p:nvPr/>
          </p:nvSpPr>
          <p:spPr bwMode="auto">
            <a:xfrm>
              <a:off x="569" y="2465"/>
              <a:ext cx="545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links</a:t>
              </a:r>
            </a:p>
          </p:txBody>
        </p:sp>
        <p:grpSp>
          <p:nvGrpSpPr>
            <p:cNvPr id="22207" name="Group 819"/>
            <p:cNvGrpSpPr>
              <a:grpSpLocks/>
            </p:cNvGrpSpPr>
            <p:nvPr/>
          </p:nvGrpSpPr>
          <p:grpSpPr bwMode="auto">
            <a:xfrm>
              <a:off x="385" y="2320"/>
              <a:ext cx="201" cy="282"/>
              <a:chOff x="742" y="2409"/>
              <a:chExt cx="576" cy="881"/>
            </a:xfrm>
          </p:grpSpPr>
          <p:grpSp>
            <p:nvGrpSpPr>
              <p:cNvPr id="22212" name="Group 820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2215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16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17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18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19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0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1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2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3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4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5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6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7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8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9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22213" name="Picture 836" descr="cell_tower_radiation copy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214" name="Oval 837"/>
              <p:cNvSpPr>
                <a:spLocks noChangeArrowheads="1"/>
              </p:cNvSpPr>
              <p:nvPr/>
            </p:nvSpPr>
            <p:spPr bwMode="auto">
              <a:xfrm>
                <a:off x="986" y="2596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2208" name="Group 838"/>
            <p:cNvGrpSpPr>
              <a:grpSpLocks/>
            </p:cNvGrpSpPr>
            <p:nvPr/>
          </p:nvGrpSpPr>
          <p:grpSpPr bwMode="auto">
            <a:xfrm>
              <a:off x="98" y="2444"/>
              <a:ext cx="355" cy="265"/>
              <a:chOff x="2967" y="478"/>
              <a:chExt cx="788" cy="625"/>
            </a:xfrm>
          </p:grpSpPr>
          <p:pic>
            <p:nvPicPr>
              <p:cNvPr id="22210" name="Picture 839" descr="access_point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211" name="Picture 840" descr="antenna_radiation_stylized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2209" name="Line 841"/>
            <p:cNvSpPr>
              <a:spLocks noChangeShapeType="1"/>
            </p:cNvSpPr>
            <p:nvPr/>
          </p:nvSpPr>
          <p:spPr bwMode="auto">
            <a:xfrm>
              <a:off x="288" y="2830"/>
              <a:ext cx="2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" name="Group 852"/>
          <p:cNvGrpSpPr>
            <a:grpSpLocks/>
          </p:cNvGrpSpPr>
          <p:nvPr/>
        </p:nvGrpSpPr>
        <p:grpSpPr bwMode="auto">
          <a:xfrm>
            <a:off x="2157413" y="5253039"/>
            <a:ext cx="728662" cy="481012"/>
            <a:chOff x="293" y="3440"/>
            <a:chExt cx="459" cy="303"/>
          </a:xfrm>
        </p:grpSpPr>
        <p:sp>
          <p:nvSpPr>
            <p:cNvPr id="22195" name="Text Box 662"/>
            <p:cNvSpPr txBox="1">
              <a:spLocks noChangeArrowheads="1"/>
            </p:cNvSpPr>
            <p:nvPr/>
          </p:nvSpPr>
          <p:spPr bwMode="auto">
            <a:xfrm>
              <a:off x="293" y="3549"/>
              <a:ext cx="45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router</a:t>
              </a:r>
            </a:p>
          </p:txBody>
        </p:sp>
        <p:grpSp>
          <p:nvGrpSpPr>
            <p:cNvPr id="22196" name="Group 843"/>
            <p:cNvGrpSpPr>
              <a:grpSpLocks/>
            </p:cNvGrpSpPr>
            <p:nvPr/>
          </p:nvGrpSpPr>
          <p:grpSpPr bwMode="auto">
            <a:xfrm>
              <a:off x="337" y="3440"/>
              <a:ext cx="306" cy="128"/>
              <a:chOff x="4650" y="1129"/>
              <a:chExt cx="246" cy="95"/>
            </a:xfrm>
          </p:grpSpPr>
          <p:sp>
            <p:nvSpPr>
              <p:cNvPr id="2219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9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9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200" name="Group 84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2203" name="Freeform 8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04" name="Freeform 8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201" name="Line 85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202" name="Line 85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</p:grpSp>
      <p:pic>
        <p:nvPicPr>
          <p:cNvPr id="21512" name="Picture 853" descr="underline_ba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888999"/>
            <a:ext cx="9649071" cy="165689"/>
          </a:xfrm>
          <a:prstGeom prst="rect">
            <a:avLst/>
          </a:prstGeom>
          <a:noFill/>
          <a:ln w="9525">
            <a:solidFill>
              <a:schemeClr val="accent3"/>
            </a:solidFill>
            <a:miter lim="800000"/>
            <a:headEnd/>
            <a:tailEnd/>
          </a:ln>
        </p:spPr>
      </p:pic>
      <p:grpSp>
        <p:nvGrpSpPr>
          <p:cNvPr id="13439" name="Group 1201"/>
          <p:cNvGrpSpPr>
            <a:grpSpLocks/>
          </p:cNvGrpSpPr>
          <p:nvPr/>
        </p:nvGrpSpPr>
        <p:grpSpPr bwMode="auto">
          <a:xfrm>
            <a:off x="1857375" y="1322389"/>
            <a:ext cx="1589088" cy="1622425"/>
            <a:chOff x="210" y="833"/>
            <a:chExt cx="1001" cy="1022"/>
          </a:xfrm>
        </p:grpSpPr>
        <p:sp>
          <p:nvSpPr>
            <p:cNvPr id="22128" name="Text Box 667"/>
            <p:cNvSpPr txBox="1">
              <a:spLocks noChangeArrowheads="1"/>
            </p:cNvSpPr>
            <p:nvPr/>
          </p:nvSpPr>
          <p:spPr bwMode="auto">
            <a:xfrm>
              <a:off x="479" y="1667"/>
              <a:ext cx="732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smartphone</a:t>
              </a:r>
            </a:p>
          </p:txBody>
        </p:sp>
        <p:sp>
          <p:nvSpPr>
            <p:cNvPr id="22129" name="Text Box 663"/>
            <p:cNvSpPr txBox="1">
              <a:spLocks noChangeArrowheads="1"/>
            </p:cNvSpPr>
            <p:nvPr/>
          </p:nvSpPr>
          <p:spPr bwMode="auto">
            <a:xfrm>
              <a:off x="487" y="872"/>
              <a:ext cx="24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PC</a:t>
              </a:r>
            </a:p>
          </p:txBody>
        </p:sp>
        <p:sp>
          <p:nvSpPr>
            <p:cNvPr id="22130" name="Text Box 664"/>
            <p:cNvSpPr txBox="1">
              <a:spLocks noChangeArrowheads="1"/>
            </p:cNvSpPr>
            <p:nvPr/>
          </p:nvSpPr>
          <p:spPr bwMode="auto">
            <a:xfrm>
              <a:off x="488" y="1096"/>
              <a:ext cx="45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server</a:t>
              </a:r>
            </a:p>
          </p:txBody>
        </p:sp>
        <p:sp>
          <p:nvSpPr>
            <p:cNvPr id="22131" name="Text Box 665"/>
            <p:cNvSpPr txBox="1">
              <a:spLocks noChangeArrowheads="1"/>
            </p:cNvSpPr>
            <p:nvPr/>
          </p:nvSpPr>
          <p:spPr bwMode="auto">
            <a:xfrm>
              <a:off x="493" y="1390"/>
              <a:ext cx="545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laptop</a:t>
              </a:r>
            </a:p>
          </p:txBody>
        </p:sp>
        <p:grpSp>
          <p:nvGrpSpPr>
            <p:cNvPr id="22132" name="Group 805"/>
            <p:cNvGrpSpPr>
              <a:grpSpLocks/>
            </p:cNvGrpSpPr>
            <p:nvPr/>
          </p:nvGrpSpPr>
          <p:grpSpPr bwMode="auto">
            <a:xfrm flipH="1">
              <a:off x="244" y="833"/>
              <a:ext cx="261" cy="235"/>
              <a:chOff x="2839" y="3501"/>
              <a:chExt cx="755" cy="803"/>
            </a:xfrm>
          </p:grpSpPr>
          <p:pic>
            <p:nvPicPr>
              <p:cNvPr id="22193" name="Picture 80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94" name="Freeform 80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2133" name="Group 808"/>
            <p:cNvGrpSpPr>
              <a:grpSpLocks/>
            </p:cNvGrpSpPr>
            <p:nvPr/>
          </p:nvGrpSpPr>
          <p:grpSpPr bwMode="auto">
            <a:xfrm>
              <a:off x="298" y="1682"/>
              <a:ext cx="234" cy="173"/>
              <a:chOff x="2751" y="1851"/>
              <a:chExt cx="462" cy="478"/>
            </a:xfrm>
          </p:grpSpPr>
          <p:pic>
            <p:nvPicPr>
              <p:cNvPr id="22191" name="Picture 809" descr="iphone_stylized_small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92" name="Picture 810" descr="antenna_radiation_stylized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2134" name="Group 1088"/>
            <p:cNvGrpSpPr>
              <a:grpSpLocks/>
            </p:cNvGrpSpPr>
            <p:nvPr/>
          </p:nvGrpSpPr>
          <p:grpSpPr bwMode="auto">
            <a:xfrm>
              <a:off x="210" y="1368"/>
              <a:ext cx="301" cy="236"/>
              <a:chOff x="877" y="1008"/>
              <a:chExt cx="2747" cy="2591"/>
            </a:xfrm>
          </p:grpSpPr>
          <p:pic>
            <p:nvPicPr>
              <p:cNvPr id="22168" name="Picture 1089" descr="antenna_stylize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69" name="Picture 1090" descr="laptop_keyboar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70" name="Freeform 1091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22171" name="Picture 1092" descr="screen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72" name="Freeform 1093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3" name="Freeform 1094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4" name="Freeform 1095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5" name="Freeform 1096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6" name="Freeform 1097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7" name="Freeform 1098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78" name="Group 1099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2185" name="Freeform 1100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86" name="Freeform 1101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87" name="Freeform 1102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88" name="Freeform 1103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89" name="Freeform 1104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90" name="Freeform 1105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79" name="Freeform 1106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0" name="Freeform 1107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1" name="Freeform 1108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2" name="Freeform 1109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3" name="Freeform 1110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4" name="Freeform 1111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2135" name="Group 1168"/>
            <p:cNvGrpSpPr>
              <a:grpSpLocks/>
            </p:cNvGrpSpPr>
            <p:nvPr/>
          </p:nvGrpSpPr>
          <p:grpSpPr bwMode="auto">
            <a:xfrm>
              <a:off x="340" y="1097"/>
              <a:ext cx="157" cy="256"/>
              <a:chOff x="4140" y="429"/>
              <a:chExt cx="1425" cy="2396"/>
            </a:xfrm>
          </p:grpSpPr>
          <p:sp>
            <p:nvSpPr>
              <p:cNvPr id="22136" name="Freeform 116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37" name="Rectangle 1170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53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38" name="Freeform 117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39" name="Freeform 117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40" name="Rectangle 1173"/>
              <p:cNvSpPr>
                <a:spLocks noChangeArrowheads="1"/>
              </p:cNvSpPr>
              <p:nvPr/>
            </p:nvSpPr>
            <p:spPr bwMode="auto">
              <a:xfrm>
                <a:off x="4213" y="691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41" name="Group 117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166" name="AutoShape 1175"/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25" cy="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67" name="AutoShape 1176"/>
                <p:cNvSpPr>
                  <a:spLocks noChangeArrowheads="1"/>
                </p:cNvSpPr>
                <p:nvPr/>
              </p:nvSpPr>
              <p:spPr bwMode="auto">
                <a:xfrm>
                  <a:off x="624" y="2590"/>
                  <a:ext cx="691" cy="9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42" name="Rectangle 1177"/>
              <p:cNvSpPr>
                <a:spLocks noChangeArrowheads="1"/>
              </p:cNvSpPr>
              <p:nvPr/>
            </p:nvSpPr>
            <p:spPr bwMode="auto">
              <a:xfrm>
                <a:off x="4222" y="1019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43" name="Group 117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164" name="AutoShape 117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5" cy="1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65" name="AutoShape 1180"/>
                <p:cNvSpPr>
                  <a:spLocks noChangeArrowheads="1"/>
                </p:cNvSpPr>
                <p:nvPr/>
              </p:nvSpPr>
              <p:spPr bwMode="auto">
                <a:xfrm>
                  <a:off x="627" y="2584"/>
                  <a:ext cx="691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44" name="Rectangle 1181"/>
              <p:cNvSpPr>
                <a:spLocks noChangeArrowheads="1"/>
              </p:cNvSpPr>
              <p:nvPr/>
            </p:nvSpPr>
            <p:spPr bwMode="auto">
              <a:xfrm>
                <a:off x="4213" y="1356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45" name="Rectangle 1182"/>
              <p:cNvSpPr>
                <a:spLocks noChangeArrowheads="1"/>
              </p:cNvSpPr>
              <p:nvPr/>
            </p:nvSpPr>
            <p:spPr bwMode="auto">
              <a:xfrm>
                <a:off x="4231" y="1655"/>
                <a:ext cx="590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46" name="Group 118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162" name="AutoShape 1184"/>
                <p:cNvSpPr>
                  <a:spLocks noChangeArrowheads="1"/>
                </p:cNvSpPr>
                <p:nvPr/>
              </p:nvSpPr>
              <p:spPr bwMode="auto">
                <a:xfrm>
                  <a:off x="619" y="2568"/>
                  <a:ext cx="724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63" name="AutoShape 1185"/>
                <p:cNvSpPr>
                  <a:spLocks noChangeArrowheads="1"/>
                </p:cNvSpPr>
                <p:nvPr/>
              </p:nvSpPr>
              <p:spPr bwMode="auto">
                <a:xfrm>
                  <a:off x="630" y="2585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47" name="Freeform 118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48" name="Group 118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160" name="AutoShape 1188"/>
                <p:cNvSpPr>
                  <a:spLocks noChangeArrowheads="1"/>
                </p:cNvSpPr>
                <p:nvPr/>
              </p:nvSpPr>
              <p:spPr bwMode="auto">
                <a:xfrm>
                  <a:off x="614" y="2569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61" name="AutoShape 118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49" name="Rectangle 1190"/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3" cy="2293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0" name="Freeform 119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1" name="Freeform 119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2" name="Oval 1193"/>
              <p:cNvSpPr>
                <a:spLocks noChangeArrowheads="1"/>
              </p:cNvSpPr>
              <p:nvPr/>
            </p:nvSpPr>
            <p:spPr bwMode="auto">
              <a:xfrm>
                <a:off x="5520" y="2610"/>
                <a:ext cx="45" cy="9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3" name="Freeform 119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4" name="AutoShape 119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8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5" name="AutoShape 1196"/>
              <p:cNvSpPr>
                <a:spLocks noChangeArrowheads="1"/>
              </p:cNvSpPr>
              <p:nvPr/>
            </p:nvSpPr>
            <p:spPr bwMode="auto">
              <a:xfrm>
                <a:off x="4204" y="2713"/>
                <a:ext cx="1071" cy="8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6" name="Oval 1197"/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7" name="Oval 1198"/>
              <p:cNvSpPr>
                <a:spLocks noChangeArrowheads="1"/>
              </p:cNvSpPr>
              <p:nvPr/>
            </p:nvSpPr>
            <p:spPr bwMode="auto">
              <a:xfrm>
                <a:off x="4485" y="2385"/>
                <a:ext cx="163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8" name="Oval 1199"/>
              <p:cNvSpPr>
                <a:spLocks noChangeArrowheads="1"/>
              </p:cNvSpPr>
              <p:nvPr/>
            </p:nvSpPr>
            <p:spPr bwMode="auto">
              <a:xfrm>
                <a:off x="4666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9" name="Rectangle 1200"/>
              <p:cNvSpPr>
                <a:spLocks noChangeArrowheads="1"/>
              </p:cNvSpPr>
              <p:nvPr/>
            </p:nvSpPr>
            <p:spPr bwMode="auto">
              <a:xfrm>
                <a:off x="5066" y="1833"/>
                <a:ext cx="82" cy="76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</p:grpSp>
      <p:grpSp>
        <p:nvGrpSpPr>
          <p:cNvPr id="21515" name="Group 2"/>
          <p:cNvGrpSpPr>
            <a:grpSpLocks/>
          </p:cNvGrpSpPr>
          <p:nvPr/>
        </p:nvGrpSpPr>
        <p:grpSpPr bwMode="auto">
          <a:xfrm>
            <a:off x="6726239" y="1384300"/>
            <a:ext cx="3551237" cy="4747137"/>
            <a:chOff x="5202238" y="1384300"/>
            <a:chExt cx="3551237" cy="4747137"/>
          </a:xfrm>
        </p:grpSpPr>
        <p:sp>
          <p:nvSpPr>
            <p:cNvPr id="21516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17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18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19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2126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27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CC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520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1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2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3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4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5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6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7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8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9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0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31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2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3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34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5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6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7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8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9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0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1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2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3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4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5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6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7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8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9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0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1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2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3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21554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21555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21556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2124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25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557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8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59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211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1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1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19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22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23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20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21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0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210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0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1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11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14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15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12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13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1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210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0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0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03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06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07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04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05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562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63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209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9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9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95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98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99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96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97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4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208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8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8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87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90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91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88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89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5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207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7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7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79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82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83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80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81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6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206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7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71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74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75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72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73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7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2052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3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4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5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6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7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8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9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0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1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2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3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4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5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6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7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1568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69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70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2050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51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71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2048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9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72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2046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7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73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2044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5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1574" name="Picture 933" descr="iphone_stylized_small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5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6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577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2012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13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14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15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16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17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042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43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18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19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040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41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20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1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22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038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39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23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24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036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37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25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6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7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8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9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0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1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2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3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4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5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78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1980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1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2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3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4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85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010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11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86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87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008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09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88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9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90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006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07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91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92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004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05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93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4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5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6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7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8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9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00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01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02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03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1579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80" name="Picture 1006" descr="laptop_keyboar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81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82" name="Picture 1008" descr="screen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83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4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5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6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7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8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89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1974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5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6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7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8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9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590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1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2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3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4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5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96" name="Picture 1030" descr="laptop_keyboar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97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98" name="Picture 1032" descr="screen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99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0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1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2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3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4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05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1968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69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0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1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2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3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606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7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8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9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10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11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12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1946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47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21948" name="Picture 1056" descr="screen"/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49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0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1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2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3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4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55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1962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3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4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5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6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7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56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7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8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9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60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61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1613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4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615" name="Picture 1081" descr="laptop_keyboar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6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617" name="Picture 1083" descr="screen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8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19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0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1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2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3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24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1940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1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2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3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4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5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625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6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7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8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9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30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31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193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3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3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35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938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39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36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37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2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192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2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2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27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930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31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28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29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3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191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1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1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19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22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23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20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21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4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190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0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1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11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14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15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12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13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5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190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0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0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03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06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07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04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05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6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1898" name="Picture 555" descr="fridge2.png"/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899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1637" name="Picture 603" descr="car_icon_small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8" name="Picture 814" descr="light2.png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9" name="Picture 1017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40" name="Picture 1017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641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829" name="Oval 82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0" name="Rectangle 829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1" name="Oval 83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2" name="Freeform 831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3" name="Freeform 83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4" name="Freeform 83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5" name="Freeform 83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36" name="Straight Connector 835"/>
              <p:cNvCxnSpPr>
                <a:cxnSpLocks noChangeShapeType="1"/>
                <a:endCxn id="83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7" name="Straight Connector 83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2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820" name="Oval 81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1" name="Rectangle 820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22" name="Oval 82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3" name="Freeform 822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24" name="Freeform 82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25" name="Freeform 82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26" name="Freeform 82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27" name="Straight Connector 826"/>
              <p:cNvCxnSpPr>
                <a:cxnSpLocks noChangeShapeType="1"/>
                <a:endCxn id="82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8" name="Straight Connector 82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3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811" name="Oval 81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2" name="Rectangle 811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13" name="Oval 81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4" name="Freeform 813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15" name="Freeform 81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16" name="Freeform 81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17" name="Freeform 81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18" name="Straight Connector 817"/>
              <p:cNvCxnSpPr>
                <a:cxnSpLocks noChangeShapeType="1"/>
                <a:endCxn id="81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9" name="Straight Connector 81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4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802" name="Oval 80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3" name="Rectangle 802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04" name="Oval 80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5" name="Freeform 804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06" name="Freeform 80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07" name="Freeform 80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08" name="Freeform 80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09" name="Straight Connector 808"/>
              <p:cNvCxnSpPr>
                <a:cxnSpLocks noChangeShapeType="1"/>
                <a:endCxn id="80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0" name="Straight Connector 80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5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793" name="Oval 79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4" name="Rectangle 793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5" name="Oval 79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6" name="Freeform 795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7" name="Freeform 79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8" name="Freeform 79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9" name="Freeform 79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00" name="Straight Connector 799"/>
              <p:cNvCxnSpPr>
                <a:cxnSpLocks noChangeShapeType="1"/>
                <a:endCxn id="79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1" name="Straight Connector 80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6" name="Group 589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784" name="Oval 78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5" name="Rectangle 784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6" name="Oval 78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7" name="Freeform 786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8" name="Freeform 78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" name="Freeform 78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" name="Freeform 78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91" name="Straight Connector 790"/>
              <p:cNvCxnSpPr>
                <a:cxnSpLocks noChangeShapeType="1"/>
                <a:endCxn id="78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2" name="Straight Connector 79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7" name="Group 590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775" name="Oval 774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76" name="Rectangle 775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7" name="Oval 776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78" name="Freeform 777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9" name="Freeform 778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0" name="Freeform 779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1" name="Freeform 780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82" name="Straight Connector 781"/>
              <p:cNvCxnSpPr>
                <a:cxnSpLocks noChangeShapeType="1"/>
                <a:endCxn id="777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83" name="Straight Connector 782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8" name="Group 591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766" name="Oval 765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67" name="Rectangle 766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68" name="Oval 767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69" name="Freeform 768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0" name="Freeform 769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1" name="Freeform 770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2" name="Freeform 771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73" name="Straight Connector 772"/>
              <p:cNvCxnSpPr>
                <a:cxnSpLocks noChangeShapeType="1"/>
                <a:endCxn id="768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4" name="Straight Connector 773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9" name="Group 592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757" name="Oval 756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58" name="Rectangle 757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9" name="Oval 758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60" name="Freeform 759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61" name="Freeform 760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62" name="Freeform 761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63" name="Freeform 762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64" name="Straight Connector 763"/>
              <p:cNvCxnSpPr>
                <a:cxnSpLocks noChangeShapeType="1"/>
                <a:endCxn id="759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5" name="Straight Connector 764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50" name="Group 593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748" name="Oval 747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9" name="Rectangle 748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0" name="Oval 749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51" name="Freeform 750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2" name="Freeform 751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3" name="Freeform 752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4" name="Freeform 753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55" name="Straight Connector 754"/>
              <p:cNvCxnSpPr>
                <a:cxnSpLocks noChangeShapeType="1"/>
                <a:endCxn id="750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56" name="Straight Connector 755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51" name="Group 594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739" name="Oval 738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0" name="Rectangle 739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41" name="Oval 740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2" name="Freeform 741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43" name="Freeform 742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44" name="Freeform 743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45" name="Freeform 744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46" name="Straight Connector 745"/>
              <p:cNvCxnSpPr>
                <a:cxnSpLocks noChangeShapeType="1"/>
                <a:endCxn id="74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47" name="Straight Connector 746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1652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3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4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5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6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7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8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9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60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61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62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63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64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179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9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9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94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97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98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95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96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65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178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8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8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86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9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90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87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88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66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177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7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7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78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1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82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79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80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667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68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176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70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73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74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71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72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69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175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62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65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66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63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4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70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175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5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5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54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57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58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55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56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671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6337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mobile network</a:t>
              </a:r>
            </a:p>
          </p:txBody>
        </p:sp>
        <p:sp>
          <p:nvSpPr>
            <p:cNvPr id="21672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641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global ISP</a:t>
              </a:r>
            </a:p>
          </p:txBody>
        </p:sp>
        <p:sp>
          <p:nvSpPr>
            <p:cNvPr id="21673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3628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regional ISP</a:t>
              </a:r>
            </a:p>
          </p:txBody>
        </p:sp>
        <p:sp>
          <p:nvSpPr>
            <p:cNvPr id="21674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958917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network</a:t>
              </a:r>
            </a:p>
          </p:txBody>
        </p:sp>
        <p:sp>
          <p:nvSpPr>
            <p:cNvPr id="21675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385316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      network</a:t>
              </a:r>
            </a:p>
          </p:txBody>
        </p:sp>
        <p:pic>
          <p:nvPicPr>
            <p:cNvPr id="21676" name="Picture 269" descr="cell_tower_radiation cop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677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682" name="Oval 68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83" name="Rectangle 682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84" name="Oval 68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85" name="Freeform 684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86" name="Freeform 68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87" name="Freeform 68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88" name="Freeform 68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89" name="Straight Connector 688"/>
              <p:cNvCxnSpPr>
                <a:cxnSpLocks noChangeShapeType="1"/>
                <a:endCxn id="68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90" name="Straight Connector 68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8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673" name="Oval 67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74" name="Rectangle 673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5" name="Oval 67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76" name="Freeform 675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7" name="Freeform 67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8" name="Freeform 67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9" name="Freeform 67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80" name="Straight Connector 679"/>
              <p:cNvCxnSpPr>
                <a:cxnSpLocks noChangeShapeType="1"/>
                <a:endCxn id="67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1" name="Straight Connector 68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9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664" name="Oval 66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" name="Rectangle 664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" name="Oval 66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7" name="Freeform 666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8" name="Freeform 66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9" name="Freeform 66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0" name="Freeform 66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71" name="Straight Connector 670"/>
              <p:cNvCxnSpPr>
                <a:cxnSpLocks noChangeShapeType="1"/>
                <a:endCxn id="66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2" name="Straight Connector 67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0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655" name="Oval 65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56" name="Rectangle 655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7" name="Oval 65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58" name="Freeform 657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9" name="Freeform 65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0" name="Freeform 65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1" name="Freeform 66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62" name="Straight Connector 661"/>
              <p:cNvCxnSpPr>
                <a:cxnSpLocks noChangeShapeType="1"/>
                <a:endCxn id="65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3" name="Straight Connector 66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1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646" name="Oval 64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47" name="Rectangle 646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48" name="Oval 64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49" name="Freeform 648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0" name="Freeform 64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1" name="Freeform 65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2" name="Freeform 65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53" name="Straight Connector 652"/>
              <p:cNvCxnSpPr>
                <a:cxnSpLocks noChangeShapeType="1"/>
                <a:endCxn id="64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4" name="Straight Connector 65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2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637" name="Oval 63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38" name="Rectangle 637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9" name="Oval 63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40" name="Freeform 639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41" name="Freeform 64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42" name="Freeform 64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43" name="Freeform 64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44" name="Straight Connector 643"/>
              <p:cNvCxnSpPr>
                <a:cxnSpLocks noChangeShapeType="1"/>
                <a:endCxn id="63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5" name="Straight Connector 64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3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628" name="Oval 62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29" name="Rectangle 628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0" name="Oval 62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31" name="Freeform 630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2" name="Freeform 63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3" name="Freeform 63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4" name="Freeform 63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35" name="Straight Connector 634"/>
              <p:cNvCxnSpPr>
                <a:cxnSpLocks noChangeShapeType="1"/>
                <a:endCxn id="63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6" name="Straight Connector 63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1684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5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6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7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98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3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4766" grpId="0"/>
      <p:bldP spid="4767" grpId="0"/>
    </p:bldLst>
  </p:timing>
</p:sld>
</file>

<file path=ppt/theme/theme1.xml><?xml version="1.0" encoding="utf-8"?>
<a:theme xmlns:a="http://schemas.openxmlformats.org/drawingml/2006/main" name="Cover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PAGE">
  <a:themeElements>
    <a:clrScheme name="PPTSHOP-ORANGE">
      <a:dk1>
        <a:srgbClr val="4C4C4C"/>
      </a:dk1>
      <a:lt1>
        <a:srgbClr val="FFFFFF"/>
      </a:lt1>
      <a:dk2>
        <a:srgbClr val="777777"/>
      </a:dk2>
      <a:lt2>
        <a:srgbClr val="B2B2B2"/>
      </a:lt2>
      <a:accent1>
        <a:srgbClr val="E45327"/>
      </a:accent1>
      <a:accent2>
        <a:srgbClr val="FF6600"/>
      </a:accent2>
      <a:accent3>
        <a:srgbClr val="FFBA37"/>
      </a:accent3>
      <a:accent4>
        <a:srgbClr val="FFF65C"/>
      </a:accent4>
      <a:accent5>
        <a:srgbClr val="B2B2B2"/>
      </a:accent5>
      <a:accent6>
        <a:srgbClr val="16C6CC"/>
      </a:accent6>
      <a:hlink>
        <a:srgbClr val="373737"/>
      </a:hlink>
      <a:folHlink>
        <a:srgbClr val="6E6E6E"/>
      </a:folHlink>
    </a:clrScheme>
    <a:fontScheme name="PPTSHOP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2"/>
            </a:gs>
            <a:gs pos="100000">
              <a:schemeClr val="accent2">
                <a:lumMod val="50000"/>
                <a:alpha val="31000"/>
              </a:schemeClr>
            </a:gs>
          </a:gsLst>
          <a:path path="circle">
            <a:fillToRect r="100000" b="100000"/>
          </a:path>
          <a:tileRect l="-100000" t="-100000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ctr" anchorCtr="0" compatLnSpc="1"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sz="4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Stone Sans" pitchFamily="2" charset="0"/>
            <a:ea typeface="宋体" panose="02010600030101010101" pitchFamily="2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PTSHOP-ORANGE">
    <a:dk1>
      <a:srgbClr val="4C4C4C"/>
    </a:dk1>
    <a:lt1>
      <a:srgbClr val="FFFFFF"/>
    </a:lt1>
    <a:dk2>
      <a:srgbClr val="777777"/>
    </a:dk2>
    <a:lt2>
      <a:srgbClr val="B2B2B2"/>
    </a:lt2>
    <a:accent1>
      <a:srgbClr val="E45327"/>
    </a:accent1>
    <a:accent2>
      <a:srgbClr val="FF6600"/>
    </a:accent2>
    <a:accent3>
      <a:srgbClr val="FFBA37"/>
    </a:accent3>
    <a:accent4>
      <a:srgbClr val="FFF65C"/>
    </a:accent4>
    <a:accent5>
      <a:srgbClr val="B2B2B2"/>
    </a:accent5>
    <a:accent6>
      <a:srgbClr val="16C6CC"/>
    </a:accent6>
    <a:hlink>
      <a:srgbClr val="373737"/>
    </a:hlink>
    <a:folHlink>
      <a:srgbClr val="6E6E6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4717</TotalTime>
  <Words>6353</Words>
  <Application>Microsoft Office PowerPoint</Application>
  <PresentationFormat>宽屏</PresentationFormat>
  <Paragraphs>1634</Paragraphs>
  <Slides>84</Slides>
  <Notes>69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105" baseType="lpstr">
      <vt:lpstr>ＭＳ Ｐゴシック</vt:lpstr>
      <vt:lpstr>ＭＳ Ｐゴシック</vt:lpstr>
      <vt:lpstr>ZapfDingbats</vt:lpstr>
      <vt:lpstr>等线</vt:lpstr>
      <vt:lpstr>隶书</vt:lpstr>
      <vt:lpstr>宋体</vt:lpstr>
      <vt:lpstr>微软雅黑</vt:lpstr>
      <vt:lpstr>Arial</vt:lpstr>
      <vt:lpstr>Arial Black</vt:lpstr>
      <vt:lpstr>Arial Narrow</vt:lpstr>
      <vt:lpstr>Calibri</vt:lpstr>
      <vt:lpstr>Comic Sans MS</vt:lpstr>
      <vt:lpstr>Consolas</vt:lpstr>
      <vt:lpstr>Courier New</vt:lpstr>
      <vt:lpstr>Gill Sans MT</vt:lpstr>
      <vt:lpstr>Tahoma</vt:lpstr>
      <vt:lpstr>Times New Roman</vt:lpstr>
      <vt:lpstr>Wingdings</vt:lpstr>
      <vt:lpstr>Cover</vt:lpstr>
      <vt:lpstr>INPAGE</vt:lpstr>
      <vt:lpstr>Clip</vt:lpstr>
      <vt:lpstr>网络与分布式计算</vt:lpstr>
      <vt:lpstr>网络与分布式计算</vt:lpstr>
      <vt:lpstr>Textbook</vt:lpstr>
      <vt:lpstr>课程要求</vt:lpstr>
      <vt:lpstr>课程成绩评定方式</vt:lpstr>
      <vt:lpstr>Now let's begin ...</vt:lpstr>
      <vt:lpstr>第一章 导论</vt:lpstr>
      <vt:lpstr>Chapter 1: outline</vt:lpstr>
      <vt:lpstr>What's the Internet: "nuts and bolts" view</vt:lpstr>
      <vt:lpstr>"Fun" Internet-connected devices</vt:lpstr>
      <vt:lpstr>PowerPoint 演示文稿</vt:lpstr>
      <vt:lpstr>What's the Internet: a service view</vt:lpstr>
      <vt:lpstr>What's a protocol?</vt:lpstr>
      <vt:lpstr>PowerPoint 演示文稿</vt:lpstr>
      <vt:lpstr>Chapter 1: roadmap</vt:lpstr>
      <vt:lpstr>A closer look at network structure:</vt:lpstr>
      <vt:lpstr>Access networks and physical media</vt:lpstr>
      <vt:lpstr>Access network: digital subscriber line (DSL)</vt:lpstr>
      <vt:lpstr>PowerPoint 演示文稿</vt:lpstr>
      <vt:lpstr>PowerPoint 演示文稿</vt:lpstr>
      <vt:lpstr>PowerPoint 演示文稿</vt:lpstr>
      <vt:lpstr>Enterprise access networks (Ethernet)</vt:lpstr>
      <vt:lpstr>Wireless access networks</vt:lpstr>
      <vt:lpstr>Host: sends packets of data</vt:lpstr>
      <vt:lpstr>Physical media</vt:lpstr>
      <vt:lpstr>Physical media: coax, fiber</vt:lpstr>
      <vt:lpstr>Physical media: radio</vt:lpstr>
      <vt:lpstr>Chapter 1: roadmap</vt:lpstr>
      <vt:lpstr>The network core</vt:lpstr>
      <vt:lpstr>Packet-switching: store-and-forward</vt:lpstr>
      <vt:lpstr>Packet Switching: queueing delay, loss</vt:lpstr>
      <vt:lpstr>Two key network-core functions</vt:lpstr>
      <vt:lpstr>Alternative core: circuit switching</vt:lpstr>
      <vt:lpstr>Circuit switching: FDM versus TDM</vt:lpstr>
      <vt:lpstr>Packet switching versus circuit switching</vt:lpstr>
      <vt:lpstr>PowerPoint 演示文稿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Tier-1 ISP: e.g., Sprint</vt:lpstr>
      <vt:lpstr>Chapter 1: roadmap</vt:lpstr>
      <vt:lpstr>How do loss and delay occur?</vt:lpstr>
      <vt:lpstr>Four sources of packet delay</vt:lpstr>
      <vt:lpstr>PowerPoint 演示文稿</vt:lpstr>
      <vt:lpstr>Caravan analogy</vt:lpstr>
      <vt:lpstr>Caravan analogy (more)</vt:lpstr>
      <vt:lpstr>Queueing delay (revisited)</vt:lpstr>
      <vt:lpstr>"Real" Internet delays and routes</vt:lpstr>
      <vt:lpstr>"Real" Internet delays, routes</vt:lpstr>
      <vt:lpstr>"Real" Internet delays, routes</vt:lpstr>
      <vt:lpstr>Packet loss</vt:lpstr>
      <vt:lpstr>Throughput</vt:lpstr>
      <vt:lpstr>Throughput (more)</vt:lpstr>
      <vt:lpstr>Throughput: Internet scenario</vt:lpstr>
      <vt:lpstr>Chapter 1: roadmap</vt:lpstr>
      <vt:lpstr>Protocol "layers"</vt:lpstr>
      <vt:lpstr>Organization of air travel</vt:lpstr>
      <vt:lpstr>Layering of airline functionality</vt:lpstr>
      <vt:lpstr>Why layering?</vt:lpstr>
      <vt:lpstr>Internet protocol stack</vt:lpstr>
      <vt:lpstr>ISO/OSI reference model</vt:lpstr>
      <vt:lpstr>Encapsulation</vt:lpstr>
      <vt:lpstr>Chapter 1: roadmap</vt:lpstr>
      <vt:lpstr>Network security</vt:lpstr>
      <vt:lpstr>Bad guys: put malware into hosts via Internet</vt:lpstr>
      <vt:lpstr>PowerPoint 演示文稿</vt:lpstr>
      <vt:lpstr>Bad guys can sniff packets</vt:lpstr>
      <vt:lpstr>Bad guys can use fake addresses</vt:lpstr>
      <vt:lpstr>Chapter 1: roadmap</vt:lpstr>
      <vt:lpstr>Internet history</vt:lpstr>
      <vt:lpstr>PowerPoint 演示文稿</vt:lpstr>
      <vt:lpstr>PowerPoint 演示文稿</vt:lpstr>
      <vt:lpstr>PowerPoint 演示文稿</vt:lpstr>
      <vt:lpstr>PowerPoint 演示文稿</vt:lpstr>
      <vt:lpstr>Introduction: summary</vt:lpstr>
      <vt:lpstr>PowerPoint 演示文稿</vt:lpstr>
      <vt:lpstr>PowerPoint 演示文稿</vt:lpstr>
      <vt:lpstr>Homework</vt:lpstr>
    </vt:vector>
  </TitlesOfParts>
  <Company>Wuhan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</dc:title>
  <dc:creator>Jicheng Hu</dc:creator>
  <cp:keywords>Wuhan University</cp:keywords>
  <cp:lastModifiedBy>Jicheng Hu</cp:lastModifiedBy>
  <cp:revision>374</cp:revision>
  <dcterms:created xsi:type="dcterms:W3CDTF">2015-05-07T17:29:00Z</dcterms:created>
  <dcterms:modified xsi:type="dcterms:W3CDTF">2020-02-07T01:01:58Z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